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tags/tag45.xml" ContentType="application/vnd.openxmlformats-officedocument.presentationml.tags+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8.xml" ContentType="application/vnd.openxmlformats-officedocument.presentationml.notesSlide+xml"/>
  <Override PartName="/ppt/tags/tag5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52.xml" ContentType="application/vnd.openxmlformats-officedocument.presentationml.tags+xml"/>
  <Override PartName="/ppt/notesSlides/notesSlide5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Lst>
  <p:notesMasterIdLst>
    <p:notesMasterId r:id="rId85"/>
  </p:notesMasterIdLst>
  <p:sldIdLst>
    <p:sldId id="314" r:id="rId3"/>
    <p:sldId id="422" r:id="rId4"/>
    <p:sldId id="316" r:id="rId5"/>
    <p:sldId id="317" r:id="rId6"/>
    <p:sldId id="415" r:id="rId7"/>
    <p:sldId id="418" r:id="rId8"/>
    <p:sldId id="419" r:id="rId9"/>
    <p:sldId id="421" r:id="rId10"/>
    <p:sldId id="313" r:id="rId11"/>
    <p:sldId id="407" r:id="rId12"/>
    <p:sldId id="416" r:id="rId13"/>
    <p:sldId id="417" r:id="rId14"/>
    <p:sldId id="408" r:id="rId15"/>
    <p:sldId id="355" r:id="rId16"/>
    <p:sldId id="403" r:id="rId17"/>
    <p:sldId id="318" r:id="rId18"/>
    <p:sldId id="337" r:id="rId19"/>
    <p:sldId id="336" r:id="rId20"/>
    <p:sldId id="335" r:id="rId21"/>
    <p:sldId id="321" r:id="rId22"/>
    <p:sldId id="323" r:id="rId23"/>
    <p:sldId id="322" r:id="rId24"/>
    <p:sldId id="324" r:id="rId25"/>
    <p:sldId id="325" r:id="rId26"/>
    <p:sldId id="338" r:id="rId27"/>
    <p:sldId id="342" r:id="rId28"/>
    <p:sldId id="341" r:id="rId29"/>
    <p:sldId id="402" r:id="rId30"/>
    <p:sldId id="343" r:id="rId31"/>
    <p:sldId id="339" r:id="rId32"/>
    <p:sldId id="344" r:id="rId33"/>
    <p:sldId id="350" r:id="rId34"/>
    <p:sldId id="340" r:id="rId35"/>
    <p:sldId id="345" r:id="rId36"/>
    <p:sldId id="404" r:id="rId37"/>
    <p:sldId id="361" r:id="rId38"/>
    <p:sldId id="360" r:id="rId39"/>
    <p:sldId id="267" r:id="rId40"/>
    <p:sldId id="268" r:id="rId41"/>
    <p:sldId id="362" r:id="rId42"/>
    <p:sldId id="269" r:id="rId43"/>
    <p:sldId id="399" r:id="rId44"/>
    <p:sldId id="400" r:id="rId45"/>
    <p:sldId id="401" r:id="rId46"/>
    <p:sldId id="363" r:id="rId47"/>
    <p:sldId id="270" r:id="rId48"/>
    <p:sldId id="271" r:id="rId49"/>
    <p:sldId id="364" r:id="rId50"/>
    <p:sldId id="372" r:id="rId51"/>
    <p:sldId id="378" r:id="rId52"/>
    <p:sldId id="374" r:id="rId53"/>
    <p:sldId id="379" r:id="rId54"/>
    <p:sldId id="380" r:id="rId55"/>
    <p:sldId id="365" r:id="rId56"/>
    <p:sldId id="272" r:id="rId57"/>
    <p:sldId id="381" r:id="rId58"/>
    <p:sldId id="382" r:id="rId59"/>
    <p:sldId id="370" r:id="rId60"/>
    <p:sldId id="366" r:id="rId61"/>
    <p:sldId id="273" r:id="rId62"/>
    <p:sldId id="383" r:id="rId63"/>
    <p:sldId id="369" r:id="rId64"/>
    <p:sldId id="367" r:id="rId65"/>
    <p:sldId id="274" r:id="rId66"/>
    <p:sldId id="405" r:id="rId67"/>
    <p:sldId id="386" r:id="rId68"/>
    <p:sldId id="393" r:id="rId69"/>
    <p:sldId id="275" r:id="rId70"/>
    <p:sldId id="276" r:id="rId71"/>
    <p:sldId id="394" r:id="rId72"/>
    <p:sldId id="387" r:id="rId73"/>
    <p:sldId id="388" r:id="rId74"/>
    <p:sldId id="389" r:id="rId75"/>
    <p:sldId id="395" r:id="rId76"/>
    <p:sldId id="391" r:id="rId77"/>
    <p:sldId id="278" r:id="rId78"/>
    <p:sldId id="392" r:id="rId79"/>
    <p:sldId id="396" r:id="rId80"/>
    <p:sldId id="279" r:id="rId81"/>
    <p:sldId id="390" r:id="rId82"/>
    <p:sldId id="281" r:id="rId83"/>
    <p:sldId id="411" r:id="rId84"/>
  </p:sldIdLst>
  <p:sldSz cx="9144000" cy="6858000" type="screen4x3"/>
  <p:notesSz cx="7010400" cy="9296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6" autoAdjust="0"/>
    <p:restoredTop sz="62039" autoAdjust="0"/>
  </p:normalViewPr>
  <p:slideViewPr>
    <p:cSldViewPr>
      <p:cViewPr varScale="1">
        <p:scale>
          <a:sx n="54" d="100"/>
          <a:sy n="54" d="100"/>
        </p:scale>
        <p:origin x="2093"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B42BAA-0354-4697-8BAF-EA794D4A330D}" type="doc">
      <dgm:prSet loTypeId="urn:microsoft.com/office/officeart/2005/8/layout/pyramid2" loCatId="pyramid" qsTypeId="urn:microsoft.com/office/officeart/2005/8/quickstyle/simple1" qsCatId="simple" csTypeId="urn:microsoft.com/office/officeart/2005/8/colors/accent1_2" csCatId="accent1" phldr="1"/>
      <dgm:spPr/>
    </dgm:pt>
    <dgm:pt modelId="{4D0567EC-E8DE-4C45-8F0F-24D501E3C100}">
      <dgm:prSet phldrT="[Texte]" custT="1"/>
      <dgm:spPr/>
      <dgm:t>
        <a:bodyPr/>
        <a:lstStyle/>
        <a:p>
          <a:pPr algn="l"/>
          <a:r>
            <a:rPr lang="fr-CA" sz="1400" b="1" dirty="0" smtClean="0"/>
            <a:t>5- Stratégique</a:t>
          </a:r>
          <a:endParaRPr lang="fr-CA" sz="1400" b="1" dirty="0"/>
        </a:p>
      </dgm:t>
    </dgm:pt>
    <dgm:pt modelId="{592CE28B-F28E-4DB2-B901-56FFC5714363}" type="parTrans" cxnId="{F63E0F96-B348-4D16-8B34-303F6AEF7709}">
      <dgm:prSet/>
      <dgm:spPr/>
      <dgm:t>
        <a:bodyPr/>
        <a:lstStyle/>
        <a:p>
          <a:endParaRPr lang="fr-CA" sz="3200"/>
        </a:p>
      </dgm:t>
    </dgm:pt>
    <dgm:pt modelId="{9C7D89C9-817E-4022-B994-213641C39D40}" type="sibTrans" cxnId="{F63E0F96-B348-4D16-8B34-303F6AEF7709}">
      <dgm:prSet/>
      <dgm:spPr/>
      <dgm:t>
        <a:bodyPr/>
        <a:lstStyle/>
        <a:p>
          <a:endParaRPr lang="fr-CA" sz="3200"/>
        </a:p>
      </dgm:t>
    </dgm:pt>
    <dgm:pt modelId="{2276F42A-6879-421B-BCE7-993EF42BEE1D}">
      <dgm:prSet phldrT="[Texte]" custT="1"/>
      <dgm:spPr/>
      <dgm:t>
        <a:bodyPr/>
        <a:lstStyle/>
        <a:p>
          <a:pPr algn="l"/>
          <a:r>
            <a:rPr lang="fr-CA" sz="1400" b="1" dirty="0" smtClean="0"/>
            <a:t>4- Expert</a:t>
          </a:r>
          <a:endParaRPr lang="fr-CA" sz="1400" b="1" dirty="0"/>
        </a:p>
      </dgm:t>
    </dgm:pt>
    <dgm:pt modelId="{91E83279-2FBC-41CD-BA48-2EFFC05D6BF1}" type="parTrans" cxnId="{90763EB0-2D3C-4681-A3D2-5A15BD788365}">
      <dgm:prSet/>
      <dgm:spPr/>
      <dgm:t>
        <a:bodyPr/>
        <a:lstStyle/>
        <a:p>
          <a:endParaRPr lang="fr-CA" sz="3200"/>
        </a:p>
      </dgm:t>
    </dgm:pt>
    <dgm:pt modelId="{74BB76CA-3F62-4743-A0A7-FB82F7F1691A}" type="sibTrans" cxnId="{90763EB0-2D3C-4681-A3D2-5A15BD788365}">
      <dgm:prSet/>
      <dgm:spPr/>
      <dgm:t>
        <a:bodyPr/>
        <a:lstStyle/>
        <a:p>
          <a:endParaRPr lang="fr-CA" sz="3200"/>
        </a:p>
      </dgm:t>
    </dgm:pt>
    <dgm:pt modelId="{E8E91662-28F4-451F-BD6C-4579164267D3}">
      <dgm:prSet phldrT="[Texte]" custT="1"/>
      <dgm:spPr/>
      <dgm:t>
        <a:bodyPr/>
        <a:lstStyle/>
        <a:p>
          <a:pPr algn="l"/>
          <a:r>
            <a:rPr lang="fr-CA" sz="1400" b="1" dirty="0" smtClean="0"/>
            <a:t>3- Compétent </a:t>
          </a:r>
          <a:endParaRPr lang="fr-CA" sz="1400" b="1" dirty="0"/>
        </a:p>
      </dgm:t>
    </dgm:pt>
    <dgm:pt modelId="{EFE38BFE-D960-4595-B06A-DFDB8C6116BD}" type="parTrans" cxnId="{25502A40-42BA-467C-B982-FC613B1BB713}">
      <dgm:prSet/>
      <dgm:spPr/>
      <dgm:t>
        <a:bodyPr/>
        <a:lstStyle/>
        <a:p>
          <a:endParaRPr lang="fr-CA" sz="3200"/>
        </a:p>
      </dgm:t>
    </dgm:pt>
    <dgm:pt modelId="{2E4CEA5C-6805-4B75-B341-23CF0F5E00EA}" type="sibTrans" cxnId="{25502A40-42BA-467C-B982-FC613B1BB713}">
      <dgm:prSet/>
      <dgm:spPr/>
      <dgm:t>
        <a:bodyPr/>
        <a:lstStyle/>
        <a:p>
          <a:endParaRPr lang="fr-CA" sz="3200"/>
        </a:p>
      </dgm:t>
    </dgm:pt>
    <dgm:pt modelId="{DD545B56-8258-4F73-8233-43E9FDE7C990}">
      <dgm:prSet phldrT="[Texte]" custT="1"/>
      <dgm:spPr/>
      <dgm:t>
        <a:bodyPr/>
        <a:lstStyle/>
        <a:p>
          <a:pPr algn="l"/>
          <a:r>
            <a:rPr lang="fr-CA" sz="1400" b="1" dirty="0" smtClean="0"/>
            <a:t>2- Connaissant</a:t>
          </a:r>
          <a:endParaRPr lang="fr-CA" sz="1400" b="1" dirty="0"/>
        </a:p>
      </dgm:t>
    </dgm:pt>
    <dgm:pt modelId="{144CCBE7-D61B-4604-8D3F-84760BE2A378}" type="parTrans" cxnId="{40F61BFA-423B-419A-84B0-BBB316DBDCD0}">
      <dgm:prSet/>
      <dgm:spPr/>
      <dgm:t>
        <a:bodyPr/>
        <a:lstStyle/>
        <a:p>
          <a:endParaRPr lang="fr-CA" sz="3200"/>
        </a:p>
      </dgm:t>
    </dgm:pt>
    <dgm:pt modelId="{CF1112DB-03AF-4248-BD83-2BA7EF6B7DBE}" type="sibTrans" cxnId="{40F61BFA-423B-419A-84B0-BBB316DBDCD0}">
      <dgm:prSet/>
      <dgm:spPr/>
      <dgm:t>
        <a:bodyPr/>
        <a:lstStyle/>
        <a:p>
          <a:endParaRPr lang="fr-CA" sz="3200"/>
        </a:p>
      </dgm:t>
    </dgm:pt>
    <dgm:pt modelId="{7AAF63E9-4C35-485F-84CB-73DB51D0C807}">
      <dgm:prSet phldrT="[Texte]" custT="1"/>
      <dgm:spPr/>
      <dgm:t>
        <a:bodyPr/>
        <a:lstStyle/>
        <a:p>
          <a:pPr algn="l"/>
          <a:r>
            <a:rPr lang="fr-CA" sz="1400" b="1" dirty="0" smtClean="0"/>
            <a:t>1- Conscient</a:t>
          </a:r>
          <a:endParaRPr lang="fr-CA" sz="1400" b="1" dirty="0"/>
        </a:p>
      </dgm:t>
    </dgm:pt>
    <dgm:pt modelId="{ADA78D84-3CCD-4A96-BBAA-93E9FED5430E}" type="parTrans" cxnId="{E3AD3B61-5421-4CE5-B146-E2A232D1FE6E}">
      <dgm:prSet/>
      <dgm:spPr/>
      <dgm:t>
        <a:bodyPr/>
        <a:lstStyle/>
        <a:p>
          <a:endParaRPr lang="fr-CA" sz="3200"/>
        </a:p>
      </dgm:t>
    </dgm:pt>
    <dgm:pt modelId="{DC9D882B-58F4-40B6-83E2-A0618155E586}" type="sibTrans" cxnId="{E3AD3B61-5421-4CE5-B146-E2A232D1FE6E}">
      <dgm:prSet/>
      <dgm:spPr/>
      <dgm:t>
        <a:bodyPr/>
        <a:lstStyle/>
        <a:p>
          <a:endParaRPr lang="fr-CA" sz="3200"/>
        </a:p>
      </dgm:t>
    </dgm:pt>
    <dgm:pt modelId="{B2D5413A-2BB2-4259-BCAB-5A573FB0BFD3}" type="pres">
      <dgm:prSet presAssocID="{67B42BAA-0354-4697-8BAF-EA794D4A330D}" presName="compositeShape" presStyleCnt="0">
        <dgm:presLayoutVars>
          <dgm:dir/>
          <dgm:resizeHandles/>
        </dgm:presLayoutVars>
      </dgm:prSet>
      <dgm:spPr/>
    </dgm:pt>
    <dgm:pt modelId="{7D81003E-76AA-43E2-8FFF-A5B3D7F2EB00}" type="pres">
      <dgm:prSet presAssocID="{67B42BAA-0354-4697-8BAF-EA794D4A330D}" presName="pyramid" presStyleLbl="node1" presStyleIdx="0" presStyleCnt="1"/>
      <dgm:spPr>
        <a:solidFill>
          <a:schemeClr val="accent6">
            <a:lumMod val="20000"/>
            <a:lumOff val="80000"/>
          </a:schemeClr>
        </a:solidFill>
      </dgm:spPr>
    </dgm:pt>
    <dgm:pt modelId="{E03EE22E-A117-41B0-8E0D-366C80F8EDD1}" type="pres">
      <dgm:prSet presAssocID="{67B42BAA-0354-4697-8BAF-EA794D4A330D}" presName="theList" presStyleCnt="0"/>
      <dgm:spPr/>
    </dgm:pt>
    <dgm:pt modelId="{07433402-C1F3-4EE3-A6F4-FEA0A6C5DCA7}" type="pres">
      <dgm:prSet presAssocID="{4D0567EC-E8DE-4C45-8F0F-24D501E3C100}" presName="aNode" presStyleLbl="fgAcc1" presStyleIdx="0" presStyleCnt="5" custScaleX="155078" custScaleY="51821">
        <dgm:presLayoutVars>
          <dgm:bulletEnabled val="1"/>
        </dgm:presLayoutVars>
      </dgm:prSet>
      <dgm:spPr/>
      <dgm:t>
        <a:bodyPr/>
        <a:lstStyle/>
        <a:p>
          <a:endParaRPr lang="fr-CA"/>
        </a:p>
      </dgm:t>
    </dgm:pt>
    <dgm:pt modelId="{2FC53F64-F242-4AF4-8561-EF7A1837077C}" type="pres">
      <dgm:prSet presAssocID="{4D0567EC-E8DE-4C45-8F0F-24D501E3C100}" presName="aSpace" presStyleCnt="0"/>
      <dgm:spPr/>
    </dgm:pt>
    <dgm:pt modelId="{7B886C4E-DF0B-4703-B49D-78D2F868348A}" type="pres">
      <dgm:prSet presAssocID="{2276F42A-6879-421B-BCE7-993EF42BEE1D}" presName="aNode" presStyleLbl="fgAcc1" presStyleIdx="1" presStyleCnt="5" custScaleX="154634" custScaleY="51821" custLinFactNeighborY="0">
        <dgm:presLayoutVars>
          <dgm:bulletEnabled val="1"/>
        </dgm:presLayoutVars>
      </dgm:prSet>
      <dgm:spPr/>
      <dgm:t>
        <a:bodyPr/>
        <a:lstStyle/>
        <a:p>
          <a:endParaRPr lang="fr-CA"/>
        </a:p>
      </dgm:t>
    </dgm:pt>
    <dgm:pt modelId="{9DE4B4AD-1B26-4BDE-95A8-0110460DADCA}" type="pres">
      <dgm:prSet presAssocID="{2276F42A-6879-421B-BCE7-993EF42BEE1D}" presName="aSpace" presStyleCnt="0"/>
      <dgm:spPr/>
    </dgm:pt>
    <dgm:pt modelId="{B096E961-615F-4174-9684-DF0FDCFDAEEA}" type="pres">
      <dgm:prSet presAssocID="{E8E91662-28F4-451F-BD6C-4579164267D3}" presName="aNode" presStyleLbl="fgAcc1" presStyleIdx="2" presStyleCnt="5" custScaleX="153746" custScaleY="51821">
        <dgm:presLayoutVars>
          <dgm:bulletEnabled val="1"/>
        </dgm:presLayoutVars>
      </dgm:prSet>
      <dgm:spPr/>
      <dgm:t>
        <a:bodyPr/>
        <a:lstStyle/>
        <a:p>
          <a:endParaRPr lang="fr-CA"/>
        </a:p>
      </dgm:t>
    </dgm:pt>
    <dgm:pt modelId="{7E9345C2-0CE6-44B4-B814-B06E591B8D0B}" type="pres">
      <dgm:prSet presAssocID="{E8E91662-28F4-451F-BD6C-4579164267D3}" presName="aSpace" presStyleCnt="0"/>
      <dgm:spPr/>
    </dgm:pt>
    <dgm:pt modelId="{1C0F0DDA-EAEA-43D9-B2E9-A1ED0AED2FEF}" type="pres">
      <dgm:prSet presAssocID="{DD545B56-8258-4F73-8233-43E9FDE7C990}" presName="aNode" presStyleLbl="fgAcc1" presStyleIdx="3" presStyleCnt="5" custScaleX="151969" custScaleY="51821">
        <dgm:presLayoutVars>
          <dgm:bulletEnabled val="1"/>
        </dgm:presLayoutVars>
      </dgm:prSet>
      <dgm:spPr/>
      <dgm:t>
        <a:bodyPr/>
        <a:lstStyle/>
        <a:p>
          <a:endParaRPr lang="fr-CA"/>
        </a:p>
      </dgm:t>
    </dgm:pt>
    <dgm:pt modelId="{8CFA97C5-134E-4AA5-936E-C3505E648EE1}" type="pres">
      <dgm:prSet presAssocID="{DD545B56-8258-4F73-8233-43E9FDE7C990}" presName="aSpace" presStyleCnt="0"/>
      <dgm:spPr/>
    </dgm:pt>
    <dgm:pt modelId="{265B60F8-F6E5-4F37-80E3-3D1FB5D5D5BE}" type="pres">
      <dgm:prSet presAssocID="{7AAF63E9-4C35-485F-84CB-73DB51D0C807}" presName="aNode" presStyleLbl="fgAcc1" presStyleIdx="4" presStyleCnt="5" custScaleX="151390" custScaleY="51821">
        <dgm:presLayoutVars>
          <dgm:bulletEnabled val="1"/>
        </dgm:presLayoutVars>
      </dgm:prSet>
      <dgm:spPr/>
      <dgm:t>
        <a:bodyPr/>
        <a:lstStyle/>
        <a:p>
          <a:endParaRPr lang="fr-CA"/>
        </a:p>
      </dgm:t>
    </dgm:pt>
    <dgm:pt modelId="{9B5EF17B-4FF7-4752-B8A2-F8A390BA34D4}" type="pres">
      <dgm:prSet presAssocID="{7AAF63E9-4C35-485F-84CB-73DB51D0C807}" presName="aSpace" presStyleCnt="0"/>
      <dgm:spPr/>
    </dgm:pt>
  </dgm:ptLst>
  <dgm:cxnLst>
    <dgm:cxn modelId="{25502A40-42BA-467C-B982-FC613B1BB713}" srcId="{67B42BAA-0354-4697-8BAF-EA794D4A330D}" destId="{E8E91662-28F4-451F-BD6C-4579164267D3}" srcOrd="2" destOrd="0" parTransId="{EFE38BFE-D960-4595-B06A-DFDB8C6116BD}" sibTransId="{2E4CEA5C-6805-4B75-B341-23CF0F5E00EA}"/>
    <dgm:cxn modelId="{36324CDB-46AB-4056-96E7-ED6225E1E5CC}" type="presOf" srcId="{E8E91662-28F4-451F-BD6C-4579164267D3}" destId="{B096E961-615F-4174-9684-DF0FDCFDAEEA}" srcOrd="0" destOrd="0" presId="urn:microsoft.com/office/officeart/2005/8/layout/pyramid2"/>
    <dgm:cxn modelId="{E3AD3B61-5421-4CE5-B146-E2A232D1FE6E}" srcId="{67B42BAA-0354-4697-8BAF-EA794D4A330D}" destId="{7AAF63E9-4C35-485F-84CB-73DB51D0C807}" srcOrd="4" destOrd="0" parTransId="{ADA78D84-3CCD-4A96-BBAA-93E9FED5430E}" sibTransId="{DC9D882B-58F4-40B6-83E2-A0618155E586}"/>
    <dgm:cxn modelId="{26840F51-E2BD-4A7A-8968-8E889B0861D7}" type="presOf" srcId="{7AAF63E9-4C35-485F-84CB-73DB51D0C807}" destId="{265B60F8-F6E5-4F37-80E3-3D1FB5D5D5BE}" srcOrd="0" destOrd="0" presId="urn:microsoft.com/office/officeart/2005/8/layout/pyramid2"/>
    <dgm:cxn modelId="{90763EB0-2D3C-4681-A3D2-5A15BD788365}" srcId="{67B42BAA-0354-4697-8BAF-EA794D4A330D}" destId="{2276F42A-6879-421B-BCE7-993EF42BEE1D}" srcOrd="1" destOrd="0" parTransId="{91E83279-2FBC-41CD-BA48-2EFFC05D6BF1}" sibTransId="{74BB76CA-3F62-4743-A0A7-FB82F7F1691A}"/>
    <dgm:cxn modelId="{35051F35-F75E-46BF-A8E1-42D2E6783EFF}" type="presOf" srcId="{4D0567EC-E8DE-4C45-8F0F-24D501E3C100}" destId="{07433402-C1F3-4EE3-A6F4-FEA0A6C5DCA7}" srcOrd="0" destOrd="0" presId="urn:microsoft.com/office/officeart/2005/8/layout/pyramid2"/>
    <dgm:cxn modelId="{40F61BFA-423B-419A-84B0-BBB316DBDCD0}" srcId="{67B42BAA-0354-4697-8BAF-EA794D4A330D}" destId="{DD545B56-8258-4F73-8233-43E9FDE7C990}" srcOrd="3" destOrd="0" parTransId="{144CCBE7-D61B-4604-8D3F-84760BE2A378}" sibTransId="{CF1112DB-03AF-4248-BD83-2BA7EF6B7DBE}"/>
    <dgm:cxn modelId="{CA5048B6-A8C4-48B9-96DC-8DB85E980241}" type="presOf" srcId="{67B42BAA-0354-4697-8BAF-EA794D4A330D}" destId="{B2D5413A-2BB2-4259-BCAB-5A573FB0BFD3}" srcOrd="0" destOrd="0" presId="urn:microsoft.com/office/officeart/2005/8/layout/pyramid2"/>
    <dgm:cxn modelId="{2EA6C150-94D9-4F1E-B58F-A2DC5E421BEF}" type="presOf" srcId="{2276F42A-6879-421B-BCE7-993EF42BEE1D}" destId="{7B886C4E-DF0B-4703-B49D-78D2F868348A}" srcOrd="0" destOrd="0" presId="urn:microsoft.com/office/officeart/2005/8/layout/pyramid2"/>
    <dgm:cxn modelId="{F63E0F96-B348-4D16-8B34-303F6AEF7709}" srcId="{67B42BAA-0354-4697-8BAF-EA794D4A330D}" destId="{4D0567EC-E8DE-4C45-8F0F-24D501E3C100}" srcOrd="0" destOrd="0" parTransId="{592CE28B-F28E-4DB2-B901-56FFC5714363}" sibTransId="{9C7D89C9-817E-4022-B994-213641C39D40}"/>
    <dgm:cxn modelId="{4B3667C5-4410-4A91-9B30-4C16F76AAF73}" type="presOf" srcId="{DD545B56-8258-4F73-8233-43E9FDE7C990}" destId="{1C0F0DDA-EAEA-43D9-B2E9-A1ED0AED2FEF}" srcOrd="0" destOrd="0" presId="urn:microsoft.com/office/officeart/2005/8/layout/pyramid2"/>
    <dgm:cxn modelId="{46EF673E-358D-4283-BCC0-773F9E7DEE1B}" type="presParOf" srcId="{B2D5413A-2BB2-4259-BCAB-5A573FB0BFD3}" destId="{7D81003E-76AA-43E2-8FFF-A5B3D7F2EB00}" srcOrd="0" destOrd="0" presId="urn:microsoft.com/office/officeart/2005/8/layout/pyramid2"/>
    <dgm:cxn modelId="{67B7D0DD-495E-44A6-8C33-5A5AC5927401}" type="presParOf" srcId="{B2D5413A-2BB2-4259-BCAB-5A573FB0BFD3}" destId="{E03EE22E-A117-41B0-8E0D-366C80F8EDD1}" srcOrd="1" destOrd="0" presId="urn:microsoft.com/office/officeart/2005/8/layout/pyramid2"/>
    <dgm:cxn modelId="{5B016071-8246-4DF3-87FA-6CE9EDE42492}" type="presParOf" srcId="{E03EE22E-A117-41B0-8E0D-366C80F8EDD1}" destId="{07433402-C1F3-4EE3-A6F4-FEA0A6C5DCA7}" srcOrd="0" destOrd="0" presId="urn:microsoft.com/office/officeart/2005/8/layout/pyramid2"/>
    <dgm:cxn modelId="{B42949DE-5695-4CD2-BD3D-D742F8C63E00}" type="presParOf" srcId="{E03EE22E-A117-41B0-8E0D-366C80F8EDD1}" destId="{2FC53F64-F242-4AF4-8561-EF7A1837077C}" srcOrd="1" destOrd="0" presId="urn:microsoft.com/office/officeart/2005/8/layout/pyramid2"/>
    <dgm:cxn modelId="{BD4AD5AE-DC5B-4D51-A7C9-5AA00C097ADF}" type="presParOf" srcId="{E03EE22E-A117-41B0-8E0D-366C80F8EDD1}" destId="{7B886C4E-DF0B-4703-B49D-78D2F868348A}" srcOrd="2" destOrd="0" presId="urn:microsoft.com/office/officeart/2005/8/layout/pyramid2"/>
    <dgm:cxn modelId="{EE038194-FC66-48FB-92F8-966272EC8DCD}" type="presParOf" srcId="{E03EE22E-A117-41B0-8E0D-366C80F8EDD1}" destId="{9DE4B4AD-1B26-4BDE-95A8-0110460DADCA}" srcOrd="3" destOrd="0" presId="urn:microsoft.com/office/officeart/2005/8/layout/pyramid2"/>
    <dgm:cxn modelId="{8C3C65D1-83F3-40C3-978A-36F58309AAB7}" type="presParOf" srcId="{E03EE22E-A117-41B0-8E0D-366C80F8EDD1}" destId="{B096E961-615F-4174-9684-DF0FDCFDAEEA}" srcOrd="4" destOrd="0" presId="urn:microsoft.com/office/officeart/2005/8/layout/pyramid2"/>
    <dgm:cxn modelId="{7FCA673C-8187-4E23-9782-86E951EC1D4B}" type="presParOf" srcId="{E03EE22E-A117-41B0-8E0D-366C80F8EDD1}" destId="{7E9345C2-0CE6-44B4-B814-B06E591B8D0B}" srcOrd="5" destOrd="0" presId="urn:microsoft.com/office/officeart/2005/8/layout/pyramid2"/>
    <dgm:cxn modelId="{74317A42-83F2-4BAE-94A8-D2F431D43BAE}" type="presParOf" srcId="{E03EE22E-A117-41B0-8E0D-366C80F8EDD1}" destId="{1C0F0DDA-EAEA-43D9-B2E9-A1ED0AED2FEF}" srcOrd="6" destOrd="0" presId="urn:microsoft.com/office/officeart/2005/8/layout/pyramid2"/>
    <dgm:cxn modelId="{767186CC-EE77-4EF0-A93F-8EDB79BCE579}" type="presParOf" srcId="{E03EE22E-A117-41B0-8E0D-366C80F8EDD1}" destId="{8CFA97C5-134E-4AA5-936E-C3505E648EE1}" srcOrd="7" destOrd="0" presId="urn:microsoft.com/office/officeart/2005/8/layout/pyramid2"/>
    <dgm:cxn modelId="{819E1239-6637-4D40-86B9-94AAEF1C775B}" type="presParOf" srcId="{E03EE22E-A117-41B0-8E0D-366C80F8EDD1}" destId="{265B60F8-F6E5-4F37-80E3-3D1FB5D5D5BE}" srcOrd="8" destOrd="0" presId="urn:microsoft.com/office/officeart/2005/8/layout/pyramid2"/>
    <dgm:cxn modelId="{D3EF70CA-A99C-4AA3-898D-FEA21F5899B9}" type="presParOf" srcId="{E03EE22E-A117-41B0-8E0D-366C80F8EDD1}" destId="{9B5EF17B-4FF7-4752-B8A2-F8A390BA34D4}" srcOrd="9" destOrd="0" presId="urn:microsoft.com/office/officeart/2005/8/layout/pyramid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B42BAA-0354-4697-8BAF-EA794D4A330D}" type="doc">
      <dgm:prSet loTypeId="urn:microsoft.com/office/officeart/2005/8/layout/pyramid2" loCatId="pyramid" qsTypeId="urn:microsoft.com/office/officeart/2005/8/quickstyle/simple1" qsCatId="simple" csTypeId="urn:microsoft.com/office/officeart/2005/8/colors/accent1_2" csCatId="accent1" phldr="1"/>
      <dgm:spPr/>
    </dgm:pt>
    <dgm:pt modelId="{4D0567EC-E8DE-4C45-8F0F-24D501E3C100}">
      <dgm:prSet phldrT="[Texte]" custT="1"/>
      <dgm:spPr/>
      <dgm:t>
        <a:bodyPr/>
        <a:lstStyle/>
        <a:p>
          <a:pPr algn="l"/>
          <a:r>
            <a:rPr lang="fr-CA" sz="1400" b="1" dirty="0" smtClean="0"/>
            <a:t>5- Stratégique</a:t>
          </a:r>
          <a:endParaRPr lang="fr-CA" sz="1400" b="1" dirty="0"/>
        </a:p>
      </dgm:t>
    </dgm:pt>
    <dgm:pt modelId="{592CE28B-F28E-4DB2-B901-56FFC5714363}" type="parTrans" cxnId="{F63E0F96-B348-4D16-8B34-303F6AEF7709}">
      <dgm:prSet/>
      <dgm:spPr/>
      <dgm:t>
        <a:bodyPr/>
        <a:lstStyle/>
        <a:p>
          <a:endParaRPr lang="fr-CA" sz="3200"/>
        </a:p>
      </dgm:t>
    </dgm:pt>
    <dgm:pt modelId="{9C7D89C9-817E-4022-B994-213641C39D40}" type="sibTrans" cxnId="{F63E0F96-B348-4D16-8B34-303F6AEF7709}">
      <dgm:prSet/>
      <dgm:spPr/>
      <dgm:t>
        <a:bodyPr/>
        <a:lstStyle/>
        <a:p>
          <a:endParaRPr lang="fr-CA" sz="3200"/>
        </a:p>
      </dgm:t>
    </dgm:pt>
    <dgm:pt modelId="{2276F42A-6879-421B-BCE7-993EF42BEE1D}">
      <dgm:prSet phldrT="[Texte]" custT="1"/>
      <dgm:spPr/>
      <dgm:t>
        <a:bodyPr/>
        <a:lstStyle/>
        <a:p>
          <a:pPr algn="l"/>
          <a:r>
            <a:rPr lang="fr-CA" sz="1400" b="1" dirty="0" smtClean="0"/>
            <a:t>4- Expert</a:t>
          </a:r>
          <a:endParaRPr lang="fr-CA" sz="1400" b="1" dirty="0"/>
        </a:p>
      </dgm:t>
    </dgm:pt>
    <dgm:pt modelId="{91E83279-2FBC-41CD-BA48-2EFFC05D6BF1}" type="parTrans" cxnId="{90763EB0-2D3C-4681-A3D2-5A15BD788365}">
      <dgm:prSet/>
      <dgm:spPr/>
      <dgm:t>
        <a:bodyPr/>
        <a:lstStyle/>
        <a:p>
          <a:endParaRPr lang="fr-CA" sz="3200"/>
        </a:p>
      </dgm:t>
    </dgm:pt>
    <dgm:pt modelId="{74BB76CA-3F62-4743-A0A7-FB82F7F1691A}" type="sibTrans" cxnId="{90763EB0-2D3C-4681-A3D2-5A15BD788365}">
      <dgm:prSet/>
      <dgm:spPr/>
      <dgm:t>
        <a:bodyPr/>
        <a:lstStyle/>
        <a:p>
          <a:endParaRPr lang="fr-CA" sz="3200"/>
        </a:p>
      </dgm:t>
    </dgm:pt>
    <dgm:pt modelId="{E8E91662-28F4-451F-BD6C-4579164267D3}">
      <dgm:prSet phldrT="[Texte]" custT="1"/>
      <dgm:spPr/>
      <dgm:t>
        <a:bodyPr/>
        <a:lstStyle/>
        <a:p>
          <a:pPr algn="l"/>
          <a:r>
            <a:rPr lang="fr-CA" sz="1400" b="1" dirty="0" smtClean="0"/>
            <a:t>3- Compétent </a:t>
          </a:r>
          <a:endParaRPr lang="fr-CA" sz="1400" b="1" dirty="0"/>
        </a:p>
      </dgm:t>
    </dgm:pt>
    <dgm:pt modelId="{EFE38BFE-D960-4595-B06A-DFDB8C6116BD}" type="parTrans" cxnId="{25502A40-42BA-467C-B982-FC613B1BB713}">
      <dgm:prSet/>
      <dgm:spPr/>
      <dgm:t>
        <a:bodyPr/>
        <a:lstStyle/>
        <a:p>
          <a:endParaRPr lang="fr-CA" sz="3200"/>
        </a:p>
      </dgm:t>
    </dgm:pt>
    <dgm:pt modelId="{2E4CEA5C-6805-4B75-B341-23CF0F5E00EA}" type="sibTrans" cxnId="{25502A40-42BA-467C-B982-FC613B1BB713}">
      <dgm:prSet/>
      <dgm:spPr/>
      <dgm:t>
        <a:bodyPr/>
        <a:lstStyle/>
        <a:p>
          <a:endParaRPr lang="fr-CA" sz="3200"/>
        </a:p>
      </dgm:t>
    </dgm:pt>
    <dgm:pt modelId="{DD545B56-8258-4F73-8233-43E9FDE7C990}">
      <dgm:prSet phldrT="[Texte]" custT="1"/>
      <dgm:spPr>
        <a:noFill/>
      </dgm:spPr>
      <dgm:t>
        <a:bodyPr/>
        <a:lstStyle/>
        <a:p>
          <a:pPr algn="l"/>
          <a:r>
            <a:rPr lang="fr-CA" sz="1400" b="1" dirty="0" smtClean="0"/>
            <a:t>2- Connaissant</a:t>
          </a:r>
          <a:endParaRPr lang="fr-CA" sz="1400" b="1" dirty="0"/>
        </a:p>
      </dgm:t>
    </dgm:pt>
    <dgm:pt modelId="{144CCBE7-D61B-4604-8D3F-84760BE2A378}" type="parTrans" cxnId="{40F61BFA-423B-419A-84B0-BBB316DBDCD0}">
      <dgm:prSet/>
      <dgm:spPr/>
      <dgm:t>
        <a:bodyPr/>
        <a:lstStyle/>
        <a:p>
          <a:endParaRPr lang="fr-CA" sz="3200"/>
        </a:p>
      </dgm:t>
    </dgm:pt>
    <dgm:pt modelId="{CF1112DB-03AF-4248-BD83-2BA7EF6B7DBE}" type="sibTrans" cxnId="{40F61BFA-423B-419A-84B0-BBB316DBDCD0}">
      <dgm:prSet/>
      <dgm:spPr/>
      <dgm:t>
        <a:bodyPr/>
        <a:lstStyle/>
        <a:p>
          <a:endParaRPr lang="fr-CA" sz="3200"/>
        </a:p>
      </dgm:t>
    </dgm:pt>
    <dgm:pt modelId="{7AAF63E9-4C35-485F-84CB-73DB51D0C807}">
      <dgm:prSet phldrT="[Texte]" custT="1"/>
      <dgm:spPr>
        <a:noFill/>
      </dgm:spPr>
      <dgm:t>
        <a:bodyPr/>
        <a:lstStyle/>
        <a:p>
          <a:pPr algn="l"/>
          <a:r>
            <a:rPr lang="fr-CA" sz="1400" b="1" dirty="0" smtClean="0"/>
            <a:t>1- Conscient</a:t>
          </a:r>
          <a:endParaRPr lang="fr-CA" sz="1400" b="1" dirty="0"/>
        </a:p>
      </dgm:t>
    </dgm:pt>
    <dgm:pt modelId="{ADA78D84-3CCD-4A96-BBAA-93E9FED5430E}" type="parTrans" cxnId="{E3AD3B61-5421-4CE5-B146-E2A232D1FE6E}">
      <dgm:prSet/>
      <dgm:spPr/>
      <dgm:t>
        <a:bodyPr/>
        <a:lstStyle/>
        <a:p>
          <a:endParaRPr lang="fr-CA" sz="3200"/>
        </a:p>
      </dgm:t>
    </dgm:pt>
    <dgm:pt modelId="{DC9D882B-58F4-40B6-83E2-A0618155E586}" type="sibTrans" cxnId="{E3AD3B61-5421-4CE5-B146-E2A232D1FE6E}">
      <dgm:prSet/>
      <dgm:spPr/>
      <dgm:t>
        <a:bodyPr/>
        <a:lstStyle/>
        <a:p>
          <a:endParaRPr lang="fr-CA" sz="3200"/>
        </a:p>
      </dgm:t>
    </dgm:pt>
    <dgm:pt modelId="{B2D5413A-2BB2-4259-BCAB-5A573FB0BFD3}" type="pres">
      <dgm:prSet presAssocID="{67B42BAA-0354-4697-8BAF-EA794D4A330D}" presName="compositeShape" presStyleCnt="0">
        <dgm:presLayoutVars>
          <dgm:dir/>
          <dgm:resizeHandles/>
        </dgm:presLayoutVars>
      </dgm:prSet>
      <dgm:spPr/>
    </dgm:pt>
    <dgm:pt modelId="{7D81003E-76AA-43E2-8FFF-A5B3D7F2EB00}" type="pres">
      <dgm:prSet presAssocID="{67B42BAA-0354-4697-8BAF-EA794D4A330D}" presName="pyramid" presStyleLbl="node1" presStyleIdx="0" presStyleCnt="1"/>
      <dgm:spPr>
        <a:solidFill>
          <a:schemeClr val="accent6">
            <a:lumMod val="20000"/>
            <a:lumOff val="80000"/>
          </a:schemeClr>
        </a:solidFill>
      </dgm:spPr>
    </dgm:pt>
    <dgm:pt modelId="{E03EE22E-A117-41B0-8E0D-366C80F8EDD1}" type="pres">
      <dgm:prSet presAssocID="{67B42BAA-0354-4697-8BAF-EA794D4A330D}" presName="theList" presStyleCnt="0"/>
      <dgm:spPr/>
    </dgm:pt>
    <dgm:pt modelId="{07433402-C1F3-4EE3-A6F4-FEA0A6C5DCA7}" type="pres">
      <dgm:prSet presAssocID="{4D0567EC-E8DE-4C45-8F0F-24D501E3C100}" presName="aNode" presStyleLbl="fgAcc1" presStyleIdx="0" presStyleCnt="5" custScaleX="155078" custScaleY="51821">
        <dgm:presLayoutVars>
          <dgm:bulletEnabled val="1"/>
        </dgm:presLayoutVars>
      </dgm:prSet>
      <dgm:spPr/>
      <dgm:t>
        <a:bodyPr/>
        <a:lstStyle/>
        <a:p>
          <a:endParaRPr lang="fr-CA"/>
        </a:p>
      </dgm:t>
    </dgm:pt>
    <dgm:pt modelId="{2FC53F64-F242-4AF4-8561-EF7A1837077C}" type="pres">
      <dgm:prSet presAssocID="{4D0567EC-E8DE-4C45-8F0F-24D501E3C100}" presName="aSpace" presStyleCnt="0"/>
      <dgm:spPr/>
    </dgm:pt>
    <dgm:pt modelId="{7B886C4E-DF0B-4703-B49D-78D2F868348A}" type="pres">
      <dgm:prSet presAssocID="{2276F42A-6879-421B-BCE7-993EF42BEE1D}" presName="aNode" presStyleLbl="fgAcc1" presStyleIdx="1" presStyleCnt="5" custScaleX="154634" custScaleY="51821" custLinFactNeighborY="0">
        <dgm:presLayoutVars>
          <dgm:bulletEnabled val="1"/>
        </dgm:presLayoutVars>
      </dgm:prSet>
      <dgm:spPr/>
      <dgm:t>
        <a:bodyPr/>
        <a:lstStyle/>
        <a:p>
          <a:endParaRPr lang="fr-CA"/>
        </a:p>
      </dgm:t>
    </dgm:pt>
    <dgm:pt modelId="{9DE4B4AD-1B26-4BDE-95A8-0110460DADCA}" type="pres">
      <dgm:prSet presAssocID="{2276F42A-6879-421B-BCE7-993EF42BEE1D}" presName="aSpace" presStyleCnt="0"/>
      <dgm:spPr/>
    </dgm:pt>
    <dgm:pt modelId="{B096E961-615F-4174-9684-DF0FDCFDAEEA}" type="pres">
      <dgm:prSet presAssocID="{E8E91662-28F4-451F-BD6C-4579164267D3}" presName="aNode" presStyleLbl="fgAcc1" presStyleIdx="2" presStyleCnt="5" custScaleX="153746" custScaleY="51821">
        <dgm:presLayoutVars>
          <dgm:bulletEnabled val="1"/>
        </dgm:presLayoutVars>
      </dgm:prSet>
      <dgm:spPr/>
      <dgm:t>
        <a:bodyPr/>
        <a:lstStyle/>
        <a:p>
          <a:endParaRPr lang="fr-CA"/>
        </a:p>
      </dgm:t>
    </dgm:pt>
    <dgm:pt modelId="{7E9345C2-0CE6-44B4-B814-B06E591B8D0B}" type="pres">
      <dgm:prSet presAssocID="{E8E91662-28F4-451F-BD6C-4579164267D3}" presName="aSpace" presStyleCnt="0"/>
      <dgm:spPr/>
    </dgm:pt>
    <dgm:pt modelId="{1C0F0DDA-EAEA-43D9-B2E9-A1ED0AED2FEF}" type="pres">
      <dgm:prSet presAssocID="{DD545B56-8258-4F73-8233-43E9FDE7C990}" presName="aNode" presStyleLbl="fgAcc1" presStyleIdx="3" presStyleCnt="5" custScaleX="151969" custScaleY="51821">
        <dgm:presLayoutVars>
          <dgm:bulletEnabled val="1"/>
        </dgm:presLayoutVars>
      </dgm:prSet>
      <dgm:spPr/>
      <dgm:t>
        <a:bodyPr/>
        <a:lstStyle/>
        <a:p>
          <a:endParaRPr lang="fr-CA"/>
        </a:p>
      </dgm:t>
    </dgm:pt>
    <dgm:pt modelId="{8CFA97C5-134E-4AA5-936E-C3505E648EE1}" type="pres">
      <dgm:prSet presAssocID="{DD545B56-8258-4F73-8233-43E9FDE7C990}" presName="aSpace" presStyleCnt="0"/>
      <dgm:spPr/>
    </dgm:pt>
    <dgm:pt modelId="{265B60F8-F6E5-4F37-80E3-3D1FB5D5D5BE}" type="pres">
      <dgm:prSet presAssocID="{7AAF63E9-4C35-485F-84CB-73DB51D0C807}" presName="aNode" presStyleLbl="fgAcc1" presStyleIdx="4" presStyleCnt="5" custScaleX="151390" custScaleY="51821">
        <dgm:presLayoutVars>
          <dgm:bulletEnabled val="1"/>
        </dgm:presLayoutVars>
      </dgm:prSet>
      <dgm:spPr/>
      <dgm:t>
        <a:bodyPr/>
        <a:lstStyle/>
        <a:p>
          <a:endParaRPr lang="fr-CA"/>
        </a:p>
      </dgm:t>
    </dgm:pt>
    <dgm:pt modelId="{9B5EF17B-4FF7-4752-B8A2-F8A390BA34D4}" type="pres">
      <dgm:prSet presAssocID="{7AAF63E9-4C35-485F-84CB-73DB51D0C807}" presName="aSpace" presStyleCnt="0"/>
      <dgm:spPr/>
    </dgm:pt>
  </dgm:ptLst>
  <dgm:cxnLst>
    <dgm:cxn modelId="{25502A40-42BA-467C-B982-FC613B1BB713}" srcId="{67B42BAA-0354-4697-8BAF-EA794D4A330D}" destId="{E8E91662-28F4-451F-BD6C-4579164267D3}" srcOrd="2" destOrd="0" parTransId="{EFE38BFE-D960-4595-B06A-DFDB8C6116BD}" sibTransId="{2E4CEA5C-6805-4B75-B341-23CF0F5E00EA}"/>
    <dgm:cxn modelId="{36324CDB-46AB-4056-96E7-ED6225E1E5CC}" type="presOf" srcId="{E8E91662-28F4-451F-BD6C-4579164267D3}" destId="{B096E961-615F-4174-9684-DF0FDCFDAEEA}" srcOrd="0" destOrd="0" presId="urn:microsoft.com/office/officeart/2005/8/layout/pyramid2"/>
    <dgm:cxn modelId="{E3AD3B61-5421-4CE5-B146-E2A232D1FE6E}" srcId="{67B42BAA-0354-4697-8BAF-EA794D4A330D}" destId="{7AAF63E9-4C35-485F-84CB-73DB51D0C807}" srcOrd="4" destOrd="0" parTransId="{ADA78D84-3CCD-4A96-BBAA-93E9FED5430E}" sibTransId="{DC9D882B-58F4-40B6-83E2-A0618155E586}"/>
    <dgm:cxn modelId="{26840F51-E2BD-4A7A-8968-8E889B0861D7}" type="presOf" srcId="{7AAF63E9-4C35-485F-84CB-73DB51D0C807}" destId="{265B60F8-F6E5-4F37-80E3-3D1FB5D5D5BE}" srcOrd="0" destOrd="0" presId="urn:microsoft.com/office/officeart/2005/8/layout/pyramid2"/>
    <dgm:cxn modelId="{90763EB0-2D3C-4681-A3D2-5A15BD788365}" srcId="{67B42BAA-0354-4697-8BAF-EA794D4A330D}" destId="{2276F42A-6879-421B-BCE7-993EF42BEE1D}" srcOrd="1" destOrd="0" parTransId="{91E83279-2FBC-41CD-BA48-2EFFC05D6BF1}" sibTransId="{74BB76CA-3F62-4743-A0A7-FB82F7F1691A}"/>
    <dgm:cxn modelId="{35051F35-F75E-46BF-A8E1-42D2E6783EFF}" type="presOf" srcId="{4D0567EC-E8DE-4C45-8F0F-24D501E3C100}" destId="{07433402-C1F3-4EE3-A6F4-FEA0A6C5DCA7}" srcOrd="0" destOrd="0" presId="urn:microsoft.com/office/officeart/2005/8/layout/pyramid2"/>
    <dgm:cxn modelId="{40F61BFA-423B-419A-84B0-BBB316DBDCD0}" srcId="{67B42BAA-0354-4697-8BAF-EA794D4A330D}" destId="{DD545B56-8258-4F73-8233-43E9FDE7C990}" srcOrd="3" destOrd="0" parTransId="{144CCBE7-D61B-4604-8D3F-84760BE2A378}" sibTransId="{CF1112DB-03AF-4248-BD83-2BA7EF6B7DBE}"/>
    <dgm:cxn modelId="{CA5048B6-A8C4-48B9-96DC-8DB85E980241}" type="presOf" srcId="{67B42BAA-0354-4697-8BAF-EA794D4A330D}" destId="{B2D5413A-2BB2-4259-BCAB-5A573FB0BFD3}" srcOrd="0" destOrd="0" presId="urn:microsoft.com/office/officeart/2005/8/layout/pyramid2"/>
    <dgm:cxn modelId="{2EA6C150-94D9-4F1E-B58F-A2DC5E421BEF}" type="presOf" srcId="{2276F42A-6879-421B-BCE7-993EF42BEE1D}" destId="{7B886C4E-DF0B-4703-B49D-78D2F868348A}" srcOrd="0" destOrd="0" presId="urn:microsoft.com/office/officeart/2005/8/layout/pyramid2"/>
    <dgm:cxn modelId="{F63E0F96-B348-4D16-8B34-303F6AEF7709}" srcId="{67B42BAA-0354-4697-8BAF-EA794D4A330D}" destId="{4D0567EC-E8DE-4C45-8F0F-24D501E3C100}" srcOrd="0" destOrd="0" parTransId="{592CE28B-F28E-4DB2-B901-56FFC5714363}" sibTransId="{9C7D89C9-817E-4022-B994-213641C39D40}"/>
    <dgm:cxn modelId="{4B3667C5-4410-4A91-9B30-4C16F76AAF73}" type="presOf" srcId="{DD545B56-8258-4F73-8233-43E9FDE7C990}" destId="{1C0F0DDA-EAEA-43D9-B2E9-A1ED0AED2FEF}" srcOrd="0" destOrd="0" presId="urn:microsoft.com/office/officeart/2005/8/layout/pyramid2"/>
    <dgm:cxn modelId="{46EF673E-358D-4283-BCC0-773F9E7DEE1B}" type="presParOf" srcId="{B2D5413A-2BB2-4259-BCAB-5A573FB0BFD3}" destId="{7D81003E-76AA-43E2-8FFF-A5B3D7F2EB00}" srcOrd="0" destOrd="0" presId="urn:microsoft.com/office/officeart/2005/8/layout/pyramid2"/>
    <dgm:cxn modelId="{67B7D0DD-495E-44A6-8C33-5A5AC5927401}" type="presParOf" srcId="{B2D5413A-2BB2-4259-BCAB-5A573FB0BFD3}" destId="{E03EE22E-A117-41B0-8E0D-366C80F8EDD1}" srcOrd="1" destOrd="0" presId="urn:microsoft.com/office/officeart/2005/8/layout/pyramid2"/>
    <dgm:cxn modelId="{5B016071-8246-4DF3-87FA-6CE9EDE42492}" type="presParOf" srcId="{E03EE22E-A117-41B0-8E0D-366C80F8EDD1}" destId="{07433402-C1F3-4EE3-A6F4-FEA0A6C5DCA7}" srcOrd="0" destOrd="0" presId="urn:microsoft.com/office/officeart/2005/8/layout/pyramid2"/>
    <dgm:cxn modelId="{B42949DE-5695-4CD2-BD3D-D742F8C63E00}" type="presParOf" srcId="{E03EE22E-A117-41B0-8E0D-366C80F8EDD1}" destId="{2FC53F64-F242-4AF4-8561-EF7A1837077C}" srcOrd="1" destOrd="0" presId="urn:microsoft.com/office/officeart/2005/8/layout/pyramid2"/>
    <dgm:cxn modelId="{BD4AD5AE-DC5B-4D51-A7C9-5AA00C097ADF}" type="presParOf" srcId="{E03EE22E-A117-41B0-8E0D-366C80F8EDD1}" destId="{7B886C4E-DF0B-4703-B49D-78D2F868348A}" srcOrd="2" destOrd="0" presId="urn:microsoft.com/office/officeart/2005/8/layout/pyramid2"/>
    <dgm:cxn modelId="{EE038194-FC66-48FB-92F8-966272EC8DCD}" type="presParOf" srcId="{E03EE22E-A117-41B0-8E0D-366C80F8EDD1}" destId="{9DE4B4AD-1B26-4BDE-95A8-0110460DADCA}" srcOrd="3" destOrd="0" presId="urn:microsoft.com/office/officeart/2005/8/layout/pyramid2"/>
    <dgm:cxn modelId="{8C3C65D1-83F3-40C3-978A-36F58309AAB7}" type="presParOf" srcId="{E03EE22E-A117-41B0-8E0D-366C80F8EDD1}" destId="{B096E961-615F-4174-9684-DF0FDCFDAEEA}" srcOrd="4" destOrd="0" presId="urn:microsoft.com/office/officeart/2005/8/layout/pyramid2"/>
    <dgm:cxn modelId="{7FCA673C-8187-4E23-9782-86E951EC1D4B}" type="presParOf" srcId="{E03EE22E-A117-41B0-8E0D-366C80F8EDD1}" destId="{7E9345C2-0CE6-44B4-B814-B06E591B8D0B}" srcOrd="5" destOrd="0" presId="urn:microsoft.com/office/officeart/2005/8/layout/pyramid2"/>
    <dgm:cxn modelId="{74317A42-83F2-4BAE-94A8-D2F431D43BAE}" type="presParOf" srcId="{E03EE22E-A117-41B0-8E0D-366C80F8EDD1}" destId="{1C0F0DDA-EAEA-43D9-B2E9-A1ED0AED2FEF}" srcOrd="6" destOrd="0" presId="urn:microsoft.com/office/officeart/2005/8/layout/pyramid2"/>
    <dgm:cxn modelId="{767186CC-EE77-4EF0-A93F-8EDB79BCE579}" type="presParOf" srcId="{E03EE22E-A117-41B0-8E0D-366C80F8EDD1}" destId="{8CFA97C5-134E-4AA5-936E-C3505E648EE1}" srcOrd="7" destOrd="0" presId="urn:microsoft.com/office/officeart/2005/8/layout/pyramid2"/>
    <dgm:cxn modelId="{819E1239-6637-4D40-86B9-94AAEF1C775B}" type="presParOf" srcId="{E03EE22E-A117-41B0-8E0D-366C80F8EDD1}" destId="{265B60F8-F6E5-4F37-80E3-3D1FB5D5D5BE}" srcOrd="8" destOrd="0" presId="urn:microsoft.com/office/officeart/2005/8/layout/pyramid2"/>
    <dgm:cxn modelId="{D3EF70CA-A99C-4AA3-898D-FEA21F5899B9}" type="presParOf" srcId="{E03EE22E-A117-41B0-8E0D-366C80F8EDD1}" destId="{9B5EF17B-4FF7-4752-B8A2-F8A390BA34D4}" srcOrd="9" destOrd="0" presId="urn:microsoft.com/office/officeart/2005/8/layout/pyramid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1003E-76AA-43E2-8FFF-A5B3D7F2EB00}">
      <dsp:nvSpPr>
        <dsp:cNvPr id="0" name=""/>
        <dsp:cNvSpPr/>
      </dsp:nvSpPr>
      <dsp:spPr>
        <a:xfrm>
          <a:off x="37654" y="0"/>
          <a:ext cx="1687591" cy="1687591"/>
        </a:xfrm>
        <a:prstGeom prst="triangle">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33402-C1F3-4EE3-A6F4-FEA0A6C5DCA7}">
      <dsp:nvSpPr>
        <dsp:cNvPr id="0" name=""/>
        <dsp:cNvSpPr/>
      </dsp:nvSpPr>
      <dsp:spPr>
        <a:xfrm>
          <a:off x="579365" y="169613"/>
          <a:ext cx="1701103" cy="21726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fr-CA" sz="1400" b="1" kern="1200" dirty="0" smtClean="0"/>
            <a:t>5- Stratégique</a:t>
          </a:r>
          <a:endParaRPr lang="fr-CA" sz="1400" b="1" kern="1200" dirty="0"/>
        </a:p>
      </dsp:txBody>
      <dsp:txXfrm>
        <a:off x="589971" y="180219"/>
        <a:ext cx="1679891" cy="196053"/>
      </dsp:txXfrm>
    </dsp:sp>
    <dsp:sp modelId="{7B886C4E-DF0B-4703-B49D-78D2F868348A}">
      <dsp:nvSpPr>
        <dsp:cNvPr id="0" name=""/>
        <dsp:cNvSpPr/>
      </dsp:nvSpPr>
      <dsp:spPr>
        <a:xfrm>
          <a:off x="581800" y="439286"/>
          <a:ext cx="1696233" cy="21726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fr-CA" sz="1400" b="1" kern="1200" dirty="0" smtClean="0"/>
            <a:t>4- Expert</a:t>
          </a:r>
          <a:endParaRPr lang="fr-CA" sz="1400" b="1" kern="1200" dirty="0"/>
        </a:p>
      </dsp:txBody>
      <dsp:txXfrm>
        <a:off x="592406" y="449892"/>
        <a:ext cx="1675021" cy="196053"/>
      </dsp:txXfrm>
    </dsp:sp>
    <dsp:sp modelId="{B096E961-615F-4174-9684-DF0FDCFDAEEA}">
      <dsp:nvSpPr>
        <dsp:cNvPr id="0" name=""/>
        <dsp:cNvSpPr/>
      </dsp:nvSpPr>
      <dsp:spPr>
        <a:xfrm>
          <a:off x="586670" y="708959"/>
          <a:ext cx="1686492" cy="21726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fr-CA" sz="1400" b="1" kern="1200" dirty="0" smtClean="0"/>
            <a:t>3- Compétent </a:t>
          </a:r>
          <a:endParaRPr lang="fr-CA" sz="1400" b="1" kern="1200" dirty="0"/>
        </a:p>
      </dsp:txBody>
      <dsp:txXfrm>
        <a:off x="597276" y="719565"/>
        <a:ext cx="1665280" cy="196053"/>
      </dsp:txXfrm>
    </dsp:sp>
    <dsp:sp modelId="{1C0F0DDA-EAEA-43D9-B2E9-A1ED0AED2FEF}">
      <dsp:nvSpPr>
        <dsp:cNvPr id="0" name=""/>
        <dsp:cNvSpPr/>
      </dsp:nvSpPr>
      <dsp:spPr>
        <a:xfrm>
          <a:off x="596416" y="978631"/>
          <a:ext cx="1666999" cy="21726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fr-CA" sz="1400" b="1" kern="1200" dirty="0" smtClean="0"/>
            <a:t>2- Connaissant</a:t>
          </a:r>
          <a:endParaRPr lang="fr-CA" sz="1400" b="1" kern="1200" dirty="0"/>
        </a:p>
      </dsp:txBody>
      <dsp:txXfrm>
        <a:off x="607022" y="989237"/>
        <a:ext cx="1645787" cy="196053"/>
      </dsp:txXfrm>
    </dsp:sp>
    <dsp:sp modelId="{265B60F8-F6E5-4F37-80E3-3D1FB5D5D5BE}">
      <dsp:nvSpPr>
        <dsp:cNvPr id="0" name=""/>
        <dsp:cNvSpPr/>
      </dsp:nvSpPr>
      <dsp:spPr>
        <a:xfrm>
          <a:off x="599592" y="1248304"/>
          <a:ext cx="1660648" cy="21726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fr-CA" sz="1400" b="1" kern="1200" dirty="0" smtClean="0"/>
            <a:t>1- Conscient</a:t>
          </a:r>
          <a:endParaRPr lang="fr-CA" sz="1400" b="1" kern="1200" dirty="0"/>
        </a:p>
      </dsp:txBody>
      <dsp:txXfrm>
        <a:off x="610198" y="1258910"/>
        <a:ext cx="1639436" cy="196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1003E-76AA-43E2-8FFF-A5B3D7F2EB00}">
      <dsp:nvSpPr>
        <dsp:cNvPr id="0" name=""/>
        <dsp:cNvSpPr/>
      </dsp:nvSpPr>
      <dsp:spPr>
        <a:xfrm>
          <a:off x="37654" y="0"/>
          <a:ext cx="1687591" cy="1687591"/>
        </a:xfrm>
        <a:prstGeom prst="triangle">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33402-C1F3-4EE3-A6F4-FEA0A6C5DCA7}">
      <dsp:nvSpPr>
        <dsp:cNvPr id="0" name=""/>
        <dsp:cNvSpPr/>
      </dsp:nvSpPr>
      <dsp:spPr>
        <a:xfrm>
          <a:off x="579365" y="169613"/>
          <a:ext cx="1701103" cy="21726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fr-CA" sz="1400" b="1" kern="1200" dirty="0" smtClean="0"/>
            <a:t>5- Stratégique</a:t>
          </a:r>
          <a:endParaRPr lang="fr-CA" sz="1400" b="1" kern="1200" dirty="0"/>
        </a:p>
      </dsp:txBody>
      <dsp:txXfrm>
        <a:off x="589971" y="180219"/>
        <a:ext cx="1679891" cy="196053"/>
      </dsp:txXfrm>
    </dsp:sp>
    <dsp:sp modelId="{7B886C4E-DF0B-4703-B49D-78D2F868348A}">
      <dsp:nvSpPr>
        <dsp:cNvPr id="0" name=""/>
        <dsp:cNvSpPr/>
      </dsp:nvSpPr>
      <dsp:spPr>
        <a:xfrm>
          <a:off x="581800" y="439286"/>
          <a:ext cx="1696233" cy="21726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fr-CA" sz="1400" b="1" kern="1200" dirty="0" smtClean="0"/>
            <a:t>4- Expert</a:t>
          </a:r>
          <a:endParaRPr lang="fr-CA" sz="1400" b="1" kern="1200" dirty="0"/>
        </a:p>
      </dsp:txBody>
      <dsp:txXfrm>
        <a:off x="592406" y="449892"/>
        <a:ext cx="1675021" cy="196053"/>
      </dsp:txXfrm>
    </dsp:sp>
    <dsp:sp modelId="{B096E961-615F-4174-9684-DF0FDCFDAEEA}">
      <dsp:nvSpPr>
        <dsp:cNvPr id="0" name=""/>
        <dsp:cNvSpPr/>
      </dsp:nvSpPr>
      <dsp:spPr>
        <a:xfrm>
          <a:off x="586670" y="708959"/>
          <a:ext cx="1686492" cy="21726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fr-CA" sz="1400" b="1" kern="1200" dirty="0" smtClean="0"/>
            <a:t>3- Compétent </a:t>
          </a:r>
          <a:endParaRPr lang="fr-CA" sz="1400" b="1" kern="1200" dirty="0"/>
        </a:p>
      </dsp:txBody>
      <dsp:txXfrm>
        <a:off x="597276" y="719565"/>
        <a:ext cx="1665280" cy="196053"/>
      </dsp:txXfrm>
    </dsp:sp>
    <dsp:sp modelId="{1C0F0DDA-EAEA-43D9-B2E9-A1ED0AED2FEF}">
      <dsp:nvSpPr>
        <dsp:cNvPr id="0" name=""/>
        <dsp:cNvSpPr/>
      </dsp:nvSpPr>
      <dsp:spPr>
        <a:xfrm>
          <a:off x="596416" y="978631"/>
          <a:ext cx="1666999" cy="217265"/>
        </a:xfrm>
        <a:prstGeom prst="roundRect">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fr-CA" sz="1400" b="1" kern="1200" dirty="0" smtClean="0"/>
            <a:t>2- Connaissant</a:t>
          </a:r>
          <a:endParaRPr lang="fr-CA" sz="1400" b="1" kern="1200" dirty="0"/>
        </a:p>
      </dsp:txBody>
      <dsp:txXfrm>
        <a:off x="607022" y="989237"/>
        <a:ext cx="1645787" cy="196053"/>
      </dsp:txXfrm>
    </dsp:sp>
    <dsp:sp modelId="{265B60F8-F6E5-4F37-80E3-3D1FB5D5D5BE}">
      <dsp:nvSpPr>
        <dsp:cNvPr id="0" name=""/>
        <dsp:cNvSpPr/>
      </dsp:nvSpPr>
      <dsp:spPr>
        <a:xfrm>
          <a:off x="599592" y="1248304"/>
          <a:ext cx="1660648" cy="217265"/>
        </a:xfrm>
        <a:prstGeom prst="roundRect">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fr-CA" sz="1400" b="1" kern="1200" dirty="0" smtClean="0"/>
            <a:t>1- Conscient</a:t>
          </a:r>
          <a:endParaRPr lang="fr-CA" sz="1400" b="1" kern="1200" dirty="0"/>
        </a:p>
      </dsp:txBody>
      <dsp:txXfrm>
        <a:off x="610198" y="1258910"/>
        <a:ext cx="1639436" cy="19605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fr-CA"/>
          </a:p>
        </p:txBody>
      </p:sp>
      <p:sp>
        <p:nvSpPr>
          <p:cNvPr id="3" name="Espace réservé de la date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EA552A34-0B83-4288-8517-7AFD920F51D0}" type="datetimeFigureOut">
              <a:rPr lang="fr-CA" smtClean="0"/>
              <a:t>2018-08-28</a:t>
            </a:fld>
            <a:endParaRPr lang="fr-CA"/>
          </a:p>
        </p:txBody>
      </p:sp>
      <p:sp>
        <p:nvSpPr>
          <p:cNvPr id="4" name="Espace réservé de l'image des diapositives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fr-CA"/>
          </a:p>
        </p:txBody>
      </p:sp>
      <p:sp>
        <p:nvSpPr>
          <p:cNvPr id="5" name="Espace réservé des commentaires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a:p>
        </p:txBody>
      </p:sp>
      <p:sp>
        <p:nvSpPr>
          <p:cNvPr id="6" name="Espace réservé du pied de page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DD1C64F-8A39-4DEB-BC7E-40162C648968}" type="slidenum">
              <a:rPr lang="fr-CA" smtClean="0"/>
              <a:t>‹N°›</a:t>
            </a:fld>
            <a:endParaRPr lang="fr-CA"/>
          </a:p>
        </p:txBody>
      </p:sp>
    </p:spTree>
    <p:extLst>
      <p:ext uri="{BB962C8B-B14F-4D97-AF65-F5344CB8AC3E}">
        <p14:creationId xmlns:p14="http://schemas.microsoft.com/office/powerpoint/2010/main" val="2536468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5" name="Espace réservé du pied de page 4"/>
          <p:cNvSpPr>
            <a:spLocks noGrp="1"/>
          </p:cNvSpPr>
          <p:nvPr>
            <p:ph type="ftr" sz="quarter" idx="11"/>
          </p:nvPr>
        </p:nvSpPr>
        <p:spPr/>
        <p:txBody>
          <a:bodyPr/>
          <a:lstStyle/>
          <a:p>
            <a:endParaRPr lang="fr-FR" dirty="0">
              <a:solidFill>
                <a:prstClr val="black"/>
              </a:solidFill>
            </a:endParaRPr>
          </a:p>
        </p:txBody>
      </p:sp>
    </p:spTree>
    <p:extLst>
      <p:ext uri="{BB962C8B-B14F-4D97-AF65-F5344CB8AC3E}">
        <p14:creationId xmlns:p14="http://schemas.microsoft.com/office/powerpoint/2010/main" val="2650448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b="1" dirty="0" smtClean="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275670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b="1" dirty="0" smtClean="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709648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5" name="Espace réservé du pied de page 4"/>
          <p:cNvSpPr>
            <a:spLocks noGrp="1"/>
          </p:cNvSpPr>
          <p:nvPr>
            <p:ph type="ftr" sz="quarter" idx="11"/>
          </p:nvPr>
        </p:nvSpPr>
        <p:spPr/>
        <p:txBody>
          <a:bodyPr/>
          <a:lstStyle/>
          <a:p>
            <a:endParaRPr lang="fr-FR" dirty="0">
              <a:solidFill>
                <a:prstClr val="black"/>
              </a:solidFill>
            </a:endParaRPr>
          </a:p>
        </p:txBody>
      </p:sp>
    </p:spTree>
    <p:extLst>
      <p:ext uri="{BB962C8B-B14F-4D97-AF65-F5344CB8AC3E}">
        <p14:creationId xmlns:p14="http://schemas.microsoft.com/office/powerpoint/2010/main" val="3353867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580482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98967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CA" b="1" dirty="0" smtClean="0"/>
          </a:p>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3527368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CA" b="1" dirty="0" smtClean="0"/>
          </a:p>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3315524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CA" b="1" dirty="0" smtClean="0"/>
          </a:p>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102769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CA" b="1" dirty="0" smtClean="0"/>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114518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CA" b="1" dirty="0" smtClean="0"/>
          </a:p>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00612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5" name="Espace réservé du pied de page 4"/>
          <p:cNvSpPr>
            <a:spLocks noGrp="1"/>
          </p:cNvSpPr>
          <p:nvPr>
            <p:ph type="ftr" sz="quarter" idx="11"/>
          </p:nvPr>
        </p:nvSpPr>
        <p:spPr/>
        <p:txBody>
          <a:bodyPr/>
          <a:lstStyle/>
          <a:p>
            <a:endParaRPr lang="fr-FR" dirty="0">
              <a:solidFill>
                <a:prstClr val="black"/>
              </a:solidFill>
            </a:endParaRPr>
          </a:p>
        </p:txBody>
      </p:sp>
    </p:spTree>
    <p:extLst>
      <p:ext uri="{BB962C8B-B14F-4D97-AF65-F5344CB8AC3E}">
        <p14:creationId xmlns:p14="http://schemas.microsoft.com/office/powerpoint/2010/main" val="4285787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CA" b="1" dirty="0" smtClean="0"/>
          </a:p>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988640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FR"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499885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FR"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165372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FR"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157696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FR"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792483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FR"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197154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465887">
              <a:defRPr/>
            </a:pPr>
            <a:endParaRPr lang="fr-FR"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389867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3618158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BDD1C64F-8A39-4DEB-BC7E-40162C648968}" type="slidenum">
              <a:rPr lang="fr-CA" smtClean="0"/>
              <a:t>4</a:t>
            </a:fld>
            <a:endParaRPr lang="fr-CA"/>
          </a:p>
        </p:txBody>
      </p:sp>
    </p:spTree>
    <p:extLst>
      <p:ext uri="{BB962C8B-B14F-4D97-AF65-F5344CB8AC3E}">
        <p14:creationId xmlns:p14="http://schemas.microsoft.com/office/powerpoint/2010/main" val="1415432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3718483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4209611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869649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316690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pPr>
              <a:defRPr/>
            </a:pPr>
            <a:fld id="{A90E3A47-118E-40AA-9006-06204803DD82}" type="slidenum">
              <a:rPr lang="fr-CA" smtClean="0"/>
              <a:pPr>
                <a:defRPr/>
              </a:pPr>
              <a:t>50</a:t>
            </a:fld>
            <a:endParaRPr lang="fr-CA"/>
          </a:p>
        </p:txBody>
      </p:sp>
    </p:spTree>
    <p:extLst>
      <p:ext uri="{BB962C8B-B14F-4D97-AF65-F5344CB8AC3E}">
        <p14:creationId xmlns:p14="http://schemas.microsoft.com/office/powerpoint/2010/main" val="70216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37339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915942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u="sng"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828737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17217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3458331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848269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3709981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59929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985588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CA" dirty="0"/>
          </a:p>
        </p:txBody>
      </p:sp>
      <p:sp>
        <p:nvSpPr>
          <p:cNvPr id="4" name="Espace réservé du numéro de diapositive 3"/>
          <p:cNvSpPr>
            <a:spLocks noGrp="1"/>
          </p:cNvSpPr>
          <p:nvPr>
            <p:ph type="sldNum" sz="quarter" idx="10"/>
          </p:nvPr>
        </p:nvSpPr>
        <p:spPr/>
        <p:txBody>
          <a:bodyPr/>
          <a:lstStyle/>
          <a:p>
            <a:pPr>
              <a:defRPr/>
            </a:pPr>
            <a:fld id="{A90E3A47-118E-40AA-9006-06204803DD82}" type="slidenum">
              <a:rPr lang="fr-CA" smtClean="0"/>
              <a:pPr>
                <a:defRPr/>
              </a:pPr>
              <a:t>6</a:t>
            </a:fld>
            <a:endParaRPr lang="fr-CA"/>
          </a:p>
        </p:txBody>
      </p:sp>
    </p:spTree>
    <p:extLst>
      <p:ext uri="{BB962C8B-B14F-4D97-AF65-F5344CB8AC3E}">
        <p14:creationId xmlns:p14="http://schemas.microsoft.com/office/powerpoint/2010/main" val="3335331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3039326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4036126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837043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333532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Placeholder 1026"/>
          <p:cNvSpPr>
            <a:spLocks noGrp="1" noRot="1" noChangeAspect="1" noChangeArrowheads="1" noTextEdit="1"/>
          </p:cNvSpPr>
          <p:nvPr>
            <p:ph type="sldImg"/>
          </p:nvPr>
        </p:nvSpPr>
        <p:spPr>
          <a:solidFill>
            <a:srgbClr val="FFFFFF"/>
          </a:solidFill>
          <a:ln/>
        </p:spPr>
      </p:sp>
      <p:sp>
        <p:nvSpPr>
          <p:cNvPr id="119811" name="Rectangle 1027"/>
          <p:cNvSpPr>
            <a:spLocks noGrp="1" noChangeArrowheads="1"/>
          </p:cNvSpPr>
          <p:nvPr>
            <p:ph type="body" idx="1"/>
          </p:nvPr>
        </p:nvSpPr>
        <p:spPr>
          <a:noFill/>
          <a:ln>
            <a:solidFill>
              <a:srgbClr val="000000"/>
            </a:solidFill>
          </a:ln>
        </p:spPr>
        <p:txBody>
          <a:bodyPr/>
          <a:lstStyle/>
          <a:p>
            <a:r>
              <a:rPr lang="fr-CA" dirty="0" smtClean="0">
                <a:latin typeface="Arial" pitchFamily="34" charset="0"/>
                <a:ea typeface="ヒラギノ角ゴ Pro W3" pitchFamily="84" charset="-128"/>
              </a:rPr>
              <a:t>Mettre un peu l’accent sur la nature de la licences et du contrat de service</a:t>
            </a:r>
          </a:p>
          <a:p>
            <a:endParaRPr lang="fr-CA" dirty="0" smtClean="0">
              <a:latin typeface="Arial" pitchFamily="34" charset="0"/>
              <a:ea typeface="ヒラギノ角ゴ Pro W3" pitchFamily="84" charset="-128"/>
            </a:endParaRPr>
          </a:p>
        </p:txBody>
      </p:sp>
    </p:spTree>
    <p:extLst>
      <p:ext uri="{BB962C8B-B14F-4D97-AF65-F5344CB8AC3E}">
        <p14:creationId xmlns:p14="http://schemas.microsoft.com/office/powerpoint/2010/main" val="40005598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103172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2648982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CA" dirty="0"/>
          </a:p>
        </p:txBody>
      </p:sp>
      <p:sp>
        <p:nvSpPr>
          <p:cNvPr id="4" name="Espace réservé du numéro de diapositive 3"/>
          <p:cNvSpPr>
            <a:spLocks noGrp="1"/>
          </p:cNvSpPr>
          <p:nvPr>
            <p:ph type="sldNum" sz="quarter" idx="10"/>
          </p:nvPr>
        </p:nvSpPr>
        <p:spPr/>
        <p:txBody>
          <a:bodyPr/>
          <a:lstStyle/>
          <a:p>
            <a:pPr>
              <a:defRPr/>
            </a:pPr>
            <a:fld id="{A90E3A47-118E-40AA-9006-06204803DD82}" type="slidenum">
              <a:rPr lang="fr-CA" smtClean="0"/>
              <a:pPr>
                <a:defRPr/>
              </a:pPr>
              <a:t>7</a:t>
            </a:fld>
            <a:endParaRPr lang="fr-CA"/>
          </a:p>
        </p:txBody>
      </p:sp>
    </p:spTree>
    <p:extLst>
      <p:ext uri="{BB962C8B-B14F-4D97-AF65-F5344CB8AC3E}">
        <p14:creationId xmlns:p14="http://schemas.microsoft.com/office/powerpoint/2010/main" val="2550938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5" name="Espace réservé du pied de page 4"/>
          <p:cNvSpPr>
            <a:spLocks noGrp="1"/>
          </p:cNvSpPr>
          <p:nvPr>
            <p:ph type="ftr" sz="quarter" idx="11"/>
          </p:nvPr>
        </p:nvSpPr>
        <p:spPr/>
        <p:txBody>
          <a:bodyPr/>
          <a:lstStyle/>
          <a:p>
            <a:endParaRPr lang="fr-FR" dirty="0">
              <a:solidFill>
                <a:prstClr val="black"/>
              </a:solidFill>
            </a:endParaRPr>
          </a:p>
        </p:txBody>
      </p:sp>
    </p:spTree>
    <p:extLst>
      <p:ext uri="{BB962C8B-B14F-4D97-AF65-F5344CB8AC3E}">
        <p14:creationId xmlns:p14="http://schemas.microsoft.com/office/powerpoint/2010/main" val="1673886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endParaRPr lang="fr-CA" dirty="0"/>
          </a:p>
        </p:txBody>
      </p:sp>
      <p:sp>
        <p:nvSpPr>
          <p:cNvPr id="4" name="Espace réservé du numéro de diapositive 3"/>
          <p:cNvSpPr>
            <a:spLocks noGrp="1"/>
          </p:cNvSpPr>
          <p:nvPr>
            <p:ph type="sldNum" sz="quarter" idx="10"/>
          </p:nvPr>
        </p:nvSpPr>
        <p:spPr/>
        <p:txBody>
          <a:bodyPr/>
          <a:lstStyle/>
          <a:p>
            <a:pPr>
              <a:defRPr/>
            </a:pPr>
            <a:fld id="{A90E3A47-118E-40AA-9006-06204803DD82}" type="slidenum">
              <a:rPr lang="fr-CA" smtClean="0"/>
              <a:pPr>
                <a:defRPr/>
              </a:pPr>
              <a:t>8</a:t>
            </a:fld>
            <a:endParaRPr lang="fr-CA"/>
          </a:p>
        </p:txBody>
      </p:sp>
    </p:spTree>
    <p:extLst>
      <p:ext uri="{BB962C8B-B14F-4D97-AF65-F5344CB8AC3E}">
        <p14:creationId xmlns:p14="http://schemas.microsoft.com/office/powerpoint/2010/main" val="166091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1" u="sng" dirty="0">
              <a:solidFill>
                <a:srgbClr val="000000"/>
              </a:solidFill>
            </a:endParaRPr>
          </a:p>
        </p:txBody>
      </p:sp>
      <p:sp>
        <p:nvSpPr>
          <p:cNvPr id="4" name="Espace réservé du pied de page 3"/>
          <p:cNvSpPr>
            <a:spLocks noGrp="1"/>
          </p:cNvSpPr>
          <p:nvPr>
            <p:ph type="ftr" sz="quarter" idx="10"/>
          </p:nvPr>
        </p:nvSpPr>
        <p:spPr/>
        <p:txBody>
          <a:bodyPr/>
          <a:lstStyle/>
          <a:p>
            <a:endParaRPr lang="fr-FR" dirty="0">
              <a:solidFill>
                <a:prstClr val="black"/>
              </a:solidFill>
            </a:endParaRPr>
          </a:p>
        </p:txBody>
      </p:sp>
    </p:spTree>
    <p:extLst>
      <p:ext uri="{BB962C8B-B14F-4D97-AF65-F5344CB8AC3E}">
        <p14:creationId xmlns:p14="http://schemas.microsoft.com/office/powerpoint/2010/main" val="168394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5" name="Espace réservé du pied de page 4"/>
          <p:cNvSpPr>
            <a:spLocks noGrp="1"/>
          </p:cNvSpPr>
          <p:nvPr>
            <p:ph type="ftr" sz="quarter" idx="11"/>
          </p:nvPr>
        </p:nvSpPr>
        <p:spPr/>
        <p:txBody>
          <a:bodyPr/>
          <a:lstStyle/>
          <a:p>
            <a:endParaRPr lang="fr-FR" dirty="0">
              <a:solidFill>
                <a:prstClr val="black"/>
              </a:solidFill>
            </a:endParaRPr>
          </a:p>
        </p:txBody>
      </p:sp>
    </p:spTree>
    <p:extLst>
      <p:ext uri="{BB962C8B-B14F-4D97-AF65-F5344CB8AC3E}">
        <p14:creationId xmlns:p14="http://schemas.microsoft.com/office/powerpoint/2010/main" val="2167172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Espace réservé du texte 4"/>
          <p:cNvSpPr>
            <a:spLocks noGrp="1"/>
          </p:cNvSpPr>
          <p:nvPr>
            <p:ph type="body" sz="quarter" idx="11" hasCustomPrompt="1"/>
          </p:nvPr>
        </p:nvSpPr>
        <p:spPr>
          <a:xfrm>
            <a:off x="530282" y="5539926"/>
            <a:ext cx="2226622" cy="246221"/>
          </a:xfrm>
          <a:prstGeom prst="rect">
            <a:avLst/>
          </a:prstGeom>
          <a:solidFill>
            <a:schemeClr val="accent1"/>
          </a:solidFill>
        </p:spPr>
        <p:txBody>
          <a:bodyPr vert="horz" wrap="none" lIns="36000" tIns="0" rIns="72000" bIns="0">
            <a:spAutoFit/>
          </a:bodyPr>
          <a:lstStyle>
            <a:lvl1pPr marL="0" indent="0">
              <a:buNone/>
              <a:defRPr b="0" i="0" cap="all" baseline="0">
                <a:solidFill>
                  <a:schemeClr val="bg1"/>
                </a:solidFill>
                <a:latin typeface="Arial"/>
                <a:cs typeface="Arial"/>
              </a:defRPr>
            </a:lvl1pPr>
          </a:lstStyle>
          <a:p>
            <a:pPr lvl="0"/>
            <a:r>
              <a:rPr lang="fr-CA" noProof="0" dirty="0" smtClean="0"/>
              <a:t>ENTREZ VOTRE NOM</a:t>
            </a:r>
            <a:endParaRPr lang="fr-CA" noProof="0" dirty="0"/>
          </a:p>
        </p:txBody>
      </p:sp>
      <p:sp>
        <p:nvSpPr>
          <p:cNvPr id="6" name="Espace réservé du texte 4"/>
          <p:cNvSpPr>
            <a:spLocks noGrp="1"/>
          </p:cNvSpPr>
          <p:nvPr>
            <p:ph type="body" sz="quarter" idx="12" hasCustomPrompt="1"/>
          </p:nvPr>
        </p:nvSpPr>
        <p:spPr>
          <a:xfrm>
            <a:off x="530828" y="1573968"/>
            <a:ext cx="3926199" cy="646331"/>
          </a:xfrm>
          <a:prstGeom prst="rect">
            <a:avLst/>
          </a:prstGeom>
          <a:solidFill>
            <a:schemeClr val="accent1"/>
          </a:solidFill>
        </p:spPr>
        <p:txBody>
          <a:bodyPr vert="horz" wrap="none" lIns="36000" tIns="0" bIns="0" anchor="ctr" anchorCtr="0">
            <a:spAutoFit/>
          </a:bodyPr>
          <a:lstStyle>
            <a:lvl1pPr marL="0" indent="0" fontAlgn="ctr">
              <a:lnSpc>
                <a:spcPct val="100000"/>
              </a:lnSpc>
              <a:spcBef>
                <a:spcPts val="0"/>
              </a:spcBef>
              <a:buNone/>
              <a:defRPr sz="4200" b="1" i="0" cap="all" baseline="0">
                <a:solidFill>
                  <a:srgbClr val="003C71"/>
                </a:solidFill>
                <a:latin typeface="Arial"/>
                <a:cs typeface="Arial"/>
              </a:defRPr>
            </a:lvl1pPr>
          </a:lstStyle>
          <a:p>
            <a:pPr lvl="0"/>
            <a:r>
              <a:rPr lang="fr-CA" noProof="0" dirty="0" smtClean="0"/>
              <a:t>TITRE LIGNE 1</a:t>
            </a:r>
            <a:endParaRPr lang="fr-CA" noProof="0" dirty="0"/>
          </a:p>
        </p:txBody>
      </p:sp>
      <p:sp>
        <p:nvSpPr>
          <p:cNvPr id="7" name="Espace réservé du texte 4"/>
          <p:cNvSpPr>
            <a:spLocks noGrp="1"/>
          </p:cNvSpPr>
          <p:nvPr>
            <p:ph type="body" sz="quarter" idx="13" hasCustomPrompt="1"/>
          </p:nvPr>
        </p:nvSpPr>
        <p:spPr>
          <a:xfrm>
            <a:off x="530828" y="2296386"/>
            <a:ext cx="3926199" cy="646331"/>
          </a:xfrm>
          <a:prstGeom prst="rect">
            <a:avLst/>
          </a:prstGeom>
          <a:solidFill>
            <a:schemeClr val="accent1"/>
          </a:solidFill>
        </p:spPr>
        <p:txBody>
          <a:bodyPr vert="horz" wrap="none" lIns="36000" tIns="0" bIns="0" anchor="ctr" anchorCtr="0">
            <a:spAutoFit/>
          </a:bodyPr>
          <a:lstStyle>
            <a:lvl1pPr marL="0" indent="0" fontAlgn="ctr">
              <a:lnSpc>
                <a:spcPct val="100000"/>
              </a:lnSpc>
              <a:spcBef>
                <a:spcPts val="0"/>
              </a:spcBef>
              <a:buNone/>
              <a:defRPr sz="4200" b="1" i="0" cap="all" baseline="0">
                <a:solidFill>
                  <a:srgbClr val="003C71"/>
                </a:solidFill>
                <a:latin typeface="Arial"/>
                <a:cs typeface="Arial"/>
              </a:defRPr>
            </a:lvl1pPr>
          </a:lstStyle>
          <a:p>
            <a:pPr lvl="0"/>
            <a:r>
              <a:rPr lang="fr-CA" noProof="0" dirty="0" smtClean="0"/>
              <a:t>TITRE LIGNE 2</a:t>
            </a:r>
            <a:endParaRPr lang="fr-CA" noProof="0" dirty="0"/>
          </a:p>
        </p:txBody>
      </p:sp>
      <p:sp>
        <p:nvSpPr>
          <p:cNvPr id="8" name="Espace réservé du texte 4"/>
          <p:cNvSpPr>
            <a:spLocks noGrp="1"/>
          </p:cNvSpPr>
          <p:nvPr>
            <p:ph type="body" sz="quarter" idx="14" hasCustomPrompt="1"/>
          </p:nvPr>
        </p:nvSpPr>
        <p:spPr>
          <a:xfrm>
            <a:off x="530828" y="3015486"/>
            <a:ext cx="3926199" cy="646331"/>
          </a:xfrm>
          <a:prstGeom prst="rect">
            <a:avLst/>
          </a:prstGeom>
          <a:solidFill>
            <a:schemeClr val="accent1"/>
          </a:solidFill>
        </p:spPr>
        <p:txBody>
          <a:bodyPr vert="horz" wrap="none" lIns="36000" tIns="0" bIns="0" anchor="ctr" anchorCtr="0">
            <a:spAutoFit/>
          </a:bodyPr>
          <a:lstStyle>
            <a:lvl1pPr marL="0" indent="0" fontAlgn="ctr">
              <a:lnSpc>
                <a:spcPct val="100000"/>
              </a:lnSpc>
              <a:spcBef>
                <a:spcPts val="0"/>
              </a:spcBef>
              <a:buNone/>
              <a:defRPr sz="4200" b="1" i="0" cap="all" baseline="0">
                <a:solidFill>
                  <a:srgbClr val="003C71"/>
                </a:solidFill>
                <a:latin typeface="Arial"/>
                <a:cs typeface="Arial"/>
              </a:defRPr>
            </a:lvl1pPr>
          </a:lstStyle>
          <a:p>
            <a:pPr lvl="0"/>
            <a:r>
              <a:rPr lang="fr-CA" noProof="0" dirty="0" smtClean="0"/>
              <a:t>TITRE LIGNE 3</a:t>
            </a:r>
            <a:endParaRPr lang="fr-CA" noProof="0" dirty="0"/>
          </a:p>
        </p:txBody>
      </p:sp>
      <p:sp>
        <p:nvSpPr>
          <p:cNvPr id="9" name="Espace réservé du texte 4"/>
          <p:cNvSpPr>
            <a:spLocks noGrp="1"/>
          </p:cNvSpPr>
          <p:nvPr>
            <p:ph type="body" sz="quarter" idx="15" hasCustomPrompt="1"/>
          </p:nvPr>
        </p:nvSpPr>
        <p:spPr>
          <a:xfrm>
            <a:off x="530282" y="5867400"/>
            <a:ext cx="1810483" cy="246221"/>
          </a:xfrm>
          <a:prstGeom prst="rect">
            <a:avLst/>
          </a:prstGeom>
          <a:solidFill>
            <a:schemeClr val="accent1"/>
          </a:solidFill>
        </p:spPr>
        <p:txBody>
          <a:bodyPr vert="horz" wrap="none" lIns="36000" tIns="0" rIns="72000" bIns="0">
            <a:spAutoFit/>
          </a:bodyPr>
          <a:lstStyle>
            <a:lvl1pPr marL="0" indent="0">
              <a:buNone/>
              <a:defRPr b="0" i="0" cap="all" baseline="0">
                <a:solidFill>
                  <a:schemeClr val="bg1"/>
                </a:solidFill>
                <a:latin typeface="Arial"/>
                <a:cs typeface="Arial"/>
              </a:defRPr>
            </a:lvl1pPr>
          </a:lstStyle>
          <a:p>
            <a:pPr lvl="0"/>
            <a:r>
              <a:rPr lang="fr-CA" noProof="0" dirty="0" smtClean="0"/>
              <a:t>ENTREZ LA DATE</a:t>
            </a:r>
            <a:endParaRPr lang="fr-CA" noProof="0" dirty="0"/>
          </a:p>
        </p:txBody>
      </p:sp>
      <p:sp>
        <p:nvSpPr>
          <p:cNvPr id="12" name="Espace réservé du texte 4"/>
          <p:cNvSpPr>
            <a:spLocks noGrp="1"/>
          </p:cNvSpPr>
          <p:nvPr>
            <p:ph type="body" sz="quarter" idx="16" hasCustomPrompt="1"/>
          </p:nvPr>
        </p:nvSpPr>
        <p:spPr>
          <a:xfrm>
            <a:off x="529908" y="3858032"/>
            <a:ext cx="3515579" cy="323165"/>
          </a:xfrm>
          <a:prstGeom prst="rect">
            <a:avLst/>
          </a:prstGeom>
          <a:solidFill>
            <a:schemeClr val="accent1"/>
          </a:solidFill>
        </p:spPr>
        <p:txBody>
          <a:bodyPr vert="horz" wrap="none" lIns="36000" tIns="0" bIns="0" anchor="ctr" anchorCtr="0">
            <a:spAutoFit/>
          </a:bodyPr>
          <a:lstStyle>
            <a:lvl1pPr marL="0" indent="0">
              <a:lnSpc>
                <a:spcPct val="85000"/>
              </a:lnSpc>
              <a:spcBef>
                <a:spcPts val="0"/>
              </a:spcBef>
              <a:buNone/>
              <a:defRPr sz="2400" b="0" i="0" cap="none" baseline="0">
                <a:solidFill>
                  <a:srgbClr val="003C71"/>
                </a:solidFill>
                <a:latin typeface="Arial"/>
                <a:cs typeface="Arial"/>
              </a:defRPr>
            </a:lvl1pPr>
          </a:lstStyle>
          <a:p>
            <a:pPr lvl="0"/>
            <a:r>
              <a:rPr lang="fr-CA" noProof="0" dirty="0" smtClean="0"/>
              <a:t>Nom du service/direction</a:t>
            </a:r>
            <a:endParaRPr lang="fr-CA" noProof="0" dirty="0"/>
          </a:p>
        </p:txBody>
      </p:sp>
    </p:spTree>
    <p:extLst>
      <p:ext uri="{BB962C8B-B14F-4D97-AF65-F5344CB8AC3E}">
        <p14:creationId xmlns:p14="http://schemas.microsoft.com/office/powerpoint/2010/main" val="76218896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35406" y="6038387"/>
            <a:ext cx="2133600" cy="161938"/>
          </a:xfrm>
          <a:prstGeom prst="rect">
            <a:avLst/>
          </a:prstGeom>
        </p:spPr>
        <p:txBody>
          <a:bodyPr/>
          <a:lstStyle/>
          <a:p>
            <a:pPr defTabSz="457200"/>
            <a:fld id="{C1DD430D-84AE-4F8B-A5F5-29897F4BB298}" type="datetime3">
              <a:rPr lang="fr-CA" smtClean="0">
                <a:solidFill>
                  <a:srgbClr val="000000"/>
                </a:solidFill>
              </a:rPr>
              <a:pPr defTabSz="457200"/>
              <a:t>18/08/28</a:t>
            </a:fld>
            <a:endParaRPr lang="fr-CA" dirty="0">
              <a:solidFill>
                <a:srgbClr val="000000"/>
              </a:solidFill>
            </a:endParaRPr>
          </a:p>
        </p:txBody>
      </p:sp>
      <p:sp>
        <p:nvSpPr>
          <p:cNvPr id="4" name="Slide Number Placeholder 3"/>
          <p:cNvSpPr>
            <a:spLocks noGrp="1"/>
          </p:cNvSpPr>
          <p:nvPr>
            <p:ph type="sldNum" sz="quarter" idx="12"/>
          </p:nvPr>
        </p:nvSpPr>
        <p:spPr>
          <a:xfrm>
            <a:off x="535406" y="6276631"/>
            <a:ext cx="462492" cy="161938"/>
          </a:xfrm>
          <a:prstGeom prst="rect">
            <a:avLst/>
          </a:prstGeom>
        </p:spPr>
        <p:txBody>
          <a:bodyPr/>
          <a:lstStyle/>
          <a:p>
            <a:pPr defTabSz="457200"/>
            <a:fld id="{2066355A-084C-D24E-9AD2-7E4FC41EA627}" type="slidenum">
              <a:rPr lang="fr-CA" smtClean="0">
                <a:solidFill>
                  <a:srgbClr val="000000"/>
                </a:solidFill>
              </a:rPr>
              <a:pPr defTabSz="457200"/>
              <a:t>‹N°›</a:t>
            </a:fld>
            <a:endParaRPr lang="fr-CA" dirty="0">
              <a:solidFill>
                <a:srgbClr val="000000"/>
              </a:solidFill>
            </a:endParaRPr>
          </a:p>
        </p:txBody>
      </p:sp>
    </p:spTree>
    <p:extLst>
      <p:ext uri="{BB962C8B-B14F-4D97-AF65-F5344CB8AC3E}">
        <p14:creationId xmlns:p14="http://schemas.microsoft.com/office/powerpoint/2010/main" val="27591473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707934" y="1615279"/>
            <a:ext cx="4902666" cy="4340426"/>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fr-CA" noProof="0" dirty="0" smtClean="0"/>
              <a:t>Click to </a:t>
            </a:r>
            <a:r>
              <a:rPr lang="fr-CA" noProof="0" dirty="0" err="1" smtClean="0"/>
              <a:t>edit</a:t>
            </a:r>
            <a:r>
              <a:rPr lang="fr-CA" noProof="0" dirty="0" smtClean="0"/>
              <a:t> Master </a:t>
            </a:r>
            <a:r>
              <a:rPr lang="fr-CA" noProof="0" dirty="0" err="1" smtClean="0"/>
              <a:t>text</a:t>
            </a:r>
            <a:r>
              <a:rPr lang="fr-CA" noProof="0" dirty="0" smtClean="0"/>
              <a:t> styles</a:t>
            </a:r>
          </a:p>
          <a:p>
            <a:pPr lvl="1"/>
            <a:r>
              <a:rPr lang="fr-CA" noProof="0" dirty="0" smtClean="0"/>
              <a:t>Second </a:t>
            </a:r>
            <a:r>
              <a:rPr lang="fr-CA" noProof="0" dirty="0" err="1" smtClean="0"/>
              <a:t>level</a:t>
            </a:r>
            <a:endParaRPr lang="fr-CA" noProof="0" dirty="0" smtClean="0"/>
          </a:p>
          <a:p>
            <a:pPr lvl="2"/>
            <a:r>
              <a:rPr lang="fr-CA" noProof="0" dirty="0" err="1" smtClean="0"/>
              <a:t>Third</a:t>
            </a:r>
            <a:r>
              <a:rPr lang="fr-CA" noProof="0" dirty="0" smtClean="0"/>
              <a:t> </a:t>
            </a:r>
            <a:r>
              <a:rPr lang="fr-CA" noProof="0" dirty="0" err="1" smtClean="0"/>
              <a:t>level</a:t>
            </a:r>
            <a:endParaRPr lang="fr-CA" noProof="0" dirty="0" smtClean="0"/>
          </a:p>
          <a:p>
            <a:pPr lvl="3"/>
            <a:r>
              <a:rPr lang="fr-CA" noProof="0" dirty="0" err="1" smtClean="0"/>
              <a:t>Fourth</a:t>
            </a:r>
            <a:r>
              <a:rPr lang="fr-CA" noProof="0" dirty="0" smtClean="0"/>
              <a:t> </a:t>
            </a:r>
            <a:r>
              <a:rPr lang="fr-CA" noProof="0" dirty="0" err="1" smtClean="0"/>
              <a:t>level</a:t>
            </a:r>
            <a:endParaRPr lang="fr-CA" noProof="0" dirty="0" smtClean="0"/>
          </a:p>
          <a:p>
            <a:pPr lvl="4"/>
            <a:r>
              <a:rPr lang="fr-CA" noProof="0" dirty="0" err="1" smtClean="0"/>
              <a:t>Fifth</a:t>
            </a:r>
            <a:r>
              <a:rPr lang="fr-CA" noProof="0" dirty="0" smtClean="0"/>
              <a:t> </a:t>
            </a:r>
            <a:r>
              <a:rPr lang="fr-CA" noProof="0" dirty="0" err="1" smtClean="0"/>
              <a:t>level</a:t>
            </a:r>
            <a:endParaRPr lang="fr-CA" noProof="0" dirty="0"/>
          </a:p>
        </p:txBody>
      </p:sp>
      <p:sp>
        <p:nvSpPr>
          <p:cNvPr id="4" name="Text Placeholder 3"/>
          <p:cNvSpPr>
            <a:spLocks noGrp="1"/>
          </p:cNvSpPr>
          <p:nvPr>
            <p:ph type="body" sz="half" idx="2" hasCustomPrompt="1"/>
          </p:nvPr>
        </p:nvSpPr>
        <p:spPr>
          <a:xfrm>
            <a:off x="535406" y="1615279"/>
            <a:ext cx="2885265" cy="4340426"/>
          </a:xfrm>
        </p:spPr>
        <p:txBody>
          <a:bodyPr>
            <a:normAutofit/>
          </a:bodyPr>
          <a:lstStyle>
            <a:lvl1pPr marL="0" indent="0">
              <a:buNone/>
              <a:defRPr sz="1800" b="1" i="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noProof="0" dirty="0" smtClean="0"/>
              <a:t>CLICK TO EDIT MASTER TEXT STYLES</a:t>
            </a:r>
          </a:p>
        </p:txBody>
      </p:sp>
      <p:sp>
        <p:nvSpPr>
          <p:cNvPr id="5" name="Date Placeholder 4"/>
          <p:cNvSpPr>
            <a:spLocks noGrp="1"/>
          </p:cNvSpPr>
          <p:nvPr>
            <p:ph type="dt" sz="half" idx="10"/>
          </p:nvPr>
        </p:nvSpPr>
        <p:spPr>
          <a:xfrm>
            <a:off x="535406" y="6038387"/>
            <a:ext cx="2133600" cy="161938"/>
          </a:xfrm>
          <a:prstGeom prst="rect">
            <a:avLst/>
          </a:prstGeom>
        </p:spPr>
        <p:txBody>
          <a:bodyPr/>
          <a:lstStyle/>
          <a:p>
            <a:pPr defTabSz="457200"/>
            <a:fld id="{F9CA37E4-9C64-499F-8783-DCE6C56D8094}" type="datetime3">
              <a:rPr lang="fr-CA" smtClean="0">
                <a:solidFill>
                  <a:srgbClr val="000000"/>
                </a:solidFill>
              </a:rPr>
              <a:pPr defTabSz="457200"/>
              <a:t>18/08/28</a:t>
            </a:fld>
            <a:endParaRPr lang="fr-CA" dirty="0">
              <a:solidFill>
                <a:srgbClr val="000000"/>
              </a:solidFill>
            </a:endParaRPr>
          </a:p>
        </p:txBody>
      </p:sp>
      <p:sp>
        <p:nvSpPr>
          <p:cNvPr id="7" name="Slide Number Placeholder 6"/>
          <p:cNvSpPr>
            <a:spLocks noGrp="1"/>
          </p:cNvSpPr>
          <p:nvPr>
            <p:ph type="sldNum" sz="quarter" idx="12"/>
          </p:nvPr>
        </p:nvSpPr>
        <p:spPr>
          <a:xfrm>
            <a:off x="535406" y="6276631"/>
            <a:ext cx="462492" cy="161938"/>
          </a:xfrm>
          <a:prstGeom prst="rect">
            <a:avLst/>
          </a:prstGeom>
        </p:spPr>
        <p:txBody>
          <a:bodyPr/>
          <a:lstStyle/>
          <a:p>
            <a:pPr defTabSz="457200"/>
            <a:fld id="{2C6B1FF6-39B9-40F5-8B67-33C6354A3D4F}" type="slidenum">
              <a:rPr lang="fr-CA" smtClean="0">
                <a:solidFill>
                  <a:srgbClr val="000000"/>
                </a:solidFill>
              </a:rPr>
              <a:pPr defTabSz="457200"/>
              <a:t>‹N°›</a:t>
            </a:fld>
            <a:endParaRPr lang="fr-CA" dirty="0">
              <a:solidFill>
                <a:srgbClr val="C5B4E3">
                  <a:shade val="75000"/>
                </a:srgbClr>
              </a:solidFill>
            </a:endParaRPr>
          </a:p>
        </p:txBody>
      </p:sp>
      <p:sp>
        <p:nvSpPr>
          <p:cNvPr id="8" name="Titre 7"/>
          <p:cNvSpPr>
            <a:spLocks noGrp="1"/>
          </p:cNvSpPr>
          <p:nvPr>
            <p:ph type="title"/>
          </p:nvPr>
        </p:nvSpPr>
        <p:spPr>
          <a:xfrm>
            <a:off x="535406" y="530087"/>
            <a:ext cx="8075194" cy="1085192"/>
          </a:xfrm>
        </p:spPr>
        <p:txBody>
          <a:bodyPr/>
          <a:lstStyle/>
          <a:p>
            <a:r>
              <a:rPr lang="fr-FR" smtClean="0"/>
              <a:t>Cliquez pour modifier le style du titre</a:t>
            </a:r>
            <a:endParaRPr lang="fr-CA" dirty="0"/>
          </a:p>
        </p:txBody>
      </p:sp>
    </p:spTree>
    <p:extLst>
      <p:ext uri="{BB962C8B-B14F-4D97-AF65-F5344CB8AC3E}">
        <p14:creationId xmlns:p14="http://schemas.microsoft.com/office/powerpoint/2010/main" val="325528492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35407" y="2387754"/>
            <a:ext cx="8062494" cy="355139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noProof="0" dirty="0"/>
          </a:p>
        </p:txBody>
      </p:sp>
      <p:sp>
        <p:nvSpPr>
          <p:cNvPr id="4" name="Text Placeholder 3"/>
          <p:cNvSpPr>
            <a:spLocks noGrp="1"/>
          </p:cNvSpPr>
          <p:nvPr>
            <p:ph type="body" sz="half" idx="2" hasCustomPrompt="1"/>
          </p:nvPr>
        </p:nvSpPr>
        <p:spPr>
          <a:xfrm>
            <a:off x="535408" y="1531262"/>
            <a:ext cx="8062494" cy="579676"/>
          </a:xfrm>
        </p:spPr>
        <p:txBody>
          <a:bodyPr>
            <a:normAutofit/>
          </a:bodyPr>
          <a:lstStyle>
            <a:lvl1pPr marL="0" indent="0">
              <a:buNone/>
              <a:defRPr sz="1800" b="1" i="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noProof="0" dirty="0" smtClean="0"/>
              <a:t>CLICK TO EDIT MASTER TEXT STYLES</a:t>
            </a:r>
          </a:p>
        </p:txBody>
      </p:sp>
      <p:sp>
        <p:nvSpPr>
          <p:cNvPr id="5" name="Date Placeholder 4"/>
          <p:cNvSpPr>
            <a:spLocks noGrp="1"/>
          </p:cNvSpPr>
          <p:nvPr>
            <p:ph type="dt" sz="half" idx="10"/>
          </p:nvPr>
        </p:nvSpPr>
        <p:spPr>
          <a:xfrm>
            <a:off x="535406" y="6038387"/>
            <a:ext cx="2133600" cy="161938"/>
          </a:xfrm>
          <a:prstGeom prst="rect">
            <a:avLst/>
          </a:prstGeom>
        </p:spPr>
        <p:txBody>
          <a:bodyPr/>
          <a:lstStyle/>
          <a:p>
            <a:pPr defTabSz="457200"/>
            <a:fld id="{5DBA4D01-D843-422F-89E8-C18613ED3698}" type="datetime3">
              <a:rPr lang="fr-CA" smtClean="0">
                <a:solidFill>
                  <a:srgbClr val="000000"/>
                </a:solidFill>
              </a:rPr>
              <a:pPr defTabSz="457200"/>
              <a:t>18/08/28</a:t>
            </a:fld>
            <a:endParaRPr lang="fr-CA" dirty="0">
              <a:solidFill>
                <a:srgbClr val="000000"/>
              </a:solidFill>
            </a:endParaRPr>
          </a:p>
        </p:txBody>
      </p:sp>
      <p:sp>
        <p:nvSpPr>
          <p:cNvPr id="7" name="Slide Number Placeholder 6"/>
          <p:cNvSpPr>
            <a:spLocks noGrp="1"/>
          </p:cNvSpPr>
          <p:nvPr>
            <p:ph type="sldNum" sz="quarter" idx="12"/>
          </p:nvPr>
        </p:nvSpPr>
        <p:spPr>
          <a:xfrm>
            <a:off x="535406" y="6276631"/>
            <a:ext cx="462492" cy="161938"/>
          </a:xfrm>
          <a:prstGeom prst="rect">
            <a:avLst/>
          </a:prstGeom>
        </p:spPr>
        <p:txBody>
          <a:bodyPr/>
          <a:lstStyle/>
          <a:p>
            <a:pPr defTabSz="457200"/>
            <a:fld id="{2066355A-084C-D24E-9AD2-7E4FC41EA627}" type="slidenum">
              <a:rPr lang="fr-CA" smtClean="0">
                <a:solidFill>
                  <a:srgbClr val="000000"/>
                </a:solidFill>
              </a:rPr>
              <a:pPr defTabSz="457200"/>
              <a:t>‹N°›</a:t>
            </a:fld>
            <a:endParaRPr lang="fr-CA" dirty="0">
              <a:solidFill>
                <a:srgbClr val="000000"/>
              </a:solidFill>
            </a:endParaRPr>
          </a:p>
        </p:txBody>
      </p:sp>
      <p:sp>
        <p:nvSpPr>
          <p:cNvPr id="9" name="Titre 8"/>
          <p:cNvSpPr>
            <a:spLocks noGrp="1"/>
          </p:cNvSpPr>
          <p:nvPr>
            <p:ph type="title"/>
          </p:nvPr>
        </p:nvSpPr>
        <p:spPr>
          <a:xfrm>
            <a:off x="535414" y="533400"/>
            <a:ext cx="8063298" cy="944040"/>
          </a:xfrm>
        </p:spPr>
        <p:txBody>
          <a:bodyPr/>
          <a:lstStyle/>
          <a:p>
            <a:r>
              <a:rPr lang="fr-FR" smtClean="0"/>
              <a:t>Cliquez pour modifier le style du titre</a:t>
            </a:r>
            <a:endParaRPr lang="fr-CA"/>
          </a:p>
        </p:txBody>
      </p:sp>
    </p:spTree>
    <p:extLst>
      <p:ext uri="{BB962C8B-B14F-4D97-AF65-F5344CB8AC3E}">
        <p14:creationId xmlns:p14="http://schemas.microsoft.com/office/powerpoint/2010/main" val="11757392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CA"/>
          </a:p>
        </p:txBody>
      </p:sp>
      <p:sp>
        <p:nvSpPr>
          <p:cNvPr id="3" name="Espace réservé de la date 2"/>
          <p:cNvSpPr>
            <a:spLocks noGrp="1"/>
          </p:cNvSpPr>
          <p:nvPr>
            <p:ph type="dt" sz="half" idx="10"/>
          </p:nvPr>
        </p:nvSpPr>
        <p:spPr/>
        <p:txBody>
          <a:bodyPr/>
          <a:lstStyle/>
          <a:p>
            <a:fld id="{2E218417-F1AC-444A-8335-B25BB1852C3F}" type="datetimeFigureOut">
              <a:rPr lang="fr-CA" smtClean="0"/>
              <a:t>2018-08-28</a:t>
            </a:fld>
            <a:endParaRPr lang="fr-CA"/>
          </a:p>
        </p:txBody>
      </p:sp>
      <p:sp>
        <p:nvSpPr>
          <p:cNvPr id="4" name="Espace réservé du pied de page 3"/>
          <p:cNvSpPr>
            <a:spLocks noGrp="1"/>
          </p:cNvSpPr>
          <p:nvPr>
            <p:ph type="ftr" sz="quarter" idx="11"/>
          </p:nvPr>
        </p:nvSpPr>
        <p:spPr/>
        <p:txBody>
          <a:bodyPr/>
          <a:lstStyle/>
          <a:p>
            <a:endParaRPr lang="fr-CA"/>
          </a:p>
        </p:txBody>
      </p:sp>
      <p:sp>
        <p:nvSpPr>
          <p:cNvPr id="5" name="Espace réservé du numéro de diapositive 4"/>
          <p:cNvSpPr>
            <a:spLocks noGrp="1"/>
          </p:cNvSpPr>
          <p:nvPr>
            <p:ph type="sldNum" sz="quarter" idx="12"/>
          </p:nvPr>
        </p:nvSpPr>
        <p:spPr/>
        <p:txBody>
          <a:bodyPr/>
          <a:lstStyle/>
          <a:p>
            <a:fld id="{66854EC0-EFA6-4A04-A318-F63507758B4B}" type="slidenum">
              <a:rPr lang="fr-CA" smtClean="0"/>
              <a:t>‹N°›</a:t>
            </a:fld>
            <a:endParaRPr lang="fr-CA"/>
          </a:p>
        </p:txBody>
      </p:sp>
    </p:spTree>
    <p:extLst>
      <p:ext uri="{BB962C8B-B14F-4D97-AF65-F5344CB8AC3E}">
        <p14:creationId xmlns:p14="http://schemas.microsoft.com/office/powerpoint/2010/main" val="482670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a:t>Click to </a:t>
            </a:r>
            <a:r>
              <a:rPr lang="fr-CA" dirty="0" err="1"/>
              <a:t>edit</a:t>
            </a:r>
            <a:r>
              <a:rPr lang="fr-CA" dirty="0"/>
              <a:t> Master </a:t>
            </a:r>
            <a:r>
              <a:rPr lang="fr-CA" dirty="0" err="1"/>
              <a:t>title</a:t>
            </a:r>
            <a:r>
              <a:rPr lang="fr-CA" dirty="0"/>
              <a:t> style</a:t>
            </a:r>
            <a:endParaRPr lang="en-US" dirty="0"/>
          </a:p>
        </p:txBody>
      </p:sp>
      <p:sp>
        <p:nvSpPr>
          <p:cNvPr id="3" name="Content Placeholder 2"/>
          <p:cNvSpPr>
            <a:spLocks noGrp="1"/>
          </p:cNvSpPr>
          <p:nvPr>
            <p:ph idx="1"/>
          </p:nvPr>
        </p:nvSpPr>
        <p:spPr/>
        <p:txBody>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fr-CA"/>
          </a:p>
        </p:txBody>
      </p:sp>
    </p:spTree>
    <p:extLst>
      <p:ext uri="{BB962C8B-B14F-4D97-AF65-F5344CB8AC3E}">
        <p14:creationId xmlns:p14="http://schemas.microsoft.com/office/powerpoint/2010/main" val="305746907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sp>
        <p:nvSpPr>
          <p:cNvPr id="4" name="Rectangle 5"/>
          <p:cNvSpPr>
            <a:spLocks noGrp="1" noChangeArrowheads="1"/>
          </p:cNvSpPr>
          <p:nvPr>
            <p:ph type="ftr" sz="quarter" idx="11"/>
          </p:nvPr>
        </p:nvSpPr>
        <p:spPr>
          <a:ln/>
        </p:spPr>
        <p:txBody>
          <a:bodyPr/>
          <a:lstStyle>
            <a:lvl1pPr>
              <a:defRPr/>
            </a:lvl1pPr>
          </a:lstStyle>
          <a:p>
            <a:pPr>
              <a:defRPr/>
            </a:pPr>
            <a:endParaRPr lang="fr-CA"/>
          </a:p>
        </p:txBody>
      </p:sp>
      <p:sp>
        <p:nvSpPr>
          <p:cNvPr id="8" name="Title 1"/>
          <p:cNvSpPr>
            <a:spLocks noGrp="1"/>
          </p:cNvSpPr>
          <p:nvPr>
            <p:ph type="title"/>
          </p:nvPr>
        </p:nvSpPr>
        <p:spPr>
          <a:xfrm>
            <a:off x="900113" y="3395665"/>
            <a:ext cx="7300912" cy="1619247"/>
          </a:xfrm>
        </p:spPr>
        <p:txBody>
          <a:bodyPr/>
          <a:lstStyle>
            <a:lvl1pPr algn="r">
              <a:defRPr sz="4200">
                <a:solidFill>
                  <a:srgbClr val="006FAA"/>
                </a:solidFill>
              </a:defRPr>
            </a:lvl1pPr>
          </a:lstStyle>
          <a:p>
            <a:r>
              <a:rPr lang="fr-FR" smtClean="0"/>
              <a:t>Modifiez le style du titre</a:t>
            </a:r>
            <a:endParaRPr lang="en-US" dirty="0"/>
          </a:p>
        </p:txBody>
      </p:sp>
      <p:sp>
        <p:nvSpPr>
          <p:cNvPr id="10" name="Sous-titre 2"/>
          <p:cNvSpPr>
            <a:spLocks noGrp="1"/>
          </p:cNvSpPr>
          <p:nvPr>
            <p:ph type="subTitle" idx="1"/>
          </p:nvPr>
        </p:nvSpPr>
        <p:spPr>
          <a:xfrm>
            <a:off x="1857375" y="1543050"/>
            <a:ext cx="6400800" cy="1752600"/>
          </a:xfrm>
        </p:spPr>
        <p:txBody>
          <a:bodyPr/>
          <a:lstStyle>
            <a:lvl1pPr marL="0" indent="0" algn="r">
              <a:buNone/>
              <a:defRPr sz="4200" i="1">
                <a:solidFill>
                  <a:srgbClr val="006F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CA" dirty="0"/>
          </a:p>
        </p:txBody>
      </p:sp>
    </p:spTree>
    <p:extLst>
      <p:ext uri="{BB962C8B-B14F-4D97-AF65-F5344CB8AC3E}">
        <p14:creationId xmlns:p14="http://schemas.microsoft.com/office/powerpoint/2010/main" val="34575504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3" name="Espace réservé du texte 4"/>
          <p:cNvSpPr>
            <a:spLocks noGrp="1"/>
          </p:cNvSpPr>
          <p:nvPr>
            <p:ph type="body" sz="quarter" idx="11" hasCustomPrompt="1"/>
          </p:nvPr>
        </p:nvSpPr>
        <p:spPr>
          <a:xfrm>
            <a:off x="530134" y="5539926"/>
            <a:ext cx="2226622" cy="221599"/>
          </a:xfrm>
          <a:prstGeom prst="rect">
            <a:avLst/>
          </a:prstGeom>
          <a:solidFill>
            <a:schemeClr val="accent1"/>
          </a:solidFill>
        </p:spPr>
        <p:txBody>
          <a:bodyPr vert="horz" wrap="none" lIns="36000" tIns="0" rIns="72000" bIns="0">
            <a:spAutoFit/>
          </a:bodyPr>
          <a:lstStyle>
            <a:lvl1pPr marL="0" indent="0">
              <a:buNone/>
              <a:defRPr sz="1600" b="0" i="0" cap="all" baseline="0">
                <a:solidFill>
                  <a:schemeClr val="bg1"/>
                </a:solidFill>
                <a:latin typeface="Arial"/>
                <a:cs typeface="Arial"/>
              </a:defRPr>
            </a:lvl1pPr>
          </a:lstStyle>
          <a:p>
            <a:pPr lvl="0"/>
            <a:r>
              <a:rPr lang="fr-CA" noProof="0" dirty="0" smtClean="0"/>
              <a:t>ENTREZ VOTRE NOM</a:t>
            </a:r>
            <a:endParaRPr lang="fr-CA" noProof="0" dirty="0"/>
          </a:p>
        </p:txBody>
      </p:sp>
      <p:sp>
        <p:nvSpPr>
          <p:cNvPr id="14" name="Espace réservé du texte 4"/>
          <p:cNvSpPr>
            <a:spLocks noGrp="1"/>
          </p:cNvSpPr>
          <p:nvPr>
            <p:ph type="body" sz="quarter" idx="15" hasCustomPrompt="1"/>
          </p:nvPr>
        </p:nvSpPr>
        <p:spPr>
          <a:xfrm>
            <a:off x="530134" y="5867400"/>
            <a:ext cx="1810611" cy="221599"/>
          </a:xfrm>
          <a:prstGeom prst="rect">
            <a:avLst/>
          </a:prstGeom>
          <a:solidFill>
            <a:schemeClr val="accent1"/>
          </a:solidFill>
        </p:spPr>
        <p:txBody>
          <a:bodyPr vert="horz" wrap="none" lIns="36000" tIns="0" rIns="72000" bIns="0">
            <a:spAutoFit/>
          </a:bodyPr>
          <a:lstStyle>
            <a:lvl1pPr marL="0" indent="0">
              <a:buNone/>
              <a:defRPr sz="1600" b="0" i="0" cap="all" baseline="0">
                <a:solidFill>
                  <a:schemeClr val="bg1"/>
                </a:solidFill>
                <a:latin typeface="Arial"/>
                <a:cs typeface="Arial"/>
              </a:defRPr>
            </a:lvl1pPr>
          </a:lstStyle>
          <a:p>
            <a:pPr lvl="0"/>
            <a:r>
              <a:rPr lang="fr-CA" noProof="0" dirty="0" smtClean="0"/>
              <a:t>ENTREZ LA DATE</a:t>
            </a:r>
            <a:endParaRPr lang="fr-CA" noProof="0" dirty="0"/>
          </a:p>
        </p:txBody>
      </p:sp>
      <p:sp>
        <p:nvSpPr>
          <p:cNvPr id="15" name="Espace réservé du texte 4"/>
          <p:cNvSpPr>
            <a:spLocks noGrp="1"/>
          </p:cNvSpPr>
          <p:nvPr>
            <p:ph type="body" sz="quarter" idx="12" hasCustomPrompt="1"/>
          </p:nvPr>
        </p:nvSpPr>
        <p:spPr>
          <a:xfrm>
            <a:off x="530828" y="1573968"/>
            <a:ext cx="3926199" cy="646331"/>
          </a:xfrm>
          <a:prstGeom prst="rect">
            <a:avLst/>
          </a:prstGeom>
          <a:solidFill>
            <a:schemeClr val="accent1"/>
          </a:solidFill>
        </p:spPr>
        <p:txBody>
          <a:bodyPr vert="horz" wrap="none" lIns="36000" tIns="0" bIns="0" anchor="ctr" anchorCtr="0">
            <a:spAutoFit/>
          </a:bodyPr>
          <a:lstStyle>
            <a:lvl1pPr marL="0" indent="0" fontAlgn="ctr">
              <a:lnSpc>
                <a:spcPct val="100000"/>
              </a:lnSpc>
              <a:spcBef>
                <a:spcPts val="0"/>
              </a:spcBef>
              <a:buNone/>
              <a:defRPr sz="4200" b="1" i="0" cap="all" baseline="0">
                <a:solidFill>
                  <a:srgbClr val="003C71"/>
                </a:solidFill>
                <a:latin typeface="Arial"/>
                <a:cs typeface="Arial"/>
              </a:defRPr>
            </a:lvl1pPr>
          </a:lstStyle>
          <a:p>
            <a:pPr lvl="0"/>
            <a:r>
              <a:rPr lang="fr-CA" noProof="0" dirty="0" smtClean="0"/>
              <a:t>TITRE LIGNE 1</a:t>
            </a:r>
            <a:endParaRPr lang="fr-CA" noProof="0" dirty="0"/>
          </a:p>
        </p:txBody>
      </p:sp>
      <p:sp>
        <p:nvSpPr>
          <p:cNvPr id="16" name="Espace réservé du texte 4"/>
          <p:cNvSpPr>
            <a:spLocks noGrp="1"/>
          </p:cNvSpPr>
          <p:nvPr>
            <p:ph type="body" sz="quarter" idx="13" hasCustomPrompt="1"/>
          </p:nvPr>
        </p:nvSpPr>
        <p:spPr>
          <a:xfrm>
            <a:off x="530828" y="2296386"/>
            <a:ext cx="3926199" cy="646331"/>
          </a:xfrm>
          <a:prstGeom prst="rect">
            <a:avLst/>
          </a:prstGeom>
          <a:solidFill>
            <a:schemeClr val="accent1"/>
          </a:solidFill>
        </p:spPr>
        <p:txBody>
          <a:bodyPr vert="horz" wrap="none" lIns="36000" tIns="0" bIns="0" anchor="ctr" anchorCtr="0">
            <a:spAutoFit/>
          </a:bodyPr>
          <a:lstStyle>
            <a:lvl1pPr marL="0" indent="0" fontAlgn="ctr">
              <a:lnSpc>
                <a:spcPct val="100000"/>
              </a:lnSpc>
              <a:spcBef>
                <a:spcPts val="0"/>
              </a:spcBef>
              <a:buNone/>
              <a:defRPr sz="4200" b="1" i="0" cap="all" baseline="0">
                <a:solidFill>
                  <a:srgbClr val="003C71"/>
                </a:solidFill>
                <a:latin typeface="Arial"/>
                <a:cs typeface="Arial"/>
              </a:defRPr>
            </a:lvl1pPr>
          </a:lstStyle>
          <a:p>
            <a:pPr lvl="0"/>
            <a:r>
              <a:rPr lang="fr-CA" noProof="0" dirty="0" smtClean="0"/>
              <a:t>TITRE LIGNE 2</a:t>
            </a:r>
            <a:endParaRPr lang="fr-CA" noProof="0" dirty="0"/>
          </a:p>
        </p:txBody>
      </p:sp>
      <p:sp>
        <p:nvSpPr>
          <p:cNvPr id="17" name="Espace réservé du texte 4"/>
          <p:cNvSpPr>
            <a:spLocks noGrp="1"/>
          </p:cNvSpPr>
          <p:nvPr>
            <p:ph type="body" sz="quarter" idx="14" hasCustomPrompt="1"/>
          </p:nvPr>
        </p:nvSpPr>
        <p:spPr>
          <a:xfrm>
            <a:off x="530828" y="3015486"/>
            <a:ext cx="3926199" cy="646331"/>
          </a:xfrm>
          <a:prstGeom prst="rect">
            <a:avLst/>
          </a:prstGeom>
          <a:solidFill>
            <a:schemeClr val="accent1"/>
          </a:solidFill>
        </p:spPr>
        <p:txBody>
          <a:bodyPr vert="horz" wrap="none" lIns="36000" tIns="0" bIns="0" anchor="ctr" anchorCtr="0">
            <a:spAutoFit/>
          </a:bodyPr>
          <a:lstStyle>
            <a:lvl1pPr marL="0" indent="0" fontAlgn="ctr">
              <a:lnSpc>
                <a:spcPct val="100000"/>
              </a:lnSpc>
              <a:spcBef>
                <a:spcPts val="0"/>
              </a:spcBef>
              <a:buNone/>
              <a:defRPr sz="4200" b="1" i="0" cap="all" baseline="0">
                <a:solidFill>
                  <a:srgbClr val="003C71"/>
                </a:solidFill>
                <a:latin typeface="Arial"/>
                <a:cs typeface="Arial"/>
              </a:defRPr>
            </a:lvl1pPr>
          </a:lstStyle>
          <a:p>
            <a:pPr lvl="0"/>
            <a:r>
              <a:rPr lang="fr-CA" noProof="0" dirty="0" smtClean="0"/>
              <a:t>TITRE LIGNE 3</a:t>
            </a:r>
            <a:endParaRPr lang="fr-CA" noProof="0" dirty="0"/>
          </a:p>
        </p:txBody>
      </p:sp>
      <p:sp>
        <p:nvSpPr>
          <p:cNvPr id="18" name="Espace réservé du texte 4"/>
          <p:cNvSpPr>
            <a:spLocks noGrp="1"/>
          </p:cNvSpPr>
          <p:nvPr>
            <p:ph type="body" sz="quarter" idx="16" hasCustomPrompt="1"/>
          </p:nvPr>
        </p:nvSpPr>
        <p:spPr>
          <a:xfrm>
            <a:off x="529908" y="3858032"/>
            <a:ext cx="3515579" cy="323165"/>
          </a:xfrm>
          <a:prstGeom prst="rect">
            <a:avLst/>
          </a:prstGeom>
          <a:solidFill>
            <a:schemeClr val="accent1"/>
          </a:solidFill>
        </p:spPr>
        <p:txBody>
          <a:bodyPr vert="horz" wrap="none" lIns="36000" tIns="0" bIns="0" anchor="ctr" anchorCtr="0">
            <a:spAutoFit/>
          </a:bodyPr>
          <a:lstStyle>
            <a:lvl1pPr marL="0" indent="0">
              <a:lnSpc>
                <a:spcPct val="85000"/>
              </a:lnSpc>
              <a:spcBef>
                <a:spcPts val="0"/>
              </a:spcBef>
              <a:buNone/>
              <a:defRPr sz="2400" b="0" i="0" cap="none" baseline="0">
                <a:solidFill>
                  <a:srgbClr val="003C71"/>
                </a:solidFill>
                <a:latin typeface="Arial"/>
                <a:cs typeface="Arial"/>
              </a:defRPr>
            </a:lvl1pPr>
          </a:lstStyle>
          <a:p>
            <a:pPr lvl="0"/>
            <a:r>
              <a:rPr lang="fr-CA" noProof="0" dirty="0" smtClean="0"/>
              <a:t>Nom du service/direction</a:t>
            </a:r>
            <a:endParaRPr lang="fr-CA" noProof="0" dirty="0"/>
          </a:p>
        </p:txBody>
      </p:sp>
    </p:spTree>
    <p:extLst>
      <p:ext uri="{BB962C8B-B14F-4D97-AF65-F5344CB8AC3E}">
        <p14:creationId xmlns:p14="http://schemas.microsoft.com/office/powerpoint/2010/main" val="32505639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35405" y="1451520"/>
            <a:ext cx="8071123" cy="4511131"/>
          </a:xfrm>
        </p:spPr>
        <p:txBody>
          <a:bodyPr anchor="ctr"/>
          <a:lstStyle>
            <a:lvl1pPr marL="0" indent="0" algn="ctr">
              <a:buNone/>
              <a:defRPr b="1" i="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noProof="0" dirty="0" smtClean="0"/>
              <a:t>CLICK TO EDIT MASTER SUBTITLE STYLE</a:t>
            </a:r>
            <a:endParaRPr lang="fr-CA" noProof="0" dirty="0"/>
          </a:p>
        </p:txBody>
      </p:sp>
      <p:sp>
        <p:nvSpPr>
          <p:cNvPr id="6" name="Slide Number Placeholder 5"/>
          <p:cNvSpPr>
            <a:spLocks noGrp="1"/>
          </p:cNvSpPr>
          <p:nvPr>
            <p:ph type="sldNum" sz="quarter" idx="12"/>
          </p:nvPr>
        </p:nvSpPr>
        <p:spPr>
          <a:xfrm>
            <a:off x="535406" y="6276631"/>
            <a:ext cx="462492" cy="161938"/>
          </a:xfrm>
          <a:prstGeom prst="rect">
            <a:avLst/>
          </a:prstGeom>
        </p:spPr>
        <p:txBody>
          <a:bodyPr/>
          <a:lstStyle>
            <a:lvl1pPr algn="ctr">
              <a:defRPr/>
            </a:lvl1pPr>
          </a:lstStyle>
          <a:p>
            <a:pPr defTabSz="457200"/>
            <a:fld id="{AF88E988-FB04-AB4E-BE5A-59F242AF7F7A}" type="slidenum">
              <a:rPr lang="fr-CA" smtClean="0">
                <a:solidFill>
                  <a:srgbClr val="000000"/>
                </a:solidFill>
              </a:rPr>
              <a:pPr defTabSz="457200"/>
              <a:t>‹N°›</a:t>
            </a:fld>
            <a:endParaRPr lang="fr-CA" dirty="0">
              <a:solidFill>
                <a:srgbClr val="000000"/>
              </a:solidFill>
            </a:endParaRPr>
          </a:p>
        </p:txBody>
      </p:sp>
      <p:sp>
        <p:nvSpPr>
          <p:cNvPr id="7" name="Titre 6"/>
          <p:cNvSpPr>
            <a:spLocks noGrp="1"/>
          </p:cNvSpPr>
          <p:nvPr>
            <p:ph type="title" hasCustomPrompt="1"/>
          </p:nvPr>
        </p:nvSpPr>
        <p:spPr>
          <a:xfrm>
            <a:off x="527424" y="533982"/>
            <a:ext cx="8159375" cy="917538"/>
          </a:xfrm>
        </p:spPr>
        <p:txBody>
          <a:bodyPr/>
          <a:lstStyle/>
          <a:p>
            <a:r>
              <a:rPr lang="fr-FR" dirty="0" smtClean="0"/>
              <a:t>Cliquez pour modifier le style du titre</a:t>
            </a:r>
            <a:endParaRPr lang="fr-CA" dirty="0"/>
          </a:p>
        </p:txBody>
      </p:sp>
    </p:spTree>
    <p:extLst>
      <p:ext uri="{BB962C8B-B14F-4D97-AF65-F5344CB8AC3E}">
        <p14:creationId xmlns:p14="http://schemas.microsoft.com/office/powerpoint/2010/main" val="7892649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text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35406" y="6038387"/>
            <a:ext cx="2133600" cy="161938"/>
          </a:xfrm>
          <a:prstGeom prst="rect">
            <a:avLst/>
          </a:prstGeom>
        </p:spPr>
        <p:txBody>
          <a:bodyPr/>
          <a:lstStyle/>
          <a:p>
            <a:pPr defTabSz="457200"/>
            <a:fld id="{84235027-0671-4413-8EFA-B110AAB4DACF}" type="datetime3">
              <a:rPr lang="fr-CA" smtClean="0">
                <a:solidFill>
                  <a:srgbClr val="000000"/>
                </a:solidFill>
              </a:rPr>
              <a:pPr defTabSz="457200"/>
              <a:t>18/08/28</a:t>
            </a:fld>
            <a:endParaRPr lang="fr-CA" dirty="0">
              <a:solidFill>
                <a:srgbClr val="000000"/>
              </a:solidFill>
            </a:endParaRPr>
          </a:p>
        </p:txBody>
      </p:sp>
      <p:sp>
        <p:nvSpPr>
          <p:cNvPr id="6" name="Slide Number Placeholder 5"/>
          <p:cNvSpPr>
            <a:spLocks noGrp="1"/>
          </p:cNvSpPr>
          <p:nvPr>
            <p:ph type="sldNum" sz="quarter" idx="12"/>
          </p:nvPr>
        </p:nvSpPr>
        <p:spPr>
          <a:xfrm>
            <a:off x="535406" y="6276631"/>
            <a:ext cx="462492" cy="161938"/>
          </a:xfrm>
          <a:prstGeom prst="rect">
            <a:avLst/>
          </a:prstGeom>
        </p:spPr>
        <p:txBody>
          <a:bodyPr/>
          <a:lstStyle/>
          <a:p>
            <a:pPr defTabSz="457200"/>
            <a:fld id="{2066355A-084C-D24E-9AD2-7E4FC41EA627}" type="slidenum">
              <a:rPr lang="fr-CA" smtClean="0">
                <a:solidFill>
                  <a:srgbClr val="000000"/>
                </a:solidFill>
              </a:rPr>
              <a:pPr defTabSz="457200"/>
              <a:t>‹N°›</a:t>
            </a:fld>
            <a:endParaRPr lang="fr-CA" dirty="0">
              <a:solidFill>
                <a:srgbClr val="000000"/>
              </a:solidFill>
            </a:endParaRPr>
          </a:p>
        </p:txBody>
      </p:sp>
      <p:sp>
        <p:nvSpPr>
          <p:cNvPr id="8" name="Titre 7"/>
          <p:cNvSpPr>
            <a:spLocks noGrp="1"/>
          </p:cNvSpPr>
          <p:nvPr>
            <p:ph type="title" hasCustomPrompt="1"/>
          </p:nvPr>
        </p:nvSpPr>
        <p:spPr>
          <a:xfrm>
            <a:off x="525930" y="533108"/>
            <a:ext cx="8085159" cy="991703"/>
          </a:xfrm>
        </p:spPr>
        <p:txBody>
          <a:bodyPr/>
          <a:lstStyle/>
          <a:p>
            <a:r>
              <a:rPr lang="fr-FR" dirty="0" smtClean="0"/>
              <a:t>Cliquez pour modifier le style du titre</a:t>
            </a:r>
            <a:endParaRPr lang="fr-CA" dirty="0"/>
          </a:p>
        </p:txBody>
      </p:sp>
      <p:sp>
        <p:nvSpPr>
          <p:cNvPr id="7" name="Content Placeholder 6"/>
          <p:cNvSpPr>
            <a:spLocks noGrp="1"/>
          </p:cNvSpPr>
          <p:nvPr>
            <p:ph sz="quarter" idx="13"/>
          </p:nvPr>
        </p:nvSpPr>
        <p:spPr/>
        <p:txBody>
          <a:bodyPr/>
          <a:lstStyle>
            <a:lvl1pPr marL="0" indent="0">
              <a:buNone/>
              <a:defRPr/>
            </a:lvl1pPr>
            <a:lvl2pPr marL="357187" indent="0">
              <a:buNone/>
              <a:defRPr/>
            </a:lvl2pPr>
            <a:lvl3pPr marL="715962" indent="0">
              <a:buNone/>
              <a:defRPr/>
            </a:lvl3pPr>
            <a:lvl4pPr marL="1073150" indent="0">
              <a:buNone/>
              <a:defRPr/>
            </a:lvl4pPr>
            <a:lvl5pPr marL="143033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Tree>
    <p:extLst>
      <p:ext uri="{BB962C8B-B14F-4D97-AF65-F5344CB8AC3E}">
        <p14:creationId xmlns:p14="http://schemas.microsoft.com/office/powerpoint/2010/main" val="122325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list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35406" y="6038387"/>
            <a:ext cx="2133600" cy="161938"/>
          </a:xfrm>
          <a:prstGeom prst="rect">
            <a:avLst/>
          </a:prstGeom>
        </p:spPr>
        <p:txBody>
          <a:bodyPr/>
          <a:lstStyle/>
          <a:p>
            <a:pPr defTabSz="457200"/>
            <a:fld id="{0D3BA0E7-B97D-46B0-9081-62A3A1A788A2}" type="datetime3">
              <a:rPr lang="fr-CA" smtClean="0">
                <a:solidFill>
                  <a:srgbClr val="000000"/>
                </a:solidFill>
              </a:rPr>
              <a:pPr defTabSz="457200"/>
              <a:t>18/08/28</a:t>
            </a:fld>
            <a:endParaRPr lang="fr-CA" dirty="0">
              <a:solidFill>
                <a:srgbClr val="000000"/>
              </a:solidFill>
            </a:endParaRPr>
          </a:p>
        </p:txBody>
      </p:sp>
      <p:sp>
        <p:nvSpPr>
          <p:cNvPr id="5" name="Footer Placeholder 4"/>
          <p:cNvSpPr>
            <a:spLocks noGrp="1"/>
          </p:cNvSpPr>
          <p:nvPr>
            <p:ph type="ftr" sz="quarter" idx="11"/>
          </p:nvPr>
        </p:nvSpPr>
        <p:spPr>
          <a:xfrm>
            <a:off x="1100253" y="6276631"/>
            <a:ext cx="2895600" cy="161938"/>
          </a:xfrm>
          <a:prstGeom prst="rect">
            <a:avLst/>
          </a:prstGeom>
        </p:spPr>
        <p:txBody>
          <a:bodyPr/>
          <a:lstStyle/>
          <a:p>
            <a:pPr defTabSz="457200"/>
            <a:r>
              <a:rPr lang="fr-CA" dirty="0" smtClean="0">
                <a:solidFill>
                  <a:srgbClr val="000000"/>
                </a:solidFill>
              </a:rPr>
              <a:t>Inspire du BABOK 2.0 IIBA</a:t>
            </a:r>
            <a:endParaRPr lang="fr-CA" dirty="0">
              <a:solidFill>
                <a:srgbClr val="000000"/>
              </a:solidFill>
            </a:endParaRPr>
          </a:p>
        </p:txBody>
      </p:sp>
      <p:sp>
        <p:nvSpPr>
          <p:cNvPr id="6" name="Slide Number Placeholder 5"/>
          <p:cNvSpPr>
            <a:spLocks noGrp="1"/>
          </p:cNvSpPr>
          <p:nvPr>
            <p:ph type="sldNum" sz="quarter" idx="12"/>
          </p:nvPr>
        </p:nvSpPr>
        <p:spPr>
          <a:xfrm>
            <a:off x="535406" y="6276631"/>
            <a:ext cx="462492" cy="161938"/>
          </a:xfrm>
          <a:prstGeom prst="rect">
            <a:avLst/>
          </a:prstGeom>
        </p:spPr>
        <p:txBody>
          <a:bodyPr/>
          <a:lstStyle/>
          <a:p>
            <a:pPr defTabSz="457200"/>
            <a:fld id="{2066355A-084C-D24E-9AD2-7E4FC41EA627}" type="slidenum">
              <a:rPr lang="fr-CA" smtClean="0">
                <a:solidFill>
                  <a:srgbClr val="000000"/>
                </a:solidFill>
              </a:rPr>
              <a:pPr defTabSz="457200"/>
              <a:t>‹N°›</a:t>
            </a:fld>
            <a:endParaRPr lang="fr-CA" dirty="0">
              <a:solidFill>
                <a:srgbClr val="000000"/>
              </a:solidFill>
            </a:endParaRPr>
          </a:p>
        </p:txBody>
      </p:sp>
      <p:sp>
        <p:nvSpPr>
          <p:cNvPr id="8" name="Titre 7"/>
          <p:cNvSpPr>
            <a:spLocks noGrp="1"/>
          </p:cNvSpPr>
          <p:nvPr>
            <p:ph type="title" hasCustomPrompt="1"/>
          </p:nvPr>
        </p:nvSpPr>
        <p:spPr>
          <a:xfrm>
            <a:off x="529420" y="533108"/>
            <a:ext cx="8085159" cy="1026264"/>
          </a:xfrm>
        </p:spPr>
        <p:txBody>
          <a:bodyPr/>
          <a:lstStyle/>
          <a:p>
            <a:r>
              <a:rPr lang="fr-FR" dirty="0" smtClean="0"/>
              <a:t>Cliquez pour modifier le style du titre</a:t>
            </a:r>
            <a:endParaRPr lang="fr-CA" dirty="0"/>
          </a:p>
        </p:txBody>
      </p:sp>
      <p:sp>
        <p:nvSpPr>
          <p:cNvPr id="7" name="Content Placeholder 6"/>
          <p:cNvSpPr>
            <a:spLocks noGrp="1"/>
          </p:cNvSpPr>
          <p:nvPr>
            <p:ph sz="quarter" idx="13"/>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Tree>
    <p:extLst>
      <p:ext uri="{BB962C8B-B14F-4D97-AF65-F5344CB8AC3E}">
        <p14:creationId xmlns:p14="http://schemas.microsoft.com/office/powerpoint/2010/main" val="386333499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5406" y="535297"/>
            <a:ext cx="8074612" cy="5420408"/>
          </a:xfrm>
        </p:spPr>
        <p:txBody>
          <a:bodyPr anchor="ctr"/>
          <a:lstStyle>
            <a:lvl1pPr algn="l">
              <a:defRPr sz="4000" b="1" cap="all"/>
            </a:lvl1pPr>
          </a:lstStyle>
          <a:p>
            <a:r>
              <a:rPr lang="fr-FR" dirty="0" smtClean="0"/>
              <a:t>Cliquez pour modifier le style du titre</a:t>
            </a:r>
            <a:endParaRPr lang="fr-CA" noProof="0" dirty="0"/>
          </a:p>
        </p:txBody>
      </p:sp>
      <p:sp>
        <p:nvSpPr>
          <p:cNvPr id="3" name="Text Placeholder 2"/>
          <p:cNvSpPr>
            <a:spLocks noGrp="1"/>
          </p:cNvSpPr>
          <p:nvPr>
            <p:ph type="body" idx="1" hasCustomPrompt="1"/>
          </p:nvPr>
        </p:nvSpPr>
        <p:spPr>
          <a:xfrm>
            <a:off x="535406" y="535297"/>
            <a:ext cx="8131516" cy="699184"/>
          </a:xfrm>
        </p:spPr>
        <p:txBody>
          <a:bodyPr anchor="t">
            <a:normAutofit/>
          </a:bodyPr>
          <a:lstStyle>
            <a:lvl1pPr marL="0" indent="0">
              <a:buNone/>
              <a:defRPr sz="1800" b="1" i="0">
                <a:solidFill>
                  <a:srgbClr val="000000"/>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noProof="0" dirty="0" smtClean="0"/>
              <a:t>CLICK TO EDIT MASTER TEXT STYLES</a:t>
            </a:r>
          </a:p>
        </p:txBody>
      </p:sp>
      <p:sp>
        <p:nvSpPr>
          <p:cNvPr id="4" name="Date Placeholder 3"/>
          <p:cNvSpPr>
            <a:spLocks noGrp="1"/>
          </p:cNvSpPr>
          <p:nvPr>
            <p:ph type="dt" sz="half" idx="10"/>
          </p:nvPr>
        </p:nvSpPr>
        <p:spPr>
          <a:xfrm>
            <a:off x="535406" y="6038387"/>
            <a:ext cx="2133600" cy="161938"/>
          </a:xfrm>
          <a:prstGeom prst="rect">
            <a:avLst/>
          </a:prstGeom>
        </p:spPr>
        <p:txBody>
          <a:bodyPr/>
          <a:lstStyle/>
          <a:p>
            <a:pPr defTabSz="457200"/>
            <a:fld id="{B0B3BDBD-868A-4329-A236-A2FB8FB666B4}" type="datetime3">
              <a:rPr lang="fr-CA" smtClean="0">
                <a:solidFill>
                  <a:srgbClr val="000000"/>
                </a:solidFill>
              </a:rPr>
              <a:pPr defTabSz="457200"/>
              <a:t>18/08/28</a:t>
            </a:fld>
            <a:endParaRPr lang="fr-CA" dirty="0">
              <a:solidFill>
                <a:srgbClr val="000000"/>
              </a:solidFill>
            </a:endParaRPr>
          </a:p>
        </p:txBody>
      </p:sp>
      <p:sp>
        <p:nvSpPr>
          <p:cNvPr id="6" name="Slide Number Placeholder 5"/>
          <p:cNvSpPr>
            <a:spLocks noGrp="1"/>
          </p:cNvSpPr>
          <p:nvPr>
            <p:ph type="sldNum" sz="quarter" idx="12"/>
          </p:nvPr>
        </p:nvSpPr>
        <p:spPr>
          <a:xfrm>
            <a:off x="535406" y="6276631"/>
            <a:ext cx="462492" cy="161938"/>
          </a:xfrm>
          <a:prstGeom prst="rect">
            <a:avLst/>
          </a:prstGeom>
        </p:spPr>
        <p:txBody>
          <a:bodyPr/>
          <a:lstStyle/>
          <a:p>
            <a:pPr defTabSz="457200"/>
            <a:fld id="{91AF2B4D-6B12-4EDF-87BB-2B55CECB6611}" type="slidenum">
              <a:rPr lang="fr-CA" smtClean="0">
                <a:solidFill>
                  <a:srgbClr val="000000"/>
                </a:solidFill>
              </a:rPr>
              <a:pPr defTabSz="457200"/>
              <a:t>‹N°›</a:t>
            </a:fld>
            <a:endParaRPr lang="fr-CA" dirty="0">
              <a:solidFill>
                <a:srgbClr val="000000"/>
              </a:solidFill>
            </a:endParaRPr>
          </a:p>
        </p:txBody>
      </p:sp>
    </p:spTree>
    <p:extLst>
      <p:ext uri="{BB962C8B-B14F-4D97-AF65-F5344CB8AC3E}">
        <p14:creationId xmlns:p14="http://schemas.microsoft.com/office/powerpoint/2010/main" val="5493469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5406" y="1862066"/>
            <a:ext cx="3960394" cy="417632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fr-CA" noProof="0" dirty="0" smtClean="0"/>
              <a:t>Click to </a:t>
            </a:r>
            <a:r>
              <a:rPr lang="fr-CA" noProof="0" dirty="0" err="1" smtClean="0"/>
              <a:t>edit</a:t>
            </a:r>
            <a:r>
              <a:rPr lang="fr-CA" noProof="0" dirty="0" smtClean="0"/>
              <a:t> Master </a:t>
            </a:r>
            <a:r>
              <a:rPr lang="fr-CA" noProof="0" dirty="0" err="1" smtClean="0"/>
              <a:t>text</a:t>
            </a:r>
            <a:r>
              <a:rPr lang="fr-CA" noProof="0" dirty="0" smtClean="0"/>
              <a:t> styles</a:t>
            </a:r>
          </a:p>
          <a:p>
            <a:pPr lvl="1"/>
            <a:r>
              <a:rPr lang="fr-CA" noProof="0" dirty="0" smtClean="0"/>
              <a:t>Second </a:t>
            </a:r>
            <a:r>
              <a:rPr lang="fr-CA" noProof="0" dirty="0" err="1" smtClean="0"/>
              <a:t>level</a:t>
            </a:r>
            <a:endParaRPr lang="fr-CA" noProof="0" dirty="0" smtClean="0"/>
          </a:p>
          <a:p>
            <a:pPr lvl="2"/>
            <a:r>
              <a:rPr lang="fr-CA" noProof="0" dirty="0" err="1" smtClean="0"/>
              <a:t>Third</a:t>
            </a:r>
            <a:r>
              <a:rPr lang="fr-CA" noProof="0" dirty="0" smtClean="0"/>
              <a:t> </a:t>
            </a:r>
            <a:r>
              <a:rPr lang="fr-CA" noProof="0" dirty="0" err="1" smtClean="0"/>
              <a:t>level</a:t>
            </a:r>
            <a:endParaRPr lang="fr-CA" noProof="0" dirty="0" smtClean="0"/>
          </a:p>
          <a:p>
            <a:pPr lvl="3"/>
            <a:r>
              <a:rPr lang="fr-CA" noProof="0" dirty="0" err="1" smtClean="0"/>
              <a:t>Fourth</a:t>
            </a:r>
            <a:r>
              <a:rPr lang="fr-CA" noProof="0" dirty="0" smtClean="0"/>
              <a:t> </a:t>
            </a:r>
            <a:r>
              <a:rPr lang="fr-CA" noProof="0" dirty="0" err="1" smtClean="0"/>
              <a:t>level</a:t>
            </a:r>
            <a:endParaRPr lang="fr-CA" noProof="0" dirty="0" smtClean="0"/>
          </a:p>
          <a:p>
            <a:pPr lvl="4"/>
            <a:r>
              <a:rPr lang="fr-CA" noProof="0" dirty="0" err="1" smtClean="0"/>
              <a:t>Fifth</a:t>
            </a:r>
            <a:r>
              <a:rPr lang="fr-CA" noProof="0" dirty="0" smtClean="0"/>
              <a:t> </a:t>
            </a:r>
            <a:r>
              <a:rPr lang="fr-CA" noProof="0" dirty="0" err="1" smtClean="0"/>
              <a:t>level</a:t>
            </a:r>
            <a:endParaRPr lang="fr-CA" noProof="0" dirty="0"/>
          </a:p>
        </p:txBody>
      </p:sp>
      <p:sp>
        <p:nvSpPr>
          <p:cNvPr id="4" name="Content Placeholder 3"/>
          <p:cNvSpPr>
            <a:spLocks noGrp="1"/>
          </p:cNvSpPr>
          <p:nvPr>
            <p:ph sz="half" idx="2"/>
          </p:nvPr>
        </p:nvSpPr>
        <p:spPr>
          <a:xfrm>
            <a:off x="4648200" y="1862066"/>
            <a:ext cx="3961818" cy="417632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fr-CA" noProof="0" dirty="0" smtClean="0"/>
              <a:t>Click to </a:t>
            </a:r>
            <a:r>
              <a:rPr lang="fr-CA" noProof="0" dirty="0" err="1" smtClean="0"/>
              <a:t>edit</a:t>
            </a:r>
            <a:r>
              <a:rPr lang="fr-CA" noProof="0" dirty="0" smtClean="0"/>
              <a:t> Master </a:t>
            </a:r>
            <a:r>
              <a:rPr lang="fr-CA" noProof="0" dirty="0" err="1" smtClean="0"/>
              <a:t>text</a:t>
            </a:r>
            <a:r>
              <a:rPr lang="fr-CA" noProof="0" dirty="0" smtClean="0"/>
              <a:t> styles</a:t>
            </a:r>
          </a:p>
          <a:p>
            <a:pPr lvl="1"/>
            <a:r>
              <a:rPr lang="fr-CA" noProof="0" dirty="0" smtClean="0"/>
              <a:t>Second </a:t>
            </a:r>
            <a:r>
              <a:rPr lang="fr-CA" noProof="0" dirty="0" err="1" smtClean="0"/>
              <a:t>level</a:t>
            </a:r>
            <a:endParaRPr lang="fr-CA" noProof="0" dirty="0" smtClean="0"/>
          </a:p>
          <a:p>
            <a:pPr lvl="2"/>
            <a:r>
              <a:rPr lang="fr-CA" noProof="0" dirty="0" err="1" smtClean="0"/>
              <a:t>Third</a:t>
            </a:r>
            <a:r>
              <a:rPr lang="fr-CA" noProof="0" dirty="0" smtClean="0"/>
              <a:t> </a:t>
            </a:r>
            <a:r>
              <a:rPr lang="fr-CA" noProof="0" dirty="0" err="1" smtClean="0"/>
              <a:t>level</a:t>
            </a:r>
            <a:endParaRPr lang="fr-CA" noProof="0" dirty="0" smtClean="0"/>
          </a:p>
          <a:p>
            <a:pPr lvl="3"/>
            <a:r>
              <a:rPr lang="fr-CA" noProof="0" dirty="0" err="1" smtClean="0"/>
              <a:t>Fourth</a:t>
            </a:r>
            <a:r>
              <a:rPr lang="fr-CA" noProof="0" dirty="0" smtClean="0"/>
              <a:t> </a:t>
            </a:r>
            <a:r>
              <a:rPr lang="fr-CA" noProof="0" dirty="0" err="1" smtClean="0"/>
              <a:t>level</a:t>
            </a:r>
            <a:endParaRPr lang="fr-CA" noProof="0" dirty="0" smtClean="0"/>
          </a:p>
          <a:p>
            <a:pPr lvl="4"/>
            <a:r>
              <a:rPr lang="fr-CA" noProof="0" dirty="0" err="1" smtClean="0"/>
              <a:t>Fifth</a:t>
            </a:r>
            <a:r>
              <a:rPr lang="fr-CA" noProof="0" dirty="0" smtClean="0"/>
              <a:t> </a:t>
            </a:r>
            <a:r>
              <a:rPr lang="fr-CA" noProof="0" dirty="0" err="1" smtClean="0"/>
              <a:t>level</a:t>
            </a:r>
            <a:endParaRPr lang="fr-CA" noProof="0" dirty="0"/>
          </a:p>
        </p:txBody>
      </p:sp>
      <p:sp>
        <p:nvSpPr>
          <p:cNvPr id="5" name="Date Placeholder 4"/>
          <p:cNvSpPr>
            <a:spLocks noGrp="1"/>
          </p:cNvSpPr>
          <p:nvPr>
            <p:ph type="dt" sz="half" idx="10"/>
          </p:nvPr>
        </p:nvSpPr>
        <p:spPr>
          <a:xfrm>
            <a:off x="535406" y="6038387"/>
            <a:ext cx="2133600" cy="161938"/>
          </a:xfrm>
          <a:prstGeom prst="rect">
            <a:avLst/>
          </a:prstGeom>
        </p:spPr>
        <p:txBody>
          <a:bodyPr/>
          <a:lstStyle/>
          <a:p>
            <a:pPr defTabSz="457200"/>
            <a:fld id="{0DA4ECD7-78AB-44AF-A15E-A14CD33A8B2B}" type="datetime3">
              <a:rPr lang="fr-CA" smtClean="0">
                <a:solidFill>
                  <a:srgbClr val="000000"/>
                </a:solidFill>
              </a:rPr>
              <a:pPr defTabSz="457200"/>
              <a:t>18/08/28</a:t>
            </a:fld>
            <a:endParaRPr lang="fr-CA" dirty="0">
              <a:solidFill>
                <a:srgbClr val="000000"/>
              </a:solidFill>
            </a:endParaRPr>
          </a:p>
        </p:txBody>
      </p:sp>
      <p:sp>
        <p:nvSpPr>
          <p:cNvPr id="7" name="Slide Number Placeholder 6"/>
          <p:cNvSpPr>
            <a:spLocks noGrp="1"/>
          </p:cNvSpPr>
          <p:nvPr>
            <p:ph type="sldNum" sz="quarter" idx="12"/>
          </p:nvPr>
        </p:nvSpPr>
        <p:spPr>
          <a:xfrm>
            <a:off x="535406" y="6276631"/>
            <a:ext cx="462492" cy="161938"/>
          </a:xfrm>
          <a:prstGeom prst="rect">
            <a:avLst/>
          </a:prstGeom>
        </p:spPr>
        <p:txBody>
          <a:bodyPr/>
          <a:lstStyle/>
          <a:p>
            <a:pPr defTabSz="457200"/>
            <a:fld id="{2066355A-084C-D24E-9AD2-7E4FC41EA627}" type="slidenum">
              <a:rPr lang="fr-CA" smtClean="0">
                <a:solidFill>
                  <a:srgbClr val="000000"/>
                </a:solidFill>
              </a:rPr>
              <a:pPr defTabSz="457200"/>
              <a:t>‹N°›</a:t>
            </a:fld>
            <a:endParaRPr lang="fr-CA" dirty="0">
              <a:solidFill>
                <a:srgbClr val="000000"/>
              </a:solidFill>
            </a:endParaRPr>
          </a:p>
        </p:txBody>
      </p:sp>
      <p:sp>
        <p:nvSpPr>
          <p:cNvPr id="9" name="Titre 8"/>
          <p:cNvSpPr>
            <a:spLocks noGrp="1"/>
          </p:cNvSpPr>
          <p:nvPr>
            <p:ph type="title" hasCustomPrompt="1"/>
          </p:nvPr>
        </p:nvSpPr>
        <p:spPr>
          <a:xfrm>
            <a:off x="535406" y="536598"/>
            <a:ext cx="8151394" cy="965783"/>
          </a:xfrm>
        </p:spPr>
        <p:txBody>
          <a:bodyPr/>
          <a:lstStyle/>
          <a:p>
            <a:r>
              <a:rPr lang="fr-FR" dirty="0" smtClean="0"/>
              <a:t>Cliquez pour modifier le style du titre</a:t>
            </a:r>
            <a:endParaRPr lang="fr-CA" dirty="0"/>
          </a:p>
        </p:txBody>
      </p:sp>
    </p:spTree>
    <p:extLst>
      <p:ext uri="{BB962C8B-B14F-4D97-AF65-F5344CB8AC3E}">
        <p14:creationId xmlns:p14="http://schemas.microsoft.com/office/powerpoint/2010/main" val="122225860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5406" y="1596783"/>
            <a:ext cx="3889122" cy="629582"/>
          </a:xfrm>
        </p:spPr>
        <p:txBody>
          <a:bodyPr anchor="t">
            <a:noAutofit/>
          </a:bodyPr>
          <a:lstStyle>
            <a:lvl1pPr marL="0" indent="0">
              <a:buNone/>
              <a:defRPr sz="18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noProof="0" dirty="0" smtClean="0"/>
              <a:t>CLICK TO EDIT MASTER TEXT STYLES</a:t>
            </a:r>
          </a:p>
        </p:txBody>
      </p:sp>
      <p:sp>
        <p:nvSpPr>
          <p:cNvPr id="4" name="Content Placeholder 3"/>
          <p:cNvSpPr>
            <a:spLocks noGrp="1"/>
          </p:cNvSpPr>
          <p:nvPr>
            <p:ph sz="half" idx="2"/>
          </p:nvPr>
        </p:nvSpPr>
        <p:spPr>
          <a:xfrm>
            <a:off x="535406" y="2226365"/>
            <a:ext cx="3889122" cy="3712553"/>
          </a:xfrm>
        </p:spPr>
        <p:txBody>
          <a:bodyPr anchor="t">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fr-CA" noProof="0" dirty="0" smtClean="0"/>
              <a:t>Click to </a:t>
            </a:r>
            <a:r>
              <a:rPr lang="fr-CA" noProof="0" dirty="0" err="1" smtClean="0"/>
              <a:t>edit</a:t>
            </a:r>
            <a:r>
              <a:rPr lang="fr-CA" noProof="0" dirty="0" smtClean="0"/>
              <a:t> Master </a:t>
            </a:r>
            <a:r>
              <a:rPr lang="fr-CA" noProof="0" dirty="0" err="1" smtClean="0"/>
              <a:t>text</a:t>
            </a:r>
            <a:r>
              <a:rPr lang="fr-CA" noProof="0" dirty="0" smtClean="0"/>
              <a:t> styles</a:t>
            </a:r>
          </a:p>
          <a:p>
            <a:pPr lvl="1"/>
            <a:r>
              <a:rPr lang="fr-CA" noProof="0" dirty="0" smtClean="0"/>
              <a:t>Second </a:t>
            </a:r>
            <a:r>
              <a:rPr lang="fr-CA" noProof="0" dirty="0" err="1" smtClean="0"/>
              <a:t>level</a:t>
            </a:r>
            <a:endParaRPr lang="fr-CA" noProof="0" dirty="0" smtClean="0"/>
          </a:p>
          <a:p>
            <a:pPr lvl="2"/>
            <a:r>
              <a:rPr lang="fr-CA" noProof="0" dirty="0" err="1" smtClean="0"/>
              <a:t>Third</a:t>
            </a:r>
            <a:r>
              <a:rPr lang="fr-CA" noProof="0" dirty="0" smtClean="0"/>
              <a:t> </a:t>
            </a:r>
            <a:r>
              <a:rPr lang="fr-CA" noProof="0" dirty="0" err="1" smtClean="0"/>
              <a:t>level</a:t>
            </a:r>
            <a:endParaRPr lang="fr-CA" noProof="0" dirty="0" smtClean="0"/>
          </a:p>
          <a:p>
            <a:pPr lvl="3"/>
            <a:r>
              <a:rPr lang="fr-CA" noProof="0" dirty="0" err="1" smtClean="0"/>
              <a:t>Fourth</a:t>
            </a:r>
            <a:r>
              <a:rPr lang="fr-CA" noProof="0" dirty="0" smtClean="0"/>
              <a:t> </a:t>
            </a:r>
            <a:r>
              <a:rPr lang="fr-CA" noProof="0" dirty="0" err="1" smtClean="0"/>
              <a:t>level</a:t>
            </a:r>
            <a:endParaRPr lang="fr-CA" noProof="0" dirty="0" smtClean="0"/>
          </a:p>
          <a:p>
            <a:pPr lvl="4"/>
            <a:r>
              <a:rPr lang="fr-CA" noProof="0" dirty="0" err="1" smtClean="0"/>
              <a:t>Fifth</a:t>
            </a:r>
            <a:r>
              <a:rPr lang="fr-CA" noProof="0" dirty="0" smtClean="0"/>
              <a:t> </a:t>
            </a:r>
            <a:r>
              <a:rPr lang="fr-CA" noProof="0" dirty="0" err="1" smtClean="0"/>
              <a:t>level</a:t>
            </a:r>
            <a:endParaRPr lang="fr-CA" noProof="0" dirty="0"/>
          </a:p>
        </p:txBody>
      </p:sp>
      <p:sp>
        <p:nvSpPr>
          <p:cNvPr id="5" name="Text Placeholder 4"/>
          <p:cNvSpPr>
            <a:spLocks noGrp="1"/>
          </p:cNvSpPr>
          <p:nvPr>
            <p:ph type="body" sz="quarter" idx="3" hasCustomPrompt="1"/>
          </p:nvPr>
        </p:nvSpPr>
        <p:spPr>
          <a:xfrm>
            <a:off x="4723264" y="1596783"/>
            <a:ext cx="3890649" cy="629582"/>
          </a:xfrm>
        </p:spPr>
        <p:txBody>
          <a:bodyPr anchor="t">
            <a:noAutofit/>
          </a:bodyPr>
          <a:lstStyle>
            <a:lvl1pPr marL="0" indent="0">
              <a:buNone/>
              <a:defRPr sz="1800" b="1" i="0">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noProof="0" dirty="0" smtClean="0"/>
              <a:t>CLICK TO EDIT MASTER TEXT STYLES</a:t>
            </a:r>
          </a:p>
        </p:txBody>
      </p:sp>
      <p:sp>
        <p:nvSpPr>
          <p:cNvPr id="6" name="Content Placeholder 5"/>
          <p:cNvSpPr>
            <a:spLocks noGrp="1"/>
          </p:cNvSpPr>
          <p:nvPr>
            <p:ph sz="quarter" idx="4"/>
          </p:nvPr>
        </p:nvSpPr>
        <p:spPr>
          <a:xfrm>
            <a:off x="4723264" y="2226365"/>
            <a:ext cx="3890649" cy="3712553"/>
          </a:xfrm>
        </p:spPr>
        <p:txBody>
          <a:bodyPr anchor="t">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fr-CA" noProof="0" dirty="0" smtClean="0"/>
              <a:t>Click to </a:t>
            </a:r>
            <a:r>
              <a:rPr lang="fr-CA" noProof="0" dirty="0" err="1" smtClean="0"/>
              <a:t>edit</a:t>
            </a:r>
            <a:r>
              <a:rPr lang="fr-CA" noProof="0" dirty="0" smtClean="0"/>
              <a:t> Master </a:t>
            </a:r>
            <a:r>
              <a:rPr lang="fr-CA" noProof="0" dirty="0" err="1" smtClean="0"/>
              <a:t>text</a:t>
            </a:r>
            <a:r>
              <a:rPr lang="fr-CA" noProof="0" dirty="0" smtClean="0"/>
              <a:t> styles</a:t>
            </a:r>
          </a:p>
          <a:p>
            <a:pPr lvl="1"/>
            <a:r>
              <a:rPr lang="fr-CA" noProof="0" dirty="0" smtClean="0"/>
              <a:t>Second </a:t>
            </a:r>
            <a:r>
              <a:rPr lang="fr-CA" noProof="0" dirty="0" err="1" smtClean="0"/>
              <a:t>level</a:t>
            </a:r>
            <a:endParaRPr lang="fr-CA" noProof="0" dirty="0" smtClean="0"/>
          </a:p>
          <a:p>
            <a:pPr lvl="2"/>
            <a:r>
              <a:rPr lang="fr-CA" noProof="0" dirty="0" err="1" smtClean="0"/>
              <a:t>Third</a:t>
            </a:r>
            <a:r>
              <a:rPr lang="fr-CA" noProof="0" dirty="0" smtClean="0"/>
              <a:t> </a:t>
            </a:r>
            <a:r>
              <a:rPr lang="fr-CA" noProof="0" dirty="0" err="1" smtClean="0"/>
              <a:t>level</a:t>
            </a:r>
            <a:endParaRPr lang="fr-CA" noProof="0" dirty="0" smtClean="0"/>
          </a:p>
          <a:p>
            <a:pPr lvl="3"/>
            <a:r>
              <a:rPr lang="fr-CA" noProof="0" dirty="0" err="1" smtClean="0"/>
              <a:t>Fourth</a:t>
            </a:r>
            <a:r>
              <a:rPr lang="fr-CA" noProof="0" dirty="0" smtClean="0"/>
              <a:t> </a:t>
            </a:r>
            <a:r>
              <a:rPr lang="fr-CA" noProof="0" dirty="0" err="1" smtClean="0"/>
              <a:t>level</a:t>
            </a:r>
            <a:endParaRPr lang="fr-CA" noProof="0" dirty="0" smtClean="0"/>
          </a:p>
          <a:p>
            <a:pPr lvl="4"/>
            <a:r>
              <a:rPr lang="fr-CA" noProof="0" dirty="0" err="1" smtClean="0"/>
              <a:t>Fifth</a:t>
            </a:r>
            <a:r>
              <a:rPr lang="fr-CA" noProof="0" dirty="0" smtClean="0"/>
              <a:t> </a:t>
            </a:r>
            <a:r>
              <a:rPr lang="fr-CA" noProof="0" dirty="0" err="1" smtClean="0"/>
              <a:t>level</a:t>
            </a:r>
            <a:endParaRPr lang="fr-CA" noProof="0" dirty="0"/>
          </a:p>
        </p:txBody>
      </p:sp>
      <p:sp>
        <p:nvSpPr>
          <p:cNvPr id="7" name="Date Placeholder 6"/>
          <p:cNvSpPr>
            <a:spLocks noGrp="1"/>
          </p:cNvSpPr>
          <p:nvPr>
            <p:ph type="dt" sz="half" idx="10"/>
          </p:nvPr>
        </p:nvSpPr>
        <p:spPr>
          <a:xfrm>
            <a:off x="535406" y="6038387"/>
            <a:ext cx="2133600" cy="161938"/>
          </a:xfrm>
          <a:prstGeom prst="rect">
            <a:avLst/>
          </a:prstGeom>
        </p:spPr>
        <p:txBody>
          <a:bodyPr/>
          <a:lstStyle/>
          <a:p>
            <a:pPr defTabSz="457200"/>
            <a:fld id="{5B657B69-032F-4792-9464-E09C28139B1B}" type="datetime3">
              <a:rPr lang="fr-CA" smtClean="0">
                <a:solidFill>
                  <a:srgbClr val="000000"/>
                </a:solidFill>
              </a:rPr>
              <a:pPr defTabSz="457200"/>
              <a:t>18/08/28</a:t>
            </a:fld>
            <a:endParaRPr lang="fr-CA" dirty="0">
              <a:solidFill>
                <a:srgbClr val="000000"/>
              </a:solidFill>
            </a:endParaRPr>
          </a:p>
        </p:txBody>
      </p:sp>
      <p:sp>
        <p:nvSpPr>
          <p:cNvPr id="8" name="Footer Placeholder 7"/>
          <p:cNvSpPr>
            <a:spLocks noGrp="1"/>
          </p:cNvSpPr>
          <p:nvPr>
            <p:ph type="ftr" sz="quarter" idx="11"/>
          </p:nvPr>
        </p:nvSpPr>
        <p:spPr>
          <a:xfrm>
            <a:off x="1100253" y="6276631"/>
            <a:ext cx="2895600" cy="161938"/>
          </a:xfrm>
          <a:prstGeom prst="rect">
            <a:avLst/>
          </a:prstGeom>
        </p:spPr>
        <p:txBody>
          <a:bodyPr/>
          <a:lstStyle/>
          <a:p>
            <a:pPr defTabSz="457200"/>
            <a:r>
              <a:rPr lang="fr-CA" dirty="0" smtClean="0">
                <a:solidFill>
                  <a:srgbClr val="000000"/>
                </a:solidFill>
              </a:rPr>
              <a:t>Inspire du BABOK 2.0 IIBA</a:t>
            </a:r>
            <a:endParaRPr lang="fr-CA" dirty="0">
              <a:solidFill>
                <a:srgbClr val="000000"/>
              </a:solidFill>
            </a:endParaRPr>
          </a:p>
        </p:txBody>
      </p:sp>
      <p:sp>
        <p:nvSpPr>
          <p:cNvPr id="9" name="Slide Number Placeholder 8"/>
          <p:cNvSpPr>
            <a:spLocks noGrp="1"/>
          </p:cNvSpPr>
          <p:nvPr>
            <p:ph type="sldNum" sz="quarter" idx="12"/>
          </p:nvPr>
        </p:nvSpPr>
        <p:spPr>
          <a:xfrm>
            <a:off x="535406" y="6276631"/>
            <a:ext cx="462492" cy="161938"/>
          </a:xfrm>
          <a:prstGeom prst="rect">
            <a:avLst/>
          </a:prstGeom>
        </p:spPr>
        <p:txBody>
          <a:bodyPr/>
          <a:lstStyle/>
          <a:p>
            <a:pPr defTabSz="457200"/>
            <a:fld id="{2066355A-084C-D24E-9AD2-7E4FC41EA627}" type="slidenum">
              <a:rPr lang="fr-CA" smtClean="0">
                <a:solidFill>
                  <a:srgbClr val="000000"/>
                </a:solidFill>
              </a:rPr>
              <a:pPr defTabSz="457200"/>
              <a:t>‹N°›</a:t>
            </a:fld>
            <a:endParaRPr lang="fr-CA" dirty="0">
              <a:solidFill>
                <a:srgbClr val="000000"/>
              </a:solidFill>
            </a:endParaRPr>
          </a:p>
        </p:txBody>
      </p:sp>
      <p:sp>
        <p:nvSpPr>
          <p:cNvPr id="10" name="Titre 9"/>
          <p:cNvSpPr>
            <a:spLocks noGrp="1"/>
          </p:cNvSpPr>
          <p:nvPr>
            <p:ph type="title" hasCustomPrompt="1"/>
          </p:nvPr>
        </p:nvSpPr>
        <p:spPr>
          <a:xfrm>
            <a:off x="535406" y="543339"/>
            <a:ext cx="8078507" cy="1053444"/>
          </a:xfrm>
        </p:spPr>
        <p:txBody>
          <a:bodyPr/>
          <a:lstStyle/>
          <a:p>
            <a:r>
              <a:rPr lang="fr-FR" dirty="0" smtClean="0"/>
              <a:t>Cliquez pour modifier le style du titre</a:t>
            </a:r>
            <a:endParaRPr lang="fr-CA" dirty="0"/>
          </a:p>
        </p:txBody>
      </p:sp>
    </p:spTree>
    <p:extLst>
      <p:ext uri="{BB962C8B-B14F-4D97-AF65-F5344CB8AC3E}">
        <p14:creationId xmlns:p14="http://schemas.microsoft.com/office/powerpoint/2010/main" val="30423566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535406" y="6038387"/>
            <a:ext cx="2133600" cy="161938"/>
          </a:xfrm>
          <a:prstGeom prst="rect">
            <a:avLst/>
          </a:prstGeom>
        </p:spPr>
        <p:txBody>
          <a:bodyPr/>
          <a:lstStyle/>
          <a:p>
            <a:pPr defTabSz="457200"/>
            <a:fld id="{3E618B44-036A-46B4-8E06-C6BA0223FB5C}" type="datetime3">
              <a:rPr lang="fr-CA" smtClean="0">
                <a:solidFill>
                  <a:srgbClr val="000000"/>
                </a:solidFill>
              </a:rPr>
              <a:pPr defTabSz="457200"/>
              <a:t>18/08/28</a:t>
            </a:fld>
            <a:endParaRPr lang="fr-CA" dirty="0">
              <a:solidFill>
                <a:srgbClr val="000000"/>
              </a:solidFill>
            </a:endParaRPr>
          </a:p>
        </p:txBody>
      </p:sp>
      <p:sp>
        <p:nvSpPr>
          <p:cNvPr id="5" name="Slide Number Placeholder 4"/>
          <p:cNvSpPr>
            <a:spLocks noGrp="1"/>
          </p:cNvSpPr>
          <p:nvPr>
            <p:ph type="sldNum" sz="quarter" idx="12"/>
          </p:nvPr>
        </p:nvSpPr>
        <p:spPr>
          <a:xfrm>
            <a:off x="535406" y="6276631"/>
            <a:ext cx="462492" cy="161938"/>
          </a:xfrm>
          <a:prstGeom prst="rect">
            <a:avLst/>
          </a:prstGeom>
        </p:spPr>
        <p:txBody>
          <a:bodyPr/>
          <a:lstStyle/>
          <a:p>
            <a:pPr defTabSz="457200"/>
            <a:fld id="{2066355A-084C-D24E-9AD2-7E4FC41EA627}" type="slidenum">
              <a:rPr lang="fr-CA" smtClean="0">
                <a:solidFill>
                  <a:srgbClr val="000000"/>
                </a:solidFill>
              </a:rPr>
              <a:pPr defTabSz="457200"/>
              <a:t>‹N°›</a:t>
            </a:fld>
            <a:endParaRPr lang="fr-CA" dirty="0">
              <a:solidFill>
                <a:srgbClr val="000000"/>
              </a:solidFill>
            </a:endParaRPr>
          </a:p>
        </p:txBody>
      </p:sp>
      <p:sp>
        <p:nvSpPr>
          <p:cNvPr id="6" name="Titre 5"/>
          <p:cNvSpPr>
            <a:spLocks noGrp="1"/>
          </p:cNvSpPr>
          <p:nvPr>
            <p:ph type="title" hasCustomPrompt="1"/>
          </p:nvPr>
        </p:nvSpPr>
        <p:spPr>
          <a:xfrm>
            <a:off x="457200" y="539329"/>
            <a:ext cx="8229600" cy="1138583"/>
          </a:xfrm>
        </p:spPr>
        <p:txBody>
          <a:bodyPr/>
          <a:lstStyle/>
          <a:p>
            <a:r>
              <a:rPr lang="fr-FR" dirty="0" smtClean="0"/>
              <a:t>Cliquez pour modifier le style du titre</a:t>
            </a:r>
            <a:endParaRPr lang="fr-CA" dirty="0"/>
          </a:p>
        </p:txBody>
      </p:sp>
    </p:spTree>
    <p:extLst>
      <p:ext uri="{BB962C8B-B14F-4D97-AF65-F5344CB8AC3E}">
        <p14:creationId xmlns:p14="http://schemas.microsoft.com/office/powerpoint/2010/main" val="426388074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08000" cy="6836399"/>
          </a:xfrm>
          <a:prstGeom prst="rect">
            <a:avLst/>
          </a:prstGeom>
          <a:no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3" name="Imag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5058" y="1280210"/>
            <a:ext cx="7657664" cy="5110658"/>
          </a:xfrm>
          <a:prstGeom prst="rect">
            <a:avLst/>
          </a:prstGeom>
        </p:spPr>
      </p:pic>
    </p:spTree>
    <p:extLst>
      <p:ext uri="{BB962C8B-B14F-4D97-AF65-F5344CB8AC3E}">
        <p14:creationId xmlns:p14="http://schemas.microsoft.com/office/powerpoint/2010/main" val="2803478285"/>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hf sldNum="0" hdr="0" dt="0"/>
  <p:txStyles>
    <p:titleStyle>
      <a:lvl1pPr algn="l" defTabSz="457200" rtl="0" eaLnBrk="1" latinLnBrk="0" hangingPunct="1">
        <a:lnSpc>
          <a:spcPct val="90000"/>
        </a:lnSpc>
        <a:spcBef>
          <a:spcPct val="0"/>
        </a:spcBef>
        <a:buNone/>
        <a:defRPr sz="4200" b="1" i="0" kern="1200" cap="all">
          <a:solidFill>
            <a:srgbClr val="003C7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600" b="0" i="0" kern="1200">
          <a:solidFill>
            <a:schemeClr val="tx1"/>
          </a:solidFill>
          <a:latin typeface="Times"/>
          <a:ea typeface="+mn-ea"/>
          <a:cs typeface="Times"/>
        </a:defRPr>
      </a:lvl1pPr>
      <a:lvl2pPr marL="742950" indent="-285750" algn="l" defTabSz="457200" rtl="0" eaLnBrk="1" latinLnBrk="0" hangingPunct="1">
        <a:spcBef>
          <a:spcPct val="20000"/>
        </a:spcBef>
        <a:buFont typeface="Arial"/>
        <a:buChar char="–"/>
        <a:defRPr sz="1600" b="0" i="0" kern="1200">
          <a:solidFill>
            <a:schemeClr val="tx1"/>
          </a:solidFill>
          <a:latin typeface="Times"/>
          <a:ea typeface="+mn-ea"/>
          <a:cs typeface="Times"/>
        </a:defRPr>
      </a:lvl2pPr>
      <a:lvl3pPr marL="1143000" indent="-228600" algn="l" defTabSz="457200" rtl="0" eaLnBrk="1" latinLnBrk="0" hangingPunct="1">
        <a:spcBef>
          <a:spcPct val="20000"/>
        </a:spcBef>
        <a:buFont typeface="Arial"/>
        <a:buChar char="•"/>
        <a:defRPr sz="1600" b="0" i="0" kern="1200">
          <a:solidFill>
            <a:schemeClr val="tx1"/>
          </a:solidFill>
          <a:latin typeface="Times"/>
          <a:ea typeface="+mn-ea"/>
          <a:cs typeface="Times"/>
        </a:defRPr>
      </a:lvl3pPr>
      <a:lvl4pPr marL="1600200" indent="-228600" algn="l" defTabSz="457200" rtl="0" eaLnBrk="1" latinLnBrk="0" hangingPunct="1">
        <a:spcBef>
          <a:spcPct val="20000"/>
        </a:spcBef>
        <a:buFont typeface="Arial"/>
        <a:buChar char="–"/>
        <a:defRPr sz="1600" b="0" i="0" kern="1200">
          <a:solidFill>
            <a:schemeClr val="tx1"/>
          </a:solidFill>
          <a:latin typeface="Times"/>
          <a:ea typeface="+mn-ea"/>
          <a:cs typeface="Times"/>
        </a:defRPr>
      </a:lvl4pPr>
      <a:lvl5pPr marL="2057400" indent="-228600" algn="l" defTabSz="457200" rtl="0" eaLnBrk="1" latinLnBrk="0" hangingPunct="1">
        <a:spcBef>
          <a:spcPct val="20000"/>
        </a:spcBef>
        <a:buFont typeface="Arial"/>
        <a:buChar char="»"/>
        <a:defRPr sz="1600" b="0" i="0" kern="1200">
          <a:solidFill>
            <a:schemeClr val="tx1"/>
          </a:solidFill>
          <a:latin typeface="Times"/>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421" y="529200"/>
            <a:ext cx="8085158" cy="939599"/>
          </a:xfrm>
          <a:prstGeom prst="rect">
            <a:avLst/>
          </a:prstGeom>
        </p:spPr>
        <p:txBody>
          <a:bodyPr vert="horz" lIns="91440" tIns="0" rIns="91440" bIns="0" rtlCol="0" anchor="t" anchorCtr="0">
            <a:normAutofit/>
          </a:bodyPr>
          <a:lstStyle/>
          <a:p>
            <a:r>
              <a:rPr lang="fr-FR" dirty="0" smtClean="0"/>
              <a:t>Cliquez pour modifier le style du titre</a:t>
            </a:r>
            <a:endParaRPr lang="fr-CA" noProof="0" dirty="0"/>
          </a:p>
        </p:txBody>
      </p:sp>
      <p:sp>
        <p:nvSpPr>
          <p:cNvPr id="3" name="Text Placeholder 2"/>
          <p:cNvSpPr>
            <a:spLocks noGrp="1"/>
          </p:cNvSpPr>
          <p:nvPr>
            <p:ph type="body" idx="1"/>
          </p:nvPr>
        </p:nvSpPr>
        <p:spPr>
          <a:xfrm>
            <a:off x="529421" y="1859901"/>
            <a:ext cx="8085158" cy="4178486"/>
          </a:xfrm>
          <a:prstGeom prst="rect">
            <a:avLst/>
          </a:prstGeom>
        </p:spPr>
        <p:txBody>
          <a:bodyPr vert="horz" lIns="91440" tIns="45720" rIns="91440" bIns="45720" rtlCol="0">
            <a:normAutofit/>
          </a:bodyPr>
          <a:lstStyle/>
          <a:p>
            <a:pPr lvl="0"/>
            <a:r>
              <a:rPr lang="fr-CA" noProof="0" dirty="0" smtClean="0"/>
              <a:t>Click to </a:t>
            </a:r>
            <a:r>
              <a:rPr lang="fr-CA" noProof="0" dirty="0" err="1" smtClean="0"/>
              <a:t>edit</a:t>
            </a:r>
            <a:r>
              <a:rPr lang="fr-CA" noProof="0" dirty="0" smtClean="0"/>
              <a:t> Master </a:t>
            </a:r>
            <a:r>
              <a:rPr lang="fr-CA" noProof="0" dirty="0" err="1" smtClean="0"/>
              <a:t>text</a:t>
            </a:r>
            <a:r>
              <a:rPr lang="fr-CA" noProof="0" dirty="0" smtClean="0"/>
              <a:t> styles</a:t>
            </a:r>
          </a:p>
          <a:p>
            <a:pPr lvl="1"/>
            <a:r>
              <a:rPr lang="fr-CA" noProof="0" dirty="0" smtClean="0"/>
              <a:t>Second </a:t>
            </a:r>
            <a:r>
              <a:rPr lang="fr-CA" noProof="0" dirty="0" err="1" smtClean="0"/>
              <a:t>level</a:t>
            </a:r>
            <a:endParaRPr lang="fr-CA" noProof="0" dirty="0" smtClean="0"/>
          </a:p>
          <a:p>
            <a:pPr lvl="2"/>
            <a:r>
              <a:rPr lang="fr-CA" noProof="0" dirty="0" err="1" smtClean="0"/>
              <a:t>Third</a:t>
            </a:r>
            <a:r>
              <a:rPr lang="fr-CA" noProof="0" dirty="0" smtClean="0"/>
              <a:t> </a:t>
            </a:r>
            <a:r>
              <a:rPr lang="fr-CA" noProof="0" dirty="0" err="1" smtClean="0"/>
              <a:t>level</a:t>
            </a:r>
            <a:endParaRPr lang="fr-CA" noProof="0" dirty="0" smtClean="0"/>
          </a:p>
          <a:p>
            <a:pPr lvl="3"/>
            <a:r>
              <a:rPr lang="fr-CA" noProof="0" dirty="0" err="1" smtClean="0"/>
              <a:t>Fourth</a:t>
            </a:r>
            <a:r>
              <a:rPr lang="fr-CA" noProof="0" dirty="0" smtClean="0"/>
              <a:t> </a:t>
            </a:r>
            <a:r>
              <a:rPr lang="fr-CA" noProof="0" dirty="0" err="1" smtClean="0"/>
              <a:t>level</a:t>
            </a:r>
            <a:endParaRPr lang="fr-CA" noProof="0" dirty="0" smtClean="0"/>
          </a:p>
          <a:p>
            <a:pPr lvl="4"/>
            <a:r>
              <a:rPr lang="fr-CA" noProof="0" dirty="0" err="1" smtClean="0"/>
              <a:t>Fifth</a:t>
            </a:r>
            <a:r>
              <a:rPr lang="fr-CA" noProof="0" dirty="0" smtClean="0"/>
              <a:t> </a:t>
            </a:r>
            <a:r>
              <a:rPr lang="fr-CA" noProof="0" dirty="0" err="1" smtClean="0"/>
              <a:t>level</a:t>
            </a:r>
            <a:endParaRPr lang="fr-CA" noProof="0" dirty="0"/>
          </a:p>
        </p:txBody>
      </p:sp>
      <p:sp>
        <p:nvSpPr>
          <p:cNvPr id="9" name="Rectangle 8"/>
          <p:cNvSpPr/>
          <p:nvPr userDrawn="1"/>
        </p:nvSpPr>
        <p:spPr>
          <a:xfrm>
            <a:off x="0" y="0"/>
            <a:ext cx="9108000" cy="6836399"/>
          </a:xfrm>
          <a:prstGeom prst="rect">
            <a:avLst/>
          </a:prstGeom>
          <a:noFill/>
          <a:ln w="63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8" name="Slide Number Placeholder 5"/>
          <p:cNvSpPr txBox="1">
            <a:spLocks/>
          </p:cNvSpPr>
          <p:nvPr userDrawn="1"/>
        </p:nvSpPr>
        <p:spPr>
          <a:xfrm>
            <a:off x="85725" y="6419678"/>
            <a:ext cx="896788" cy="32419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F88E988-FB04-AB4E-BE5A-59F242AF7F7A}" type="slidenum">
              <a:rPr lang="fr-CA" sz="1200" smtClean="0">
                <a:solidFill>
                  <a:srgbClr val="000000"/>
                </a:solidFill>
              </a:rPr>
              <a:pPr/>
              <a:t>‹N°›</a:t>
            </a:fld>
            <a:endParaRPr lang="fr-CA" sz="1200" dirty="0">
              <a:solidFill>
                <a:srgbClr val="000000"/>
              </a:solidFill>
            </a:endParaRPr>
          </a:p>
        </p:txBody>
      </p:sp>
    </p:spTree>
    <p:extLst>
      <p:ext uri="{BB962C8B-B14F-4D97-AF65-F5344CB8AC3E}">
        <p14:creationId xmlns:p14="http://schemas.microsoft.com/office/powerpoint/2010/main" val="175934405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iming>
    <p:tnLst>
      <p:par>
        <p:cTn id="1" dur="indefinite" restart="never" nodeType="tmRoot"/>
      </p:par>
    </p:tnLst>
  </p:timing>
  <p:hf sldNum="0" hdr="0" dt="0"/>
  <p:txStyles>
    <p:titleStyle>
      <a:lvl1pPr algn="l" defTabSz="457200" rtl="0" eaLnBrk="1" latinLnBrk="0" hangingPunct="1">
        <a:spcBef>
          <a:spcPct val="0"/>
        </a:spcBef>
        <a:buNone/>
        <a:defRPr sz="3200" b="1" i="0" kern="1200" cap="all">
          <a:solidFill>
            <a:schemeClr val="accent2"/>
          </a:solidFill>
          <a:latin typeface="Arial"/>
          <a:ea typeface="+mj-ea"/>
          <a:cs typeface="Arial"/>
        </a:defRPr>
      </a:lvl1pPr>
    </p:titleStyle>
    <p:bodyStyle>
      <a:lvl1pPr marL="185738" indent="-185738" algn="l" defTabSz="457200" rtl="0" eaLnBrk="1" latinLnBrk="0" hangingPunct="1">
        <a:spcBef>
          <a:spcPct val="20000"/>
        </a:spcBef>
        <a:buClr>
          <a:schemeClr val="accent2"/>
        </a:buClr>
        <a:buSzPct val="125000"/>
        <a:buFont typeface="Arial" panose="020B0604020202020204" pitchFamily="34" charset="0"/>
        <a:buChar char="•"/>
        <a:defRPr sz="2000" b="0" i="0" kern="1200">
          <a:solidFill>
            <a:schemeClr val="tx1"/>
          </a:solidFill>
          <a:latin typeface="+mj-lt"/>
          <a:ea typeface="+mn-ea"/>
          <a:cs typeface="Times"/>
        </a:defRPr>
      </a:lvl1pPr>
      <a:lvl2pPr marL="542925" indent="-185738" algn="l" defTabSz="457200" rtl="0" eaLnBrk="1" latinLnBrk="0" hangingPunct="1">
        <a:spcBef>
          <a:spcPct val="20000"/>
        </a:spcBef>
        <a:buClr>
          <a:schemeClr val="accent2"/>
        </a:buClr>
        <a:buSzPct val="125000"/>
        <a:buFont typeface="Arial" panose="020B0604020202020204" pitchFamily="34" charset="0"/>
        <a:buChar char="•"/>
        <a:defRPr sz="2000" b="0" i="0" kern="1200">
          <a:solidFill>
            <a:schemeClr val="tx1"/>
          </a:solidFill>
          <a:latin typeface="+mj-lt"/>
          <a:ea typeface="+mn-ea"/>
          <a:cs typeface="Times"/>
        </a:defRPr>
      </a:lvl2pPr>
      <a:lvl3pPr marL="901700" indent="-185738" algn="l" defTabSz="457200" rtl="0" eaLnBrk="1" latinLnBrk="0" hangingPunct="1">
        <a:spcBef>
          <a:spcPct val="20000"/>
        </a:spcBef>
        <a:buClr>
          <a:schemeClr val="accent2"/>
        </a:buClr>
        <a:buSzPct val="125000"/>
        <a:buFont typeface="Arial" panose="020B0604020202020204" pitchFamily="34" charset="0"/>
        <a:buChar char="•"/>
        <a:defRPr sz="2000" b="0" i="0" kern="1200">
          <a:solidFill>
            <a:schemeClr val="tx1"/>
          </a:solidFill>
          <a:latin typeface="+mj-lt"/>
          <a:ea typeface="+mn-ea"/>
          <a:cs typeface="Times"/>
        </a:defRPr>
      </a:lvl3pPr>
      <a:lvl4pPr marL="1258888" indent="-185738" algn="l" defTabSz="457200" rtl="0" eaLnBrk="1" latinLnBrk="0" hangingPunct="1">
        <a:spcBef>
          <a:spcPct val="20000"/>
        </a:spcBef>
        <a:buClr>
          <a:schemeClr val="accent2"/>
        </a:buClr>
        <a:buSzPct val="125000"/>
        <a:buFont typeface="Arial" panose="020B0604020202020204" pitchFamily="34" charset="0"/>
        <a:buChar char="•"/>
        <a:defRPr sz="2000" b="0" i="0" kern="1200">
          <a:solidFill>
            <a:schemeClr val="tx1"/>
          </a:solidFill>
          <a:latin typeface="+mj-lt"/>
          <a:ea typeface="+mn-ea"/>
          <a:cs typeface="Times"/>
        </a:defRPr>
      </a:lvl4pPr>
      <a:lvl5pPr marL="1616075" indent="-185738" algn="l" defTabSz="457200" rtl="0" eaLnBrk="1" latinLnBrk="0" hangingPunct="1">
        <a:spcBef>
          <a:spcPct val="20000"/>
        </a:spcBef>
        <a:buClr>
          <a:schemeClr val="accent2"/>
        </a:buClr>
        <a:buSzPct val="125000"/>
        <a:buFont typeface="Arial" panose="020B0604020202020204" pitchFamily="34" charset="0"/>
        <a:buChar char="•"/>
        <a:defRPr sz="2000" b="0" i="0" kern="1200">
          <a:solidFill>
            <a:schemeClr val="tx1"/>
          </a:solidFill>
          <a:latin typeface="+mj-lt"/>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diagramQuickStyle" Target="../diagrams/quickStyle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diagramLayout" Target="../diagrams/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diagramData" Target="../diagrams/data1.xml"/><Relationship Id="rId5" Type="http://schemas.openxmlformats.org/officeDocument/2006/relationships/tags" Target="../tags/tag5.xml"/><Relationship Id="rId15" Type="http://schemas.microsoft.com/office/2007/relationships/diagramDrawing" Target="../diagrams/drawing1.xml"/><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notesSlide" Target="../notesSlides/notesSlide10.xml"/><Relationship Id="rId14"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diagramDrawing" Target="../diagrams/drawing2.xml"/><Relationship Id="rId3" Type="http://schemas.openxmlformats.org/officeDocument/2006/relationships/tags" Target="../tags/tag10.xml"/><Relationship Id="rId7" Type="http://schemas.openxmlformats.org/officeDocument/2006/relationships/notesSlide" Target="../notesSlides/notesSlide11.xml"/><Relationship Id="rId12" Type="http://schemas.openxmlformats.org/officeDocument/2006/relationships/diagramColors" Target="../diagrams/colors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9.xml"/><Relationship Id="rId11" Type="http://schemas.openxmlformats.org/officeDocument/2006/relationships/diagramQuickStyle" Target="../diagrams/quickStyle2.xml"/><Relationship Id="rId5" Type="http://schemas.openxmlformats.org/officeDocument/2006/relationships/tags" Target="../tags/tag12.xml"/><Relationship Id="rId10" Type="http://schemas.openxmlformats.org/officeDocument/2006/relationships/diagramLayout" Target="../diagrams/layout2.xml"/><Relationship Id="rId4" Type="http://schemas.openxmlformats.org/officeDocument/2006/relationships/tags" Target="../tags/tag11.xml"/><Relationship Id="rId9"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8.png"/><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3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tags" Target="../tags/tag37.xml"/><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6.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0.xml"/><Relationship Id="rId1" Type="http://schemas.openxmlformats.org/officeDocument/2006/relationships/tags" Target="../tags/tag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slide" Target="slide7.xml"/><Relationship Id="rId2" Type="http://schemas.openxmlformats.org/officeDocument/2006/relationships/slideLayout" Target="../slideLayouts/slideLayout3.xml"/><Relationship Id="rId1" Type="http://schemas.openxmlformats.org/officeDocument/2006/relationships/tags" Target="../tags/tag5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slide" Target="slide7.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slide" Target="slide7.xml"/><Relationship Id="rId5" Type="http://schemas.openxmlformats.org/officeDocument/2006/relationships/image" Target="../media/image23.png"/><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slide" Target="slide7.xml"/><Relationship Id="rId5" Type="http://schemas.openxmlformats.org/officeDocument/2006/relationships/image" Target="../media/image23.png"/><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slide" Target="slide7.xml"/><Relationship Id="rId5" Type="http://schemas.openxmlformats.org/officeDocument/2006/relationships/image" Target="../media/image23.png"/><Relationship Id="rId4"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slide" Target="slide7.xml"/><Relationship Id="rId2" Type="http://schemas.openxmlformats.org/officeDocument/2006/relationships/slideLayout" Target="../slideLayouts/slideLayout3.xml"/><Relationship Id="rId1" Type="http://schemas.openxmlformats.org/officeDocument/2006/relationships/tags" Target="../tags/tag5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55.xml"/><Relationship Id="rId5" Type="http://schemas.openxmlformats.org/officeDocument/2006/relationships/slideLayout" Target="../slideLayouts/slideLayout3.xml"/><Relationship Id="rId4" Type="http://schemas.openxmlformats.org/officeDocument/2006/relationships/tags" Target="../tags/tag5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slide" Target="slide7.xm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9.xml"/><Relationship Id="rId1" Type="http://schemas.openxmlformats.org/officeDocument/2006/relationships/tags" Target="../tags/tag58.xml"/><Relationship Id="rId4" Type="http://schemas.openxmlformats.org/officeDocument/2006/relationships/notesSlide" Target="../notesSlides/notesSlide5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82634" y="5539926"/>
            <a:ext cx="1263217" cy="276999"/>
          </a:xfrm>
        </p:spPr>
        <p:txBody>
          <a:bodyPr/>
          <a:lstStyle/>
          <a:p>
            <a:r>
              <a:rPr lang="en-US" sz="1800" b="1" dirty="0" smtClean="0"/>
              <a:t>Séance 2</a:t>
            </a:r>
            <a:endParaRPr lang="en-US" sz="1800" b="1" dirty="0"/>
          </a:p>
        </p:txBody>
      </p:sp>
      <p:sp>
        <p:nvSpPr>
          <p:cNvPr id="8" name="Espace réservé du texte 7"/>
          <p:cNvSpPr>
            <a:spLocks noGrp="1"/>
          </p:cNvSpPr>
          <p:nvPr>
            <p:ph type="body" sz="quarter" idx="12"/>
          </p:nvPr>
        </p:nvSpPr>
        <p:spPr>
          <a:xfrm>
            <a:off x="470752" y="1222763"/>
            <a:ext cx="7668000" cy="615553"/>
          </a:xfrm>
        </p:spPr>
        <p:txBody>
          <a:bodyPr wrap="square"/>
          <a:lstStyle/>
          <a:p>
            <a:r>
              <a:rPr lang="fr-CA" sz="2000" dirty="0" smtClean="0"/>
              <a:t>4-713-16: Analyse D’affaires </a:t>
            </a:r>
            <a:endParaRPr lang="fr-CA" sz="2000" dirty="0"/>
          </a:p>
          <a:p>
            <a:r>
              <a:rPr lang="fr-CA" sz="2000" dirty="0" smtClean="0"/>
              <a:t>Détermination des besoins</a:t>
            </a:r>
          </a:p>
        </p:txBody>
      </p:sp>
      <p:sp>
        <p:nvSpPr>
          <p:cNvPr id="7" name="Text Placeholder 6"/>
          <p:cNvSpPr>
            <a:spLocks noGrp="1"/>
          </p:cNvSpPr>
          <p:nvPr>
            <p:ph type="body" sz="quarter" idx="13"/>
          </p:nvPr>
        </p:nvSpPr>
        <p:spPr>
          <a:xfrm>
            <a:off x="470751" y="3320598"/>
            <a:ext cx="4858762" cy="369332"/>
          </a:xfrm>
          <a:solidFill>
            <a:schemeClr val="accent3">
              <a:alpha val="87000"/>
            </a:schemeClr>
          </a:solidFill>
        </p:spPr>
        <p:txBody>
          <a:bodyPr/>
          <a:lstStyle/>
          <a:p>
            <a:r>
              <a:rPr lang="fr-CA" sz="2400" dirty="0" smtClean="0"/>
              <a:t>Détermination des besoins</a:t>
            </a:r>
            <a:endParaRPr lang="en-US" sz="2400" dirty="0"/>
          </a:p>
        </p:txBody>
      </p:sp>
    </p:spTree>
    <p:extLst>
      <p:ext uri="{BB962C8B-B14F-4D97-AF65-F5344CB8AC3E}">
        <p14:creationId xmlns:p14="http://schemas.microsoft.com/office/powerpoint/2010/main" val="30601912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3"/>
          <p:cNvSpPr txBox="1">
            <a:spLocks/>
          </p:cNvSpPr>
          <p:nvPr/>
        </p:nvSpPr>
        <p:spPr>
          <a:xfrm>
            <a:off x="559155" y="1258153"/>
            <a:ext cx="8086081" cy="446290"/>
          </a:xfrm>
          <a:prstGeom prst="rect">
            <a:avLst/>
          </a:prstGeom>
        </p:spPr>
        <p:txBody>
          <a:bodyPr vert="horz" lIns="91440" tIns="0" rIns="91440" bIns="0" rtlCol="0" anchor="t" anchorCtr="0">
            <a:no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800" dirty="0" smtClean="0">
                <a:solidFill>
                  <a:srgbClr val="003C71"/>
                </a:solidFill>
              </a:rPr>
              <a:t>Plan de la séance 1</a:t>
            </a:r>
            <a:endParaRPr lang="fr-CA" sz="2800" dirty="0">
              <a:solidFill>
                <a:srgbClr val="003C71"/>
              </a:solidFill>
            </a:endParaRPr>
          </a:p>
        </p:txBody>
      </p:sp>
      <p:cxnSp>
        <p:nvCxnSpPr>
          <p:cNvPr id="10" name="Connecteur droit 9"/>
          <p:cNvCxnSpPr/>
          <p:nvPr/>
        </p:nvCxnSpPr>
        <p:spPr>
          <a:xfrm flipV="1">
            <a:off x="535405" y="1154594"/>
            <a:ext cx="7527940" cy="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Connecteur droit 11"/>
          <p:cNvCxnSpPr/>
          <p:nvPr/>
        </p:nvCxnSpPr>
        <p:spPr>
          <a:xfrm>
            <a:off x="535405" y="1154594"/>
            <a:ext cx="0" cy="3771089"/>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5" name="ZoneTexte 4"/>
          <p:cNvSpPr txBox="1"/>
          <p:nvPr/>
        </p:nvSpPr>
        <p:spPr>
          <a:xfrm>
            <a:off x="1192377" y="1967788"/>
            <a:ext cx="2633472" cy="2809037"/>
          </a:xfrm>
          <a:prstGeom prst="rect">
            <a:avLst/>
          </a:prstGeom>
        </p:spPr>
        <p:txBody>
          <a:bodyPr vert="horz" wrap="square" lIns="91440" tIns="45720" rIns="91440" bIns="45720" rtlCol="0">
            <a:normAutofit/>
          </a:bodyPr>
          <a:lstStyle/>
          <a:p>
            <a:pPr defTabSz="457200">
              <a:spcBef>
                <a:spcPct val="20000"/>
              </a:spcBef>
              <a:buClr>
                <a:srgbClr val="003C71"/>
              </a:buClr>
              <a:buSzPct val="125000"/>
            </a:pPr>
            <a:endParaRPr lang="fr-CA" sz="2000" dirty="0">
              <a:solidFill>
                <a:srgbClr val="000000"/>
              </a:solidFill>
              <a:latin typeface="Arial"/>
              <a:cs typeface="Times"/>
            </a:endParaRPr>
          </a:p>
        </p:txBody>
      </p:sp>
      <p:sp>
        <p:nvSpPr>
          <p:cNvPr id="7" name="ZoneTexte 6"/>
          <p:cNvSpPr txBox="1"/>
          <p:nvPr/>
        </p:nvSpPr>
        <p:spPr>
          <a:xfrm>
            <a:off x="1360627" y="1821485"/>
            <a:ext cx="4213555" cy="3964838"/>
          </a:xfrm>
          <a:prstGeom prst="rect">
            <a:avLst/>
          </a:prstGeom>
        </p:spPr>
        <p:txBody>
          <a:bodyPr vert="horz" wrap="square" lIns="91440" tIns="45720" rIns="91440" bIns="45720" rtlCol="0">
            <a:normAutofit/>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
        <p:nvSpPr>
          <p:cNvPr id="9" name="ZoneTexte 8"/>
          <p:cNvSpPr txBox="1"/>
          <p:nvPr/>
        </p:nvSpPr>
        <p:spPr>
          <a:xfrm>
            <a:off x="1287474" y="1872691"/>
            <a:ext cx="6307125" cy="3511296"/>
          </a:xfrm>
          <a:prstGeom prst="rect">
            <a:avLst/>
          </a:prstGeom>
        </p:spPr>
        <p:txBody>
          <a:bodyPr vert="horz" wrap="square" lIns="91440" tIns="45720" rIns="91440" bIns="45720" rtlCol="0">
            <a:normAutofit/>
          </a:bodyPr>
          <a:lstStyle/>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Comprendre le positionnement du domaine de compétence de la détermination des besoins d’entreprise</a:t>
            </a:r>
          </a:p>
          <a:p>
            <a:pPr marL="642938" lvl="1"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Quoi, pourquoi et quand?</a:t>
            </a:r>
          </a:p>
          <a:p>
            <a:pPr marL="642938" lvl="1"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Output </a:t>
            </a:r>
            <a:r>
              <a:rPr lang="fr-CA" dirty="0" smtClean="0">
                <a:solidFill>
                  <a:srgbClr val="005EB8">
                    <a:lumMod val="50000"/>
                  </a:srgbClr>
                </a:solidFill>
                <a:latin typeface="Arial"/>
                <a:cs typeface="Times"/>
                <a:sym typeface="Wingdings" panose="05000000000000000000" pitchFamily="2" charset="2"/>
              </a:rPr>
              <a:t> dossier de décision (Business Case)</a:t>
            </a:r>
            <a:endParaRPr lang="fr-CA" dirty="0" smtClean="0">
              <a:solidFill>
                <a:srgbClr val="005EB8">
                  <a:lumMod val="50000"/>
                </a:srgbClr>
              </a:solidFill>
              <a:latin typeface="Arial"/>
              <a:cs typeface="Times"/>
            </a:endParaRP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FF0066"/>
                </a:solidFill>
                <a:latin typeface="Arial"/>
                <a:cs typeface="Times"/>
              </a:rPr>
              <a:t>Comprendre ce domaine de l’analyse d’affaires</a:t>
            </a: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Comprendre la démarche de détermination des besoins</a:t>
            </a: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Utiliser cette démarche pour résoudre le cas de transformation numérique des hôtels Accord</a:t>
            </a:r>
          </a:p>
          <a:p>
            <a:pPr defTabSz="457200">
              <a:lnSpc>
                <a:spcPct val="150000"/>
              </a:lnSpc>
              <a:spcBef>
                <a:spcPct val="20000"/>
              </a:spcBef>
              <a:buClr>
                <a:srgbClr val="003C71"/>
              </a:buClr>
              <a:buSzPct val="125000"/>
            </a:pPr>
            <a:endParaRPr lang="fr-CA" dirty="0" smtClean="0">
              <a:solidFill>
                <a:srgbClr val="000000"/>
              </a:solidFill>
              <a:latin typeface="Arial"/>
              <a:cs typeface="Times"/>
            </a:endParaRPr>
          </a:p>
          <a:p>
            <a:pPr marL="285750" indent="-285750" defTabSz="457200">
              <a:lnSpc>
                <a:spcPct val="150000"/>
              </a:lnSpc>
              <a:spcBef>
                <a:spcPct val="20000"/>
              </a:spcBef>
              <a:buClr>
                <a:srgbClr val="003C71"/>
              </a:buClr>
              <a:buSzPct val="125000"/>
              <a:buFont typeface="Wingdings" panose="05000000000000000000" pitchFamily="2" charset="2"/>
              <a:buChar char="Ø"/>
            </a:pPr>
            <a:endParaRPr lang="fr-CA" dirty="0" smtClean="0">
              <a:solidFill>
                <a:srgbClr val="000000"/>
              </a:solidFill>
              <a:latin typeface="Arial"/>
              <a:cs typeface="Times"/>
            </a:endParaRPr>
          </a:p>
          <a:p>
            <a:pPr marL="285750" indent="-285750" defTabSz="457200">
              <a:lnSpc>
                <a:spcPct val="150000"/>
              </a:lnSpc>
              <a:spcBef>
                <a:spcPct val="20000"/>
              </a:spcBef>
              <a:buClr>
                <a:srgbClr val="003C71"/>
              </a:buClr>
              <a:buSzPct val="125000"/>
              <a:buFont typeface="Wingdings" panose="05000000000000000000" pitchFamily="2" charset="2"/>
              <a:buChar char="Ø"/>
            </a:pPr>
            <a:endParaRPr lang="fr-CA" dirty="0">
              <a:solidFill>
                <a:srgbClr val="000000"/>
              </a:solidFill>
              <a:latin typeface="Arial"/>
              <a:cs typeface="Times"/>
            </a:endParaRPr>
          </a:p>
        </p:txBody>
      </p:sp>
    </p:spTree>
    <p:extLst>
      <p:ext uri="{BB962C8B-B14F-4D97-AF65-F5344CB8AC3E}">
        <p14:creationId xmlns:p14="http://schemas.microsoft.com/office/powerpoint/2010/main" val="3082207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8"/>
          <p:cNvGrpSpPr/>
          <p:nvPr/>
        </p:nvGrpSpPr>
        <p:grpSpPr>
          <a:xfrm>
            <a:off x="2689712" y="1744750"/>
            <a:ext cx="3143457" cy="840082"/>
            <a:chOff x="5219477" y="995322"/>
            <a:chExt cx="6261323" cy="1514980"/>
          </a:xfrm>
        </p:grpSpPr>
        <p:sp>
          <p:nvSpPr>
            <p:cNvPr id="16" name="Freeform: Shape 39"/>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rgbClr val="5B9BD5"/>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17" name="Freeform: Shape 40"/>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pic>
        <p:nvPicPr>
          <p:cNvPr id="18"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4010" y="1623820"/>
            <a:ext cx="4168972" cy="1103678"/>
          </a:xfrm>
          <a:prstGeom prst="rect">
            <a:avLst/>
          </a:prstGeom>
        </p:spPr>
      </p:pic>
      <p:grpSp>
        <p:nvGrpSpPr>
          <p:cNvPr id="19" name="Group 42"/>
          <p:cNvGrpSpPr/>
          <p:nvPr/>
        </p:nvGrpSpPr>
        <p:grpSpPr>
          <a:xfrm>
            <a:off x="4783417" y="1736214"/>
            <a:ext cx="4097547" cy="840424"/>
            <a:chOff x="5342415" y="977137"/>
            <a:chExt cx="6261323" cy="1515596"/>
          </a:xfrm>
        </p:grpSpPr>
        <p:grpSp>
          <p:nvGrpSpPr>
            <p:cNvPr id="20" name="Group 32"/>
            <p:cNvGrpSpPr/>
            <p:nvPr/>
          </p:nvGrpSpPr>
          <p:grpSpPr>
            <a:xfrm>
              <a:off x="5342415" y="977137"/>
              <a:ext cx="6261323" cy="1514980"/>
              <a:chOff x="5219477" y="995322"/>
              <a:chExt cx="6261323" cy="1514980"/>
            </a:xfrm>
          </p:grpSpPr>
          <p:sp>
            <p:nvSpPr>
              <p:cNvPr id="22" name="Freeform: Shape 20"/>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rgbClr val="5B9BD5"/>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3" name="Freeform: Shape 27"/>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sp>
          <p:nvSpPr>
            <p:cNvPr id="21" name="TextBox 41"/>
            <p:cNvSpPr txBox="1"/>
            <p:nvPr/>
          </p:nvSpPr>
          <p:spPr>
            <a:xfrm>
              <a:off x="6432456" y="994137"/>
              <a:ext cx="4589050" cy="1498596"/>
            </a:xfrm>
            <a:prstGeom prst="rect">
              <a:avLst/>
            </a:prstGeom>
            <a:noFill/>
          </p:spPr>
          <p:txBody>
            <a:bodyPr wrap="square" rtlCol="0">
              <a:spAutoFit/>
            </a:bodyPr>
            <a:lstStyle/>
            <a:p>
              <a:pPr>
                <a:defRPr/>
              </a:pPr>
              <a:r>
                <a:rPr lang="fr-CA" sz="1200" kern="0" dirty="0" smtClean="0">
                  <a:solidFill>
                    <a:srgbClr val="5B9BD5">
                      <a:lumMod val="50000"/>
                    </a:srgbClr>
                  </a:solidFill>
                  <a:latin typeface="Calibri" panose="020F0502020204030204"/>
                </a:rPr>
                <a:t>Analyser la </a:t>
              </a:r>
              <a:r>
                <a:rPr lang="fr-CA" sz="1200" b="1" kern="0" dirty="0" smtClean="0">
                  <a:solidFill>
                    <a:srgbClr val="5B9BD5">
                      <a:lumMod val="50000"/>
                    </a:srgbClr>
                  </a:solidFill>
                  <a:latin typeface="Calibri" panose="020F0502020204030204"/>
                </a:rPr>
                <a:t>problématique d’affaires </a:t>
              </a:r>
              <a:r>
                <a:rPr lang="fr-CA" sz="1200" kern="0" dirty="0" smtClean="0">
                  <a:solidFill>
                    <a:srgbClr val="5B9BD5">
                      <a:lumMod val="50000"/>
                    </a:srgbClr>
                  </a:solidFill>
                  <a:latin typeface="Calibri" panose="020F0502020204030204"/>
                </a:rPr>
                <a:t>ou l’</a:t>
              </a:r>
              <a:r>
                <a:rPr lang="fr-CA" sz="1200" b="1" kern="0" dirty="0" smtClean="0">
                  <a:solidFill>
                    <a:srgbClr val="5B9BD5">
                      <a:lumMod val="50000"/>
                    </a:srgbClr>
                  </a:solidFill>
                  <a:latin typeface="Calibri" panose="020F0502020204030204"/>
                </a:rPr>
                <a:t>opportunité</a:t>
              </a:r>
              <a:r>
                <a:rPr lang="fr-CA" sz="1200" kern="0" dirty="0" smtClean="0">
                  <a:solidFill>
                    <a:srgbClr val="5B9BD5">
                      <a:lumMod val="50000"/>
                    </a:srgbClr>
                  </a:solidFill>
                  <a:latin typeface="Calibri" panose="020F0502020204030204"/>
                </a:rPr>
                <a:t> à saisir et analyser   l’environnement de l’organisation pour déterminer les besoins.</a:t>
              </a:r>
              <a:endParaRPr lang="en-US" sz="1200" kern="0" dirty="0" smtClean="0">
                <a:solidFill>
                  <a:srgbClr val="5B9BD5">
                    <a:lumMod val="50000"/>
                  </a:srgbClr>
                </a:solidFill>
                <a:latin typeface="Calibri" panose="020F0502020204030204"/>
              </a:endParaRPr>
            </a:p>
          </p:txBody>
        </p:sp>
      </p:grpSp>
      <p:grpSp>
        <p:nvGrpSpPr>
          <p:cNvPr id="24" name="Group 11"/>
          <p:cNvGrpSpPr/>
          <p:nvPr/>
        </p:nvGrpSpPr>
        <p:grpSpPr>
          <a:xfrm>
            <a:off x="2619959" y="1656235"/>
            <a:ext cx="2875548" cy="996775"/>
            <a:chOff x="1690777" y="2053087"/>
            <a:chExt cx="3700733" cy="1449238"/>
          </a:xfrm>
          <a:effectLst/>
        </p:grpSpPr>
        <p:sp>
          <p:nvSpPr>
            <p:cNvPr id="25" name="Freeform: Shape 8"/>
            <p:cNvSpPr/>
            <p:nvPr/>
          </p:nvSpPr>
          <p:spPr>
            <a:xfrm>
              <a:off x="1690777" y="2053087"/>
              <a:ext cx="3700733" cy="1449238"/>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solidFill>
              <a:srgbClr val="5B9BD5">
                <a:lumMod val="75000"/>
              </a:srgb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6" name="Freeform: Shape 10"/>
            <p:cNvSpPr/>
            <p:nvPr/>
          </p:nvSpPr>
          <p:spPr>
            <a:xfrm>
              <a:off x="1743254" y="2126389"/>
              <a:ext cx="3596886" cy="129499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noFill/>
            <a:ln w="38100" cap="flat" cmpd="sng" algn="ctr">
              <a:solidFill>
                <a:srgbClr val="5B9BD5">
                  <a:lumMod val="40000"/>
                  <a:lumOff val="60000"/>
                </a:srgbClr>
              </a:solidFill>
              <a:prstDash val="sysDot"/>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7" name="Freeform: Shape 9"/>
            <p:cNvSpPr/>
            <p:nvPr/>
          </p:nvSpPr>
          <p:spPr>
            <a:xfrm>
              <a:off x="1805892" y="2166858"/>
              <a:ext cx="3585618" cy="122141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gradFill flip="none" rotWithShape="1">
              <a:gsLst>
                <a:gs pos="37000">
                  <a:srgbClr val="5B9BD5">
                    <a:shade val="30000"/>
                    <a:satMod val="115000"/>
                    <a:lumMod val="76000"/>
                    <a:lumOff val="24000"/>
                  </a:srgbClr>
                </a:gs>
                <a:gs pos="0">
                  <a:srgbClr val="5B9BD5">
                    <a:shade val="67500"/>
                    <a:satMod val="115000"/>
                    <a:lumMod val="77000"/>
                    <a:lumOff val="23000"/>
                  </a:srgbClr>
                </a:gs>
                <a:gs pos="100000">
                  <a:srgbClr val="5B9BD5">
                    <a:shade val="100000"/>
                    <a:satMod val="115000"/>
                    <a:lumMod val="72000"/>
                  </a:srgbClr>
                </a:gs>
                <a:gs pos="94000">
                  <a:srgbClr val="5B9BD5">
                    <a:shade val="100000"/>
                    <a:satMod val="115000"/>
                    <a:lumMod val="88000"/>
                  </a:srgbClr>
                </a:gs>
              </a:gsLst>
              <a:lin ang="5400000" scaled="1"/>
              <a:tileRect/>
            </a:gradFill>
            <a:ln w="31750" cap="flat" cmpd="sng" algn="ctr">
              <a:noFill/>
              <a:prstDash val="sysDot"/>
              <a:miter lim="800000"/>
            </a:ln>
            <a:effectLst>
              <a:outerShdw blurRad="50800" dist="38100" algn="l" rotWithShape="0">
                <a:prstClr val="black">
                  <a:alpha val="40000"/>
                </a:prstClr>
              </a:outerShdw>
            </a:effectLst>
          </p:spPr>
          <p:txBody>
            <a:bodyPr rtlCol="0" anchor="ctr"/>
            <a:lstStyle/>
            <a:p>
              <a:pPr algn="ctr">
                <a:defRPr/>
              </a:pPr>
              <a:endParaRPr lang="en-US" kern="0" dirty="0" smtClean="0">
                <a:solidFill>
                  <a:prstClr val="white"/>
                </a:solidFill>
                <a:latin typeface="Calibri" panose="020F0502020204030204"/>
              </a:endParaRPr>
            </a:p>
          </p:txBody>
        </p:sp>
      </p:grpSp>
      <p:grpSp>
        <p:nvGrpSpPr>
          <p:cNvPr id="28" name="Group 30"/>
          <p:cNvGrpSpPr/>
          <p:nvPr/>
        </p:nvGrpSpPr>
        <p:grpSpPr>
          <a:xfrm>
            <a:off x="2701176" y="1660613"/>
            <a:ext cx="2573947" cy="917852"/>
            <a:chOff x="1205155" y="850132"/>
            <a:chExt cx="5126935" cy="1655227"/>
          </a:xfrm>
        </p:grpSpPr>
        <p:sp>
          <p:nvSpPr>
            <p:cNvPr id="29" name="TextBox 21"/>
            <p:cNvSpPr txBox="1"/>
            <p:nvPr/>
          </p:nvSpPr>
          <p:spPr>
            <a:xfrm>
              <a:off x="1205155" y="850132"/>
              <a:ext cx="1056641" cy="1655227"/>
            </a:xfrm>
            <a:prstGeom prst="rect">
              <a:avLst/>
            </a:prstGeom>
            <a:noFill/>
          </p:spPr>
          <p:txBody>
            <a:bodyPr wrap="square" rtlCol="0">
              <a:spAutoFit/>
            </a:bodyPr>
            <a:lstStyle/>
            <a:p>
              <a:pPr algn="ctr">
                <a:defRPr/>
              </a:pPr>
              <a:r>
                <a:rPr lang="en-US" sz="4800" b="1" kern="0" dirty="0">
                  <a:solidFill>
                    <a:prstClr val="white"/>
                  </a:solidFill>
                  <a:latin typeface="Calibri" panose="020F0502020204030204"/>
                </a:rPr>
                <a:t> </a:t>
              </a:r>
              <a:endParaRPr lang="en-US" sz="4800" b="1" kern="0" dirty="0" smtClean="0">
                <a:solidFill>
                  <a:prstClr val="white"/>
                </a:solidFill>
                <a:latin typeface="Calibri" panose="020F0502020204030204"/>
              </a:endParaRPr>
            </a:p>
          </p:txBody>
        </p:sp>
        <p:cxnSp>
          <p:nvCxnSpPr>
            <p:cNvPr id="30" name="Straight Connector 23"/>
            <p:cNvCxnSpPr/>
            <p:nvPr/>
          </p:nvCxnSpPr>
          <p:spPr>
            <a:xfrm>
              <a:off x="2700381" y="1138648"/>
              <a:ext cx="0" cy="1147351"/>
            </a:xfrm>
            <a:prstGeom prst="line">
              <a:avLst/>
            </a:prstGeom>
            <a:noFill/>
            <a:ln w="31750" cap="flat" cmpd="sng" algn="ctr">
              <a:solidFill>
                <a:schemeClr val="bg1"/>
              </a:solidFill>
              <a:prstDash val="solid"/>
              <a:miter lim="800000"/>
            </a:ln>
            <a:effectLst/>
          </p:spPr>
        </p:cxnSp>
        <p:sp>
          <p:nvSpPr>
            <p:cNvPr id="31" name="TextBox 25"/>
            <p:cNvSpPr txBox="1"/>
            <p:nvPr/>
          </p:nvSpPr>
          <p:spPr>
            <a:xfrm>
              <a:off x="2749623" y="1134233"/>
              <a:ext cx="3582467" cy="1054566"/>
            </a:xfrm>
            <a:prstGeom prst="rect">
              <a:avLst/>
            </a:prstGeom>
            <a:noFill/>
          </p:spPr>
          <p:txBody>
            <a:bodyPr wrap="square" rtlCol="0">
              <a:spAutoFit/>
            </a:bodyPr>
            <a:lstStyle/>
            <a:p>
              <a:pPr>
                <a:defRPr/>
              </a:pPr>
              <a:r>
                <a:rPr lang="en-US" sz="1600" b="1" kern="0" dirty="0" err="1" smtClean="0">
                  <a:solidFill>
                    <a:prstClr val="white"/>
                  </a:solidFill>
                  <a:latin typeface="Calibri" panose="020F0502020204030204"/>
                </a:rPr>
                <a:t>Détermination</a:t>
              </a:r>
              <a:r>
                <a:rPr lang="en-US" sz="1600" b="1" kern="0" dirty="0" smtClean="0">
                  <a:solidFill>
                    <a:prstClr val="white"/>
                  </a:solidFill>
                  <a:latin typeface="Calibri" panose="020F0502020204030204"/>
                </a:rPr>
                <a:t> des besoins</a:t>
              </a:r>
              <a:endParaRPr lang="en-US" sz="1600" kern="0" dirty="0" smtClean="0">
                <a:solidFill>
                  <a:prstClr val="white"/>
                </a:solidFill>
                <a:latin typeface="Calibri" panose="020F0502020204030204"/>
              </a:endParaRPr>
            </a:p>
          </p:txBody>
        </p:sp>
      </p:grpSp>
      <p:sp>
        <p:nvSpPr>
          <p:cNvPr id="148" name="Freeform 35"/>
          <p:cNvSpPr>
            <a:spLocks noChangeAspect="1" noEditPoints="1"/>
          </p:cNvSpPr>
          <p:nvPr>
            <p:custDataLst>
              <p:tags r:id="rId1"/>
            </p:custDataLst>
          </p:nvPr>
        </p:nvSpPr>
        <p:spPr bwMode="gray">
          <a:xfrm>
            <a:off x="2842051" y="1828744"/>
            <a:ext cx="534281" cy="589559"/>
          </a:xfrm>
          <a:custGeom>
            <a:avLst/>
            <a:gdLst>
              <a:gd name="T0" fmla="*/ 4183 w 6274"/>
              <a:gd name="T1" fmla="*/ 615 h 6269"/>
              <a:gd name="T2" fmla="*/ 4618 w 6274"/>
              <a:gd name="T3" fmla="*/ 1427 h 6269"/>
              <a:gd name="T4" fmla="*/ 3699 w 6274"/>
              <a:gd name="T5" fmla="*/ 1097 h 6269"/>
              <a:gd name="T6" fmla="*/ 3892 w 6274"/>
              <a:gd name="T7" fmla="*/ 1667 h 6269"/>
              <a:gd name="T8" fmla="*/ 3217 w 6274"/>
              <a:gd name="T9" fmla="*/ 1580 h 6269"/>
              <a:gd name="T10" fmla="*/ 3654 w 6274"/>
              <a:gd name="T11" fmla="*/ 2393 h 6269"/>
              <a:gd name="T12" fmla="*/ 2735 w 6274"/>
              <a:gd name="T13" fmla="*/ 2062 h 6269"/>
              <a:gd name="T14" fmla="*/ 2927 w 6274"/>
              <a:gd name="T15" fmla="*/ 2631 h 6269"/>
              <a:gd name="T16" fmla="*/ 2253 w 6274"/>
              <a:gd name="T17" fmla="*/ 2546 h 6269"/>
              <a:gd name="T18" fmla="*/ 2689 w 6274"/>
              <a:gd name="T19" fmla="*/ 3357 h 6269"/>
              <a:gd name="T20" fmla="*/ 1771 w 6274"/>
              <a:gd name="T21" fmla="*/ 3028 h 6269"/>
              <a:gd name="T22" fmla="*/ 1961 w 6274"/>
              <a:gd name="T23" fmla="*/ 3595 h 6269"/>
              <a:gd name="T24" fmla="*/ 1288 w 6274"/>
              <a:gd name="T25" fmla="*/ 3510 h 6269"/>
              <a:gd name="T26" fmla="*/ 1723 w 6274"/>
              <a:gd name="T27" fmla="*/ 4321 h 6269"/>
              <a:gd name="T28" fmla="*/ 804 w 6274"/>
              <a:gd name="T29" fmla="*/ 3992 h 6269"/>
              <a:gd name="T30" fmla="*/ 997 w 6274"/>
              <a:gd name="T31" fmla="*/ 4562 h 6269"/>
              <a:gd name="T32" fmla="*/ 322 w 6274"/>
              <a:gd name="T33" fmla="*/ 4474 h 6269"/>
              <a:gd name="T34" fmla="*/ 5950 w 6274"/>
              <a:gd name="T35" fmla="*/ 1795 h 6269"/>
              <a:gd name="T36" fmla="*/ 4477 w 6274"/>
              <a:gd name="T37" fmla="*/ 0 h 6269"/>
              <a:gd name="T38" fmla="*/ 4542 w 6274"/>
              <a:gd name="T39" fmla="*/ 17 h 6269"/>
              <a:gd name="T40" fmla="*/ 6234 w 6274"/>
              <a:gd name="T41" fmla="*/ 1700 h 6269"/>
              <a:gd name="T42" fmla="*/ 6268 w 6274"/>
              <a:gd name="T43" fmla="*/ 1762 h 6269"/>
              <a:gd name="T44" fmla="*/ 6270 w 6274"/>
              <a:gd name="T45" fmla="*/ 1823 h 6269"/>
              <a:gd name="T46" fmla="*/ 6249 w 6274"/>
              <a:gd name="T47" fmla="*/ 1873 h 6269"/>
              <a:gd name="T48" fmla="*/ 1891 w 6274"/>
              <a:gd name="T49" fmla="*/ 6231 h 6269"/>
              <a:gd name="T50" fmla="*/ 1843 w 6274"/>
              <a:gd name="T51" fmla="*/ 6263 h 6269"/>
              <a:gd name="T52" fmla="*/ 1784 w 6274"/>
              <a:gd name="T53" fmla="*/ 6269 h 6269"/>
              <a:gd name="T54" fmla="*/ 1725 w 6274"/>
              <a:gd name="T55" fmla="*/ 6250 h 6269"/>
              <a:gd name="T56" fmla="*/ 40 w 6274"/>
              <a:gd name="T57" fmla="*/ 4569 h 6269"/>
              <a:gd name="T58" fmla="*/ 4 w 6274"/>
              <a:gd name="T59" fmla="*/ 4508 h 6269"/>
              <a:gd name="T60" fmla="*/ 4 w 6274"/>
              <a:gd name="T61" fmla="*/ 4440 h 6269"/>
              <a:gd name="T62" fmla="*/ 40 w 6274"/>
              <a:gd name="T63" fmla="*/ 4381 h 6269"/>
              <a:gd name="T64" fmla="*/ 4410 w 6274"/>
              <a:gd name="T65" fmla="*/ 17 h 6269"/>
              <a:gd name="T66" fmla="*/ 4477 w 6274"/>
              <a:gd name="T67" fmla="*/ 0 h 6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74" h="6269">
                <a:moveTo>
                  <a:pt x="4477" y="322"/>
                </a:moveTo>
                <a:lnTo>
                  <a:pt x="4183" y="615"/>
                </a:lnTo>
                <a:lnTo>
                  <a:pt x="4807" y="1238"/>
                </a:lnTo>
                <a:lnTo>
                  <a:pt x="4618" y="1427"/>
                </a:lnTo>
                <a:lnTo>
                  <a:pt x="3995" y="804"/>
                </a:lnTo>
                <a:lnTo>
                  <a:pt x="3699" y="1097"/>
                </a:lnTo>
                <a:lnTo>
                  <a:pt x="4080" y="1479"/>
                </a:lnTo>
                <a:lnTo>
                  <a:pt x="3892" y="1667"/>
                </a:lnTo>
                <a:lnTo>
                  <a:pt x="3511" y="1286"/>
                </a:lnTo>
                <a:lnTo>
                  <a:pt x="3217" y="1580"/>
                </a:lnTo>
                <a:lnTo>
                  <a:pt x="3842" y="2205"/>
                </a:lnTo>
                <a:lnTo>
                  <a:pt x="3654" y="2393"/>
                </a:lnTo>
                <a:lnTo>
                  <a:pt x="3028" y="1768"/>
                </a:lnTo>
                <a:lnTo>
                  <a:pt x="2735" y="2062"/>
                </a:lnTo>
                <a:lnTo>
                  <a:pt x="3116" y="2443"/>
                </a:lnTo>
                <a:lnTo>
                  <a:pt x="2927" y="2631"/>
                </a:lnTo>
                <a:lnTo>
                  <a:pt x="2546" y="2250"/>
                </a:lnTo>
                <a:lnTo>
                  <a:pt x="2253" y="2546"/>
                </a:lnTo>
                <a:lnTo>
                  <a:pt x="2878" y="3169"/>
                </a:lnTo>
                <a:lnTo>
                  <a:pt x="2689" y="3357"/>
                </a:lnTo>
                <a:lnTo>
                  <a:pt x="2064" y="2734"/>
                </a:lnTo>
                <a:lnTo>
                  <a:pt x="1771" y="3028"/>
                </a:lnTo>
                <a:lnTo>
                  <a:pt x="2150" y="3407"/>
                </a:lnTo>
                <a:lnTo>
                  <a:pt x="1961" y="3595"/>
                </a:lnTo>
                <a:lnTo>
                  <a:pt x="1582" y="3216"/>
                </a:lnTo>
                <a:lnTo>
                  <a:pt x="1288" y="3510"/>
                </a:lnTo>
                <a:lnTo>
                  <a:pt x="1912" y="4133"/>
                </a:lnTo>
                <a:lnTo>
                  <a:pt x="1723" y="4321"/>
                </a:lnTo>
                <a:lnTo>
                  <a:pt x="1100" y="3698"/>
                </a:lnTo>
                <a:lnTo>
                  <a:pt x="804" y="3992"/>
                </a:lnTo>
                <a:lnTo>
                  <a:pt x="1186" y="4373"/>
                </a:lnTo>
                <a:lnTo>
                  <a:pt x="997" y="4562"/>
                </a:lnTo>
                <a:lnTo>
                  <a:pt x="616" y="4180"/>
                </a:lnTo>
                <a:lnTo>
                  <a:pt x="322" y="4474"/>
                </a:lnTo>
                <a:lnTo>
                  <a:pt x="1795" y="5949"/>
                </a:lnTo>
                <a:lnTo>
                  <a:pt x="5950" y="1795"/>
                </a:lnTo>
                <a:lnTo>
                  <a:pt x="4477" y="322"/>
                </a:lnTo>
                <a:close/>
                <a:moveTo>
                  <a:pt x="4477" y="0"/>
                </a:moveTo>
                <a:lnTo>
                  <a:pt x="4511" y="4"/>
                </a:lnTo>
                <a:lnTo>
                  <a:pt x="4542" y="17"/>
                </a:lnTo>
                <a:lnTo>
                  <a:pt x="4570" y="38"/>
                </a:lnTo>
                <a:lnTo>
                  <a:pt x="6234" y="1700"/>
                </a:lnTo>
                <a:lnTo>
                  <a:pt x="6257" y="1730"/>
                </a:lnTo>
                <a:lnTo>
                  <a:pt x="6268" y="1762"/>
                </a:lnTo>
                <a:lnTo>
                  <a:pt x="6274" y="1793"/>
                </a:lnTo>
                <a:lnTo>
                  <a:pt x="6270" y="1823"/>
                </a:lnTo>
                <a:lnTo>
                  <a:pt x="6263" y="1850"/>
                </a:lnTo>
                <a:lnTo>
                  <a:pt x="6249" y="1873"/>
                </a:lnTo>
                <a:lnTo>
                  <a:pt x="6234" y="1888"/>
                </a:lnTo>
                <a:lnTo>
                  <a:pt x="1891" y="6231"/>
                </a:lnTo>
                <a:lnTo>
                  <a:pt x="1870" y="6250"/>
                </a:lnTo>
                <a:lnTo>
                  <a:pt x="1843" y="6263"/>
                </a:lnTo>
                <a:lnTo>
                  <a:pt x="1814" y="6269"/>
                </a:lnTo>
                <a:lnTo>
                  <a:pt x="1784" y="6269"/>
                </a:lnTo>
                <a:lnTo>
                  <a:pt x="1753" y="6263"/>
                </a:lnTo>
                <a:lnTo>
                  <a:pt x="1725" y="6250"/>
                </a:lnTo>
                <a:lnTo>
                  <a:pt x="1702" y="6231"/>
                </a:lnTo>
                <a:lnTo>
                  <a:pt x="40" y="4569"/>
                </a:lnTo>
                <a:lnTo>
                  <a:pt x="17" y="4541"/>
                </a:lnTo>
                <a:lnTo>
                  <a:pt x="4" y="4508"/>
                </a:lnTo>
                <a:lnTo>
                  <a:pt x="0" y="4474"/>
                </a:lnTo>
                <a:lnTo>
                  <a:pt x="4" y="4440"/>
                </a:lnTo>
                <a:lnTo>
                  <a:pt x="17" y="4409"/>
                </a:lnTo>
                <a:lnTo>
                  <a:pt x="40" y="4381"/>
                </a:lnTo>
                <a:lnTo>
                  <a:pt x="4382" y="38"/>
                </a:lnTo>
                <a:lnTo>
                  <a:pt x="4410" y="17"/>
                </a:lnTo>
                <a:lnTo>
                  <a:pt x="4443" y="4"/>
                </a:lnTo>
                <a:lnTo>
                  <a:pt x="4477" y="0"/>
                </a:lnTo>
                <a:close/>
              </a:path>
            </a:pathLst>
          </a:custGeom>
          <a:solidFill>
            <a:schemeClr val="bg1"/>
          </a:solidFill>
          <a:ln w="0">
            <a:solidFill>
              <a:schemeClr val="accent1">
                <a:hueOff val="0"/>
                <a:satOff val="0"/>
                <a:lumOff val="0"/>
              </a:schemeClr>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ln>
                <a:solidFill>
                  <a:prstClr val="white"/>
                </a:solidFill>
              </a:ln>
              <a:solidFill>
                <a:srgbClr val="000000"/>
              </a:solidFill>
            </a:endParaRPr>
          </a:p>
        </p:txBody>
      </p:sp>
      <p:grpSp>
        <p:nvGrpSpPr>
          <p:cNvPr id="149" name="Group 38"/>
          <p:cNvGrpSpPr/>
          <p:nvPr/>
        </p:nvGrpSpPr>
        <p:grpSpPr>
          <a:xfrm>
            <a:off x="2695470" y="2721049"/>
            <a:ext cx="3143457" cy="840082"/>
            <a:chOff x="5219477" y="995322"/>
            <a:chExt cx="6261323" cy="1514980"/>
          </a:xfrm>
        </p:grpSpPr>
        <p:sp>
          <p:nvSpPr>
            <p:cNvPr id="150" name="Freeform: Shape 39"/>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rgbClr val="5B9BD5"/>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151" name="Freeform: Shape 40"/>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pic>
        <p:nvPicPr>
          <p:cNvPr id="152"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9768" y="2647446"/>
            <a:ext cx="4168972" cy="1103678"/>
          </a:xfrm>
          <a:prstGeom prst="rect">
            <a:avLst/>
          </a:prstGeom>
        </p:spPr>
      </p:pic>
      <p:grpSp>
        <p:nvGrpSpPr>
          <p:cNvPr id="153" name="Group 42"/>
          <p:cNvGrpSpPr/>
          <p:nvPr/>
        </p:nvGrpSpPr>
        <p:grpSpPr>
          <a:xfrm>
            <a:off x="4783417" y="2712514"/>
            <a:ext cx="4103305" cy="840424"/>
            <a:chOff x="5342415" y="977137"/>
            <a:chExt cx="6261323" cy="1515596"/>
          </a:xfrm>
        </p:grpSpPr>
        <p:grpSp>
          <p:nvGrpSpPr>
            <p:cNvPr id="154" name="Group 32"/>
            <p:cNvGrpSpPr/>
            <p:nvPr/>
          </p:nvGrpSpPr>
          <p:grpSpPr>
            <a:xfrm>
              <a:off x="5342415" y="977137"/>
              <a:ext cx="6261323" cy="1514980"/>
              <a:chOff x="5219477" y="995322"/>
              <a:chExt cx="6261323" cy="1514980"/>
            </a:xfrm>
          </p:grpSpPr>
          <p:sp>
            <p:nvSpPr>
              <p:cNvPr id="156" name="Freeform: Shape 20"/>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rgbClr val="5B9BD5"/>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157" name="Freeform: Shape 27"/>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sp>
          <p:nvSpPr>
            <p:cNvPr id="155" name="TextBox 41"/>
            <p:cNvSpPr txBox="1"/>
            <p:nvPr/>
          </p:nvSpPr>
          <p:spPr>
            <a:xfrm>
              <a:off x="6432456" y="994137"/>
              <a:ext cx="4589050" cy="1498596"/>
            </a:xfrm>
            <a:prstGeom prst="rect">
              <a:avLst/>
            </a:prstGeom>
            <a:noFill/>
          </p:spPr>
          <p:txBody>
            <a:bodyPr wrap="square" rtlCol="0">
              <a:spAutoFit/>
            </a:bodyPr>
            <a:lstStyle/>
            <a:p>
              <a:pPr>
                <a:defRPr/>
              </a:pPr>
              <a:r>
                <a:rPr lang="fr-CA" sz="1200" kern="0" dirty="0" smtClean="0">
                  <a:solidFill>
                    <a:srgbClr val="5B9BD5">
                      <a:lumMod val="50000"/>
                    </a:srgbClr>
                  </a:solidFill>
                  <a:latin typeface="Calibri" panose="020F0502020204030204"/>
                </a:rPr>
                <a:t>Planifier et définir </a:t>
              </a:r>
              <a:r>
                <a:rPr lang="fr-CA" sz="1200" b="1" kern="0" dirty="0" smtClean="0">
                  <a:solidFill>
                    <a:srgbClr val="5B9BD5">
                      <a:lumMod val="50000"/>
                    </a:srgbClr>
                  </a:solidFill>
                  <a:latin typeface="Calibri" panose="020F0502020204030204"/>
                </a:rPr>
                <a:t>l’approche d’analyse d’affaires </a:t>
              </a:r>
              <a:r>
                <a:rPr lang="fr-CA" sz="1200" kern="0" dirty="0" smtClean="0">
                  <a:solidFill>
                    <a:srgbClr val="5B9BD5">
                      <a:lumMod val="50000"/>
                    </a:srgbClr>
                  </a:solidFill>
                  <a:latin typeface="Calibri" panose="020F0502020204030204"/>
                </a:rPr>
                <a:t>et le </a:t>
              </a:r>
              <a:r>
                <a:rPr lang="fr-CA" sz="1200" b="1" kern="0" dirty="0" smtClean="0">
                  <a:solidFill>
                    <a:srgbClr val="5B9BD5">
                      <a:lumMod val="50000"/>
                    </a:srgbClr>
                  </a:solidFill>
                  <a:latin typeface="Calibri" panose="020F0502020204030204"/>
                </a:rPr>
                <a:t>plan</a:t>
              </a:r>
              <a:r>
                <a:rPr lang="fr-CA" sz="1200" kern="0" dirty="0" smtClean="0">
                  <a:solidFill>
                    <a:srgbClr val="5B9BD5">
                      <a:lumMod val="50000"/>
                    </a:srgbClr>
                  </a:solidFill>
                  <a:latin typeface="Calibri" panose="020F0502020204030204"/>
                </a:rPr>
                <a:t> pour assurer une couverture complète des exigences pour répondre aux besoins du projet.</a:t>
              </a:r>
              <a:endParaRPr lang="en-US" sz="1200" kern="0" dirty="0" smtClean="0">
                <a:solidFill>
                  <a:srgbClr val="5B9BD5">
                    <a:lumMod val="50000"/>
                  </a:srgbClr>
                </a:solidFill>
                <a:latin typeface="Calibri" panose="020F0502020204030204"/>
              </a:endParaRPr>
            </a:p>
          </p:txBody>
        </p:sp>
      </p:grpSp>
      <p:grpSp>
        <p:nvGrpSpPr>
          <p:cNvPr id="158" name="Group 11"/>
          <p:cNvGrpSpPr/>
          <p:nvPr/>
        </p:nvGrpSpPr>
        <p:grpSpPr>
          <a:xfrm>
            <a:off x="2616471" y="2687721"/>
            <a:ext cx="2875548" cy="996775"/>
            <a:chOff x="1690777" y="2053087"/>
            <a:chExt cx="3700733" cy="1449238"/>
          </a:xfrm>
          <a:effectLst/>
        </p:grpSpPr>
        <p:sp>
          <p:nvSpPr>
            <p:cNvPr id="159" name="Freeform: Shape 8"/>
            <p:cNvSpPr/>
            <p:nvPr/>
          </p:nvSpPr>
          <p:spPr>
            <a:xfrm>
              <a:off x="1690777" y="2053087"/>
              <a:ext cx="3700733" cy="1449238"/>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solidFill>
              <a:srgbClr val="5B9BD5">
                <a:lumMod val="75000"/>
              </a:srgb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160" name="Freeform: Shape 10"/>
            <p:cNvSpPr/>
            <p:nvPr/>
          </p:nvSpPr>
          <p:spPr>
            <a:xfrm>
              <a:off x="1743254" y="2126389"/>
              <a:ext cx="3596886" cy="129499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noFill/>
            <a:ln w="38100" cap="flat" cmpd="sng" algn="ctr">
              <a:solidFill>
                <a:srgbClr val="5B9BD5">
                  <a:lumMod val="40000"/>
                  <a:lumOff val="60000"/>
                </a:srgbClr>
              </a:solidFill>
              <a:prstDash val="sysDot"/>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161" name="Freeform: Shape 9"/>
            <p:cNvSpPr/>
            <p:nvPr/>
          </p:nvSpPr>
          <p:spPr>
            <a:xfrm>
              <a:off x="1805892" y="2166858"/>
              <a:ext cx="3585618" cy="122141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gradFill flip="none" rotWithShape="1">
              <a:gsLst>
                <a:gs pos="37000">
                  <a:srgbClr val="5B9BD5">
                    <a:shade val="30000"/>
                    <a:satMod val="115000"/>
                    <a:lumMod val="76000"/>
                    <a:lumOff val="24000"/>
                  </a:srgbClr>
                </a:gs>
                <a:gs pos="0">
                  <a:srgbClr val="5B9BD5">
                    <a:shade val="67500"/>
                    <a:satMod val="115000"/>
                    <a:lumMod val="77000"/>
                    <a:lumOff val="23000"/>
                  </a:srgbClr>
                </a:gs>
                <a:gs pos="100000">
                  <a:srgbClr val="5B9BD5">
                    <a:shade val="100000"/>
                    <a:satMod val="115000"/>
                    <a:lumMod val="72000"/>
                  </a:srgbClr>
                </a:gs>
                <a:gs pos="94000">
                  <a:srgbClr val="5B9BD5">
                    <a:shade val="100000"/>
                    <a:satMod val="115000"/>
                    <a:lumMod val="88000"/>
                  </a:srgbClr>
                </a:gs>
              </a:gsLst>
              <a:lin ang="5400000" scaled="1"/>
              <a:tileRect/>
            </a:gradFill>
            <a:ln w="31750" cap="flat" cmpd="sng" algn="ctr">
              <a:noFill/>
              <a:prstDash val="sysDot"/>
              <a:miter lim="800000"/>
            </a:ln>
            <a:effectLst>
              <a:outerShdw blurRad="50800" dist="38100" algn="l" rotWithShape="0">
                <a:prstClr val="black">
                  <a:alpha val="40000"/>
                </a:prstClr>
              </a:outerShdw>
            </a:effectLst>
          </p:spPr>
          <p:txBody>
            <a:bodyPr rtlCol="0" anchor="ctr"/>
            <a:lstStyle/>
            <a:p>
              <a:pPr algn="ctr">
                <a:defRPr/>
              </a:pPr>
              <a:endParaRPr lang="en-US" kern="0" dirty="0" smtClean="0">
                <a:solidFill>
                  <a:prstClr val="white"/>
                </a:solidFill>
                <a:latin typeface="Calibri" panose="020F0502020204030204"/>
              </a:endParaRPr>
            </a:p>
          </p:txBody>
        </p:sp>
      </p:grpSp>
      <p:grpSp>
        <p:nvGrpSpPr>
          <p:cNvPr id="162" name="Group 30"/>
          <p:cNvGrpSpPr/>
          <p:nvPr/>
        </p:nvGrpSpPr>
        <p:grpSpPr>
          <a:xfrm>
            <a:off x="2706934" y="2636912"/>
            <a:ext cx="2573947" cy="917852"/>
            <a:chOff x="1205155" y="850132"/>
            <a:chExt cx="5126935" cy="1655227"/>
          </a:xfrm>
        </p:grpSpPr>
        <p:sp>
          <p:nvSpPr>
            <p:cNvPr id="163" name="TextBox 21"/>
            <p:cNvSpPr txBox="1"/>
            <p:nvPr/>
          </p:nvSpPr>
          <p:spPr>
            <a:xfrm>
              <a:off x="1205155" y="850132"/>
              <a:ext cx="1056641" cy="1655227"/>
            </a:xfrm>
            <a:prstGeom prst="rect">
              <a:avLst/>
            </a:prstGeom>
            <a:noFill/>
          </p:spPr>
          <p:txBody>
            <a:bodyPr wrap="square" rtlCol="0">
              <a:spAutoFit/>
            </a:bodyPr>
            <a:lstStyle/>
            <a:p>
              <a:pPr algn="ctr">
                <a:defRPr/>
              </a:pPr>
              <a:r>
                <a:rPr lang="en-US" sz="4800" b="1" kern="0" dirty="0">
                  <a:solidFill>
                    <a:prstClr val="white"/>
                  </a:solidFill>
                  <a:latin typeface="Calibri" panose="020F0502020204030204"/>
                </a:rPr>
                <a:t> </a:t>
              </a:r>
              <a:endParaRPr lang="en-US" sz="4800" b="1" kern="0" dirty="0" smtClean="0">
                <a:solidFill>
                  <a:prstClr val="white"/>
                </a:solidFill>
                <a:latin typeface="Calibri" panose="020F0502020204030204"/>
              </a:endParaRPr>
            </a:p>
          </p:txBody>
        </p:sp>
        <p:cxnSp>
          <p:nvCxnSpPr>
            <p:cNvPr id="164" name="Straight Connector 23"/>
            <p:cNvCxnSpPr/>
            <p:nvPr/>
          </p:nvCxnSpPr>
          <p:spPr>
            <a:xfrm>
              <a:off x="2700381" y="1138648"/>
              <a:ext cx="0" cy="1147351"/>
            </a:xfrm>
            <a:prstGeom prst="line">
              <a:avLst/>
            </a:prstGeom>
            <a:noFill/>
            <a:ln w="31750" cap="flat" cmpd="sng" algn="ctr">
              <a:solidFill>
                <a:schemeClr val="bg1"/>
              </a:solidFill>
              <a:prstDash val="solid"/>
              <a:miter lim="800000"/>
            </a:ln>
            <a:effectLst/>
          </p:spPr>
        </p:cxnSp>
        <p:sp>
          <p:nvSpPr>
            <p:cNvPr id="165" name="TextBox 25"/>
            <p:cNvSpPr txBox="1"/>
            <p:nvPr/>
          </p:nvSpPr>
          <p:spPr>
            <a:xfrm>
              <a:off x="2749623" y="1134233"/>
              <a:ext cx="3582467" cy="1164788"/>
            </a:xfrm>
            <a:prstGeom prst="rect">
              <a:avLst/>
            </a:prstGeom>
            <a:noFill/>
          </p:spPr>
          <p:txBody>
            <a:bodyPr wrap="square" rtlCol="0">
              <a:spAutoFit/>
            </a:bodyPr>
            <a:lstStyle/>
            <a:p>
              <a:pPr>
                <a:defRPr/>
              </a:pPr>
              <a:r>
                <a:rPr lang="en-US" sz="1600" b="1" kern="0" dirty="0" smtClean="0">
                  <a:solidFill>
                    <a:prstClr val="white"/>
                  </a:solidFill>
                  <a:latin typeface="Calibri" panose="020F0502020204030204"/>
                </a:rPr>
                <a:t>Planification de l’analyse d’affaires</a:t>
              </a:r>
              <a:endParaRPr lang="en-US" sz="1600" kern="0" dirty="0" smtClean="0">
                <a:solidFill>
                  <a:prstClr val="white"/>
                </a:solidFill>
                <a:latin typeface="Calibri" panose="020F0502020204030204"/>
              </a:endParaRPr>
            </a:p>
          </p:txBody>
        </p:sp>
      </p:grpSp>
      <p:grpSp>
        <p:nvGrpSpPr>
          <p:cNvPr id="167" name="Group 325"/>
          <p:cNvGrpSpPr>
            <a:grpSpLocks noChangeAspect="1"/>
          </p:cNvGrpSpPr>
          <p:nvPr>
            <p:custDataLst>
              <p:tags r:id="rId2"/>
            </p:custDataLst>
          </p:nvPr>
        </p:nvGrpSpPr>
        <p:grpSpPr bwMode="auto">
          <a:xfrm>
            <a:off x="2941742" y="2810391"/>
            <a:ext cx="366159" cy="534796"/>
            <a:chOff x="4789" y="2211"/>
            <a:chExt cx="273" cy="361"/>
          </a:xfrm>
          <a:solidFill>
            <a:schemeClr val="bg1"/>
          </a:solidFill>
        </p:grpSpPr>
        <p:sp>
          <p:nvSpPr>
            <p:cNvPr id="168" name="Freeform 327"/>
            <p:cNvSpPr>
              <a:spLocks/>
            </p:cNvSpPr>
            <p:nvPr/>
          </p:nvSpPr>
          <p:spPr bwMode="auto">
            <a:xfrm>
              <a:off x="4956" y="2234"/>
              <a:ext cx="67" cy="218"/>
            </a:xfrm>
            <a:custGeom>
              <a:avLst/>
              <a:gdLst>
                <a:gd name="T0" fmla="*/ 0 w 674"/>
                <a:gd name="T1" fmla="*/ 0 h 2186"/>
                <a:gd name="T2" fmla="*/ 601 w 674"/>
                <a:gd name="T3" fmla="*/ 0 h 2186"/>
                <a:gd name="T4" fmla="*/ 621 w 674"/>
                <a:gd name="T5" fmla="*/ 2 h 2186"/>
                <a:gd name="T6" fmla="*/ 637 w 674"/>
                <a:gd name="T7" fmla="*/ 9 h 2186"/>
                <a:gd name="T8" fmla="*/ 653 w 674"/>
                <a:gd name="T9" fmla="*/ 20 h 2186"/>
                <a:gd name="T10" fmla="*/ 664 w 674"/>
                <a:gd name="T11" fmla="*/ 35 h 2186"/>
                <a:gd name="T12" fmla="*/ 670 w 674"/>
                <a:gd name="T13" fmla="*/ 52 h 2186"/>
                <a:gd name="T14" fmla="*/ 674 w 674"/>
                <a:gd name="T15" fmla="*/ 71 h 2186"/>
                <a:gd name="T16" fmla="*/ 674 w 674"/>
                <a:gd name="T17" fmla="*/ 2186 h 2186"/>
                <a:gd name="T18" fmla="*/ 619 w 674"/>
                <a:gd name="T19" fmla="*/ 2174 h 2186"/>
                <a:gd name="T20" fmla="*/ 563 w 674"/>
                <a:gd name="T21" fmla="*/ 2167 h 2186"/>
                <a:gd name="T22" fmla="*/ 506 w 674"/>
                <a:gd name="T23" fmla="*/ 2164 h 2186"/>
                <a:gd name="T24" fmla="*/ 438 w 674"/>
                <a:gd name="T25" fmla="*/ 2167 h 2186"/>
                <a:gd name="T26" fmla="*/ 372 w 674"/>
                <a:gd name="T27" fmla="*/ 2178 h 2186"/>
                <a:gd name="T28" fmla="*/ 372 w 674"/>
                <a:gd name="T29" fmla="*/ 178 h 2186"/>
                <a:gd name="T30" fmla="*/ 0 w 674"/>
                <a:gd name="T31" fmla="*/ 178 h 2186"/>
                <a:gd name="T32" fmla="*/ 0 w 674"/>
                <a:gd name="T3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2186">
                  <a:moveTo>
                    <a:pt x="0" y="0"/>
                  </a:moveTo>
                  <a:lnTo>
                    <a:pt x="601" y="0"/>
                  </a:lnTo>
                  <a:lnTo>
                    <a:pt x="621" y="2"/>
                  </a:lnTo>
                  <a:lnTo>
                    <a:pt x="637" y="9"/>
                  </a:lnTo>
                  <a:lnTo>
                    <a:pt x="653" y="20"/>
                  </a:lnTo>
                  <a:lnTo>
                    <a:pt x="664" y="35"/>
                  </a:lnTo>
                  <a:lnTo>
                    <a:pt x="670" y="52"/>
                  </a:lnTo>
                  <a:lnTo>
                    <a:pt x="674" y="71"/>
                  </a:lnTo>
                  <a:lnTo>
                    <a:pt x="674" y="2186"/>
                  </a:lnTo>
                  <a:lnTo>
                    <a:pt x="619" y="2174"/>
                  </a:lnTo>
                  <a:lnTo>
                    <a:pt x="563" y="2167"/>
                  </a:lnTo>
                  <a:lnTo>
                    <a:pt x="506" y="2164"/>
                  </a:lnTo>
                  <a:lnTo>
                    <a:pt x="438" y="2167"/>
                  </a:lnTo>
                  <a:lnTo>
                    <a:pt x="372" y="2178"/>
                  </a:lnTo>
                  <a:lnTo>
                    <a:pt x="372" y="178"/>
                  </a:lnTo>
                  <a:lnTo>
                    <a:pt x="0" y="17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69" name="Freeform 328"/>
            <p:cNvSpPr>
              <a:spLocks/>
            </p:cNvSpPr>
            <p:nvPr/>
          </p:nvSpPr>
          <p:spPr bwMode="auto">
            <a:xfrm>
              <a:off x="4789" y="2234"/>
              <a:ext cx="167" cy="324"/>
            </a:xfrm>
            <a:custGeom>
              <a:avLst/>
              <a:gdLst>
                <a:gd name="T0" fmla="*/ 72 w 1675"/>
                <a:gd name="T1" fmla="*/ 0 h 3248"/>
                <a:gd name="T2" fmla="*/ 673 w 1675"/>
                <a:gd name="T3" fmla="*/ 0 h 3248"/>
                <a:gd name="T4" fmla="*/ 673 w 1675"/>
                <a:gd name="T5" fmla="*/ 178 h 3248"/>
                <a:gd name="T6" fmla="*/ 302 w 1675"/>
                <a:gd name="T7" fmla="*/ 178 h 3248"/>
                <a:gd name="T8" fmla="*/ 302 w 1675"/>
                <a:gd name="T9" fmla="*/ 3018 h 3248"/>
                <a:gd name="T10" fmla="*/ 1549 w 1675"/>
                <a:gd name="T11" fmla="*/ 3018 h 3248"/>
                <a:gd name="T12" fmla="*/ 1567 w 1675"/>
                <a:gd name="T13" fmla="*/ 3068 h 3248"/>
                <a:gd name="T14" fmla="*/ 1589 w 1675"/>
                <a:gd name="T15" fmla="*/ 3117 h 3248"/>
                <a:gd name="T16" fmla="*/ 1614 w 1675"/>
                <a:gd name="T17" fmla="*/ 3163 h 3248"/>
                <a:gd name="T18" fmla="*/ 1643 w 1675"/>
                <a:gd name="T19" fmla="*/ 3207 h 3248"/>
                <a:gd name="T20" fmla="*/ 1675 w 1675"/>
                <a:gd name="T21" fmla="*/ 3248 h 3248"/>
                <a:gd name="T22" fmla="*/ 72 w 1675"/>
                <a:gd name="T23" fmla="*/ 3248 h 3248"/>
                <a:gd name="T24" fmla="*/ 53 w 1675"/>
                <a:gd name="T25" fmla="*/ 3246 h 3248"/>
                <a:gd name="T26" fmla="*/ 36 w 1675"/>
                <a:gd name="T27" fmla="*/ 3238 h 3248"/>
                <a:gd name="T28" fmla="*/ 21 w 1675"/>
                <a:gd name="T29" fmla="*/ 3227 h 3248"/>
                <a:gd name="T30" fmla="*/ 10 w 1675"/>
                <a:gd name="T31" fmla="*/ 3213 h 3248"/>
                <a:gd name="T32" fmla="*/ 3 w 1675"/>
                <a:gd name="T33" fmla="*/ 3195 h 3248"/>
                <a:gd name="T34" fmla="*/ 0 w 1675"/>
                <a:gd name="T35" fmla="*/ 3176 h 3248"/>
                <a:gd name="T36" fmla="*/ 0 w 1675"/>
                <a:gd name="T37" fmla="*/ 71 h 3248"/>
                <a:gd name="T38" fmla="*/ 3 w 1675"/>
                <a:gd name="T39" fmla="*/ 52 h 3248"/>
                <a:gd name="T40" fmla="*/ 10 w 1675"/>
                <a:gd name="T41" fmla="*/ 35 h 3248"/>
                <a:gd name="T42" fmla="*/ 21 w 1675"/>
                <a:gd name="T43" fmla="*/ 20 h 3248"/>
                <a:gd name="T44" fmla="*/ 36 w 1675"/>
                <a:gd name="T45" fmla="*/ 9 h 3248"/>
                <a:gd name="T46" fmla="*/ 53 w 1675"/>
                <a:gd name="T47" fmla="*/ 2 h 3248"/>
                <a:gd name="T48" fmla="*/ 72 w 1675"/>
                <a:gd name="T49" fmla="*/ 0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5" h="3248">
                  <a:moveTo>
                    <a:pt x="72" y="0"/>
                  </a:moveTo>
                  <a:lnTo>
                    <a:pt x="673" y="0"/>
                  </a:lnTo>
                  <a:lnTo>
                    <a:pt x="673" y="178"/>
                  </a:lnTo>
                  <a:lnTo>
                    <a:pt x="302" y="178"/>
                  </a:lnTo>
                  <a:lnTo>
                    <a:pt x="302" y="3018"/>
                  </a:lnTo>
                  <a:lnTo>
                    <a:pt x="1549" y="3018"/>
                  </a:lnTo>
                  <a:lnTo>
                    <a:pt x="1567" y="3068"/>
                  </a:lnTo>
                  <a:lnTo>
                    <a:pt x="1589" y="3117"/>
                  </a:lnTo>
                  <a:lnTo>
                    <a:pt x="1614" y="3163"/>
                  </a:lnTo>
                  <a:lnTo>
                    <a:pt x="1643" y="3207"/>
                  </a:lnTo>
                  <a:lnTo>
                    <a:pt x="1675" y="3248"/>
                  </a:lnTo>
                  <a:lnTo>
                    <a:pt x="72" y="3248"/>
                  </a:lnTo>
                  <a:lnTo>
                    <a:pt x="53" y="3246"/>
                  </a:lnTo>
                  <a:lnTo>
                    <a:pt x="36" y="3238"/>
                  </a:lnTo>
                  <a:lnTo>
                    <a:pt x="21" y="3227"/>
                  </a:lnTo>
                  <a:lnTo>
                    <a:pt x="10" y="3213"/>
                  </a:lnTo>
                  <a:lnTo>
                    <a:pt x="3" y="3195"/>
                  </a:lnTo>
                  <a:lnTo>
                    <a:pt x="0" y="3176"/>
                  </a:lnTo>
                  <a:lnTo>
                    <a:pt x="0" y="71"/>
                  </a:lnTo>
                  <a:lnTo>
                    <a:pt x="3" y="52"/>
                  </a:lnTo>
                  <a:lnTo>
                    <a:pt x="10" y="35"/>
                  </a:lnTo>
                  <a:lnTo>
                    <a:pt x="21" y="20"/>
                  </a:lnTo>
                  <a:lnTo>
                    <a:pt x="36" y="9"/>
                  </a:lnTo>
                  <a:lnTo>
                    <a:pt x="53" y="2"/>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0" name="Freeform 329"/>
            <p:cNvSpPr>
              <a:spLocks/>
            </p:cNvSpPr>
            <p:nvPr/>
          </p:nvSpPr>
          <p:spPr bwMode="auto">
            <a:xfrm>
              <a:off x="4866" y="2211"/>
              <a:ext cx="80" cy="46"/>
            </a:xfrm>
            <a:custGeom>
              <a:avLst/>
              <a:gdLst>
                <a:gd name="T0" fmla="*/ 280 w 794"/>
                <a:gd name="T1" fmla="*/ 0 h 463"/>
                <a:gd name="T2" fmla="*/ 515 w 794"/>
                <a:gd name="T3" fmla="*/ 0 h 463"/>
                <a:gd name="T4" fmla="*/ 546 w 794"/>
                <a:gd name="T5" fmla="*/ 3 h 463"/>
                <a:gd name="T6" fmla="*/ 573 w 794"/>
                <a:gd name="T7" fmla="*/ 13 h 463"/>
                <a:gd name="T8" fmla="*/ 598 w 794"/>
                <a:gd name="T9" fmla="*/ 27 h 463"/>
                <a:gd name="T10" fmla="*/ 620 w 794"/>
                <a:gd name="T11" fmla="*/ 46 h 463"/>
                <a:gd name="T12" fmla="*/ 636 w 794"/>
                <a:gd name="T13" fmla="*/ 70 h 463"/>
                <a:gd name="T14" fmla="*/ 648 w 794"/>
                <a:gd name="T15" fmla="*/ 97 h 463"/>
                <a:gd name="T16" fmla="*/ 763 w 794"/>
                <a:gd name="T17" fmla="*/ 97 h 463"/>
                <a:gd name="T18" fmla="*/ 776 w 794"/>
                <a:gd name="T19" fmla="*/ 99 h 463"/>
                <a:gd name="T20" fmla="*/ 785 w 794"/>
                <a:gd name="T21" fmla="*/ 105 h 463"/>
                <a:gd name="T22" fmla="*/ 792 w 794"/>
                <a:gd name="T23" fmla="*/ 115 h 463"/>
                <a:gd name="T24" fmla="*/ 794 w 794"/>
                <a:gd name="T25" fmla="*/ 127 h 463"/>
                <a:gd name="T26" fmla="*/ 794 w 794"/>
                <a:gd name="T27" fmla="*/ 432 h 463"/>
                <a:gd name="T28" fmla="*/ 792 w 794"/>
                <a:gd name="T29" fmla="*/ 444 h 463"/>
                <a:gd name="T30" fmla="*/ 785 w 794"/>
                <a:gd name="T31" fmla="*/ 454 h 463"/>
                <a:gd name="T32" fmla="*/ 776 w 794"/>
                <a:gd name="T33" fmla="*/ 461 h 463"/>
                <a:gd name="T34" fmla="*/ 763 w 794"/>
                <a:gd name="T35" fmla="*/ 463 h 463"/>
                <a:gd name="T36" fmla="*/ 32 w 794"/>
                <a:gd name="T37" fmla="*/ 463 h 463"/>
                <a:gd name="T38" fmla="*/ 20 w 794"/>
                <a:gd name="T39" fmla="*/ 461 h 463"/>
                <a:gd name="T40" fmla="*/ 10 w 794"/>
                <a:gd name="T41" fmla="*/ 454 h 463"/>
                <a:gd name="T42" fmla="*/ 4 w 794"/>
                <a:gd name="T43" fmla="*/ 444 h 463"/>
                <a:gd name="T44" fmla="*/ 0 w 794"/>
                <a:gd name="T45" fmla="*/ 432 h 463"/>
                <a:gd name="T46" fmla="*/ 0 w 794"/>
                <a:gd name="T47" fmla="*/ 127 h 463"/>
                <a:gd name="T48" fmla="*/ 4 w 794"/>
                <a:gd name="T49" fmla="*/ 115 h 463"/>
                <a:gd name="T50" fmla="*/ 10 w 794"/>
                <a:gd name="T51" fmla="*/ 105 h 463"/>
                <a:gd name="T52" fmla="*/ 20 w 794"/>
                <a:gd name="T53" fmla="*/ 99 h 463"/>
                <a:gd name="T54" fmla="*/ 31 w 794"/>
                <a:gd name="T55" fmla="*/ 97 h 463"/>
                <a:gd name="T56" fmla="*/ 147 w 794"/>
                <a:gd name="T57" fmla="*/ 97 h 463"/>
                <a:gd name="T58" fmla="*/ 159 w 794"/>
                <a:gd name="T59" fmla="*/ 70 h 463"/>
                <a:gd name="T60" fmla="*/ 176 w 794"/>
                <a:gd name="T61" fmla="*/ 46 h 463"/>
                <a:gd name="T62" fmla="*/ 197 w 794"/>
                <a:gd name="T63" fmla="*/ 27 h 463"/>
                <a:gd name="T64" fmla="*/ 222 w 794"/>
                <a:gd name="T65" fmla="*/ 13 h 463"/>
                <a:gd name="T66" fmla="*/ 250 w 794"/>
                <a:gd name="T67" fmla="*/ 3 h 463"/>
                <a:gd name="T68" fmla="*/ 280 w 794"/>
                <a:gd name="T6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4" h="463">
                  <a:moveTo>
                    <a:pt x="280" y="0"/>
                  </a:moveTo>
                  <a:lnTo>
                    <a:pt x="515" y="0"/>
                  </a:lnTo>
                  <a:lnTo>
                    <a:pt x="546" y="3"/>
                  </a:lnTo>
                  <a:lnTo>
                    <a:pt x="573" y="13"/>
                  </a:lnTo>
                  <a:lnTo>
                    <a:pt x="598" y="27"/>
                  </a:lnTo>
                  <a:lnTo>
                    <a:pt x="620" y="46"/>
                  </a:lnTo>
                  <a:lnTo>
                    <a:pt x="636" y="70"/>
                  </a:lnTo>
                  <a:lnTo>
                    <a:pt x="648" y="97"/>
                  </a:lnTo>
                  <a:lnTo>
                    <a:pt x="763" y="97"/>
                  </a:lnTo>
                  <a:lnTo>
                    <a:pt x="776" y="99"/>
                  </a:lnTo>
                  <a:lnTo>
                    <a:pt x="785" y="105"/>
                  </a:lnTo>
                  <a:lnTo>
                    <a:pt x="792" y="115"/>
                  </a:lnTo>
                  <a:lnTo>
                    <a:pt x="794" y="127"/>
                  </a:lnTo>
                  <a:lnTo>
                    <a:pt x="794" y="432"/>
                  </a:lnTo>
                  <a:lnTo>
                    <a:pt x="792" y="444"/>
                  </a:lnTo>
                  <a:lnTo>
                    <a:pt x="785" y="454"/>
                  </a:lnTo>
                  <a:lnTo>
                    <a:pt x="776" y="461"/>
                  </a:lnTo>
                  <a:lnTo>
                    <a:pt x="763" y="463"/>
                  </a:lnTo>
                  <a:lnTo>
                    <a:pt x="32" y="463"/>
                  </a:lnTo>
                  <a:lnTo>
                    <a:pt x="20" y="461"/>
                  </a:lnTo>
                  <a:lnTo>
                    <a:pt x="10" y="454"/>
                  </a:lnTo>
                  <a:lnTo>
                    <a:pt x="4" y="444"/>
                  </a:lnTo>
                  <a:lnTo>
                    <a:pt x="0" y="432"/>
                  </a:lnTo>
                  <a:lnTo>
                    <a:pt x="0" y="127"/>
                  </a:lnTo>
                  <a:lnTo>
                    <a:pt x="4" y="115"/>
                  </a:lnTo>
                  <a:lnTo>
                    <a:pt x="10" y="105"/>
                  </a:lnTo>
                  <a:lnTo>
                    <a:pt x="20" y="99"/>
                  </a:lnTo>
                  <a:lnTo>
                    <a:pt x="31" y="97"/>
                  </a:lnTo>
                  <a:lnTo>
                    <a:pt x="147" y="97"/>
                  </a:lnTo>
                  <a:lnTo>
                    <a:pt x="159" y="70"/>
                  </a:lnTo>
                  <a:lnTo>
                    <a:pt x="176" y="46"/>
                  </a:lnTo>
                  <a:lnTo>
                    <a:pt x="197" y="27"/>
                  </a:lnTo>
                  <a:lnTo>
                    <a:pt x="222" y="13"/>
                  </a:lnTo>
                  <a:lnTo>
                    <a:pt x="250" y="3"/>
                  </a:lnTo>
                  <a:lnTo>
                    <a:pt x="2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1" name="Freeform 330"/>
            <p:cNvSpPr>
              <a:spLocks/>
            </p:cNvSpPr>
            <p:nvPr/>
          </p:nvSpPr>
          <p:spPr bwMode="auto">
            <a:xfrm>
              <a:off x="4841" y="2286"/>
              <a:ext cx="22" cy="22"/>
            </a:xfrm>
            <a:custGeom>
              <a:avLst/>
              <a:gdLst>
                <a:gd name="T0" fmla="*/ 25 w 215"/>
                <a:gd name="T1" fmla="*/ 0 h 215"/>
                <a:gd name="T2" fmla="*/ 190 w 215"/>
                <a:gd name="T3" fmla="*/ 0 h 215"/>
                <a:gd name="T4" fmla="*/ 200 w 215"/>
                <a:gd name="T5" fmla="*/ 2 h 215"/>
                <a:gd name="T6" fmla="*/ 207 w 215"/>
                <a:gd name="T7" fmla="*/ 7 h 215"/>
                <a:gd name="T8" fmla="*/ 213 w 215"/>
                <a:gd name="T9" fmla="*/ 16 h 215"/>
                <a:gd name="T10" fmla="*/ 215 w 215"/>
                <a:gd name="T11" fmla="*/ 26 h 215"/>
                <a:gd name="T12" fmla="*/ 215 w 215"/>
                <a:gd name="T13" fmla="*/ 190 h 215"/>
                <a:gd name="T14" fmla="*/ 213 w 215"/>
                <a:gd name="T15" fmla="*/ 200 h 215"/>
                <a:gd name="T16" fmla="*/ 207 w 215"/>
                <a:gd name="T17" fmla="*/ 208 h 215"/>
                <a:gd name="T18" fmla="*/ 200 w 215"/>
                <a:gd name="T19" fmla="*/ 213 h 215"/>
                <a:gd name="T20" fmla="*/ 190 w 215"/>
                <a:gd name="T21" fmla="*/ 215 h 215"/>
                <a:gd name="T22" fmla="*/ 25 w 215"/>
                <a:gd name="T23" fmla="*/ 215 h 215"/>
                <a:gd name="T24" fmla="*/ 15 w 215"/>
                <a:gd name="T25" fmla="*/ 213 h 215"/>
                <a:gd name="T26" fmla="*/ 7 w 215"/>
                <a:gd name="T27" fmla="*/ 208 h 215"/>
                <a:gd name="T28" fmla="*/ 2 w 215"/>
                <a:gd name="T29" fmla="*/ 200 h 215"/>
                <a:gd name="T30" fmla="*/ 0 w 215"/>
                <a:gd name="T31" fmla="*/ 190 h 215"/>
                <a:gd name="T32" fmla="*/ 0 w 215"/>
                <a:gd name="T33" fmla="*/ 26 h 215"/>
                <a:gd name="T34" fmla="*/ 2 w 215"/>
                <a:gd name="T35" fmla="*/ 16 h 215"/>
                <a:gd name="T36" fmla="*/ 7 w 215"/>
                <a:gd name="T37" fmla="*/ 7 h 215"/>
                <a:gd name="T38" fmla="*/ 15 w 215"/>
                <a:gd name="T39" fmla="*/ 2 h 215"/>
                <a:gd name="T40" fmla="*/ 25 w 215"/>
                <a:gd name="T4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15">
                  <a:moveTo>
                    <a:pt x="25" y="0"/>
                  </a:moveTo>
                  <a:lnTo>
                    <a:pt x="190" y="0"/>
                  </a:lnTo>
                  <a:lnTo>
                    <a:pt x="200" y="2"/>
                  </a:lnTo>
                  <a:lnTo>
                    <a:pt x="207" y="7"/>
                  </a:lnTo>
                  <a:lnTo>
                    <a:pt x="213" y="16"/>
                  </a:lnTo>
                  <a:lnTo>
                    <a:pt x="215" y="26"/>
                  </a:lnTo>
                  <a:lnTo>
                    <a:pt x="215" y="190"/>
                  </a:lnTo>
                  <a:lnTo>
                    <a:pt x="213" y="200"/>
                  </a:lnTo>
                  <a:lnTo>
                    <a:pt x="207" y="208"/>
                  </a:lnTo>
                  <a:lnTo>
                    <a:pt x="200" y="213"/>
                  </a:lnTo>
                  <a:lnTo>
                    <a:pt x="190" y="215"/>
                  </a:lnTo>
                  <a:lnTo>
                    <a:pt x="25" y="215"/>
                  </a:lnTo>
                  <a:lnTo>
                    <a:pt x="15" y="213"/>
                  </a:lnTo>
                  <a:lnTo>
                    <a:pt x="7" y="208"/>
                  </a:lnTo>
                  <a:lnTo>
                    <a:pt x="2" y="200"/>
                  </a:lnTo>
                  <a:lnTo>
                    <a:pt x="0" y="190"/>
                  </a:lnTo>
                  <a:lnTo>
                    <a:pt x="0" y="26"/>
                  </a:lnTo>
                  <a:lnTo>
                    <a:pt x="2" y="16"/>
                  </a:lnTo>
                  <a:lnTo>
                    <a:pt x="7" y="7"/>
                  </a:lnTo>
                  <a:lnTo>
                    <a:pt x="15" y="2"/>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2" name="Freeform 331"/>
            <p:cNvSpPr>
              <a:spLocks/>
            </p:cNvSpPr>
            <p:nvPr/>
          </p:nvSpPr>
          <p:spPr bwMode="auto">
            <a:xfrm>
              <a:off x="4884" y="2286"/>
              <a:ext cx="87" cy="22"/>
            </a:xfrm>
            <a:custGeom>
              <a:avLst/>
              <a:gdLst>
                <a:gd name="T0" fmla="*/ 25 w 874"/>
                <a:gd name="T1" fmla="*/ 0 h 215"/>
                <a:gd name="T2" fmla="*/ 847 w 874"/>
                <a:gd name="T3" fmla="*/ 0 h 215"/>
                <a:gd name="T4" fmla="*/ 858 w 874"/>
                <a:gd name="T5" fmla="*/ 2 h 215"/>
                <a:gd name="T6" fmla="*/ 866 w 874"/>
                <a:gd name="T7" fmla="*/ 7 h 215"/>
                <a:gd name="T8" fmla="*/ 872 w 874"/>
                <a:gd name="T9" fmla="*/ 16 h 215"/>
                <a:gd name="T10" fmla="*/ 874 w 874"/>
                <a:gd name="T11" fmla="*/ 26 h 215"/>
                <a:gd name="T12" fmla="*/ 874 w 874"/>
                <a:gd name="T13" fmla="*/ 190 h 215"/>
                <a:gd name="T14" fmla="*/ 872 w 874"/>
                <a:gd name="T15" fmla="*/ 200 h 215"/>
                <a:gd name="T16" fmla="*/ 866 w 874"/>
                <a:gd name="T17" fmla="*/ 208 h 215"/>
                <a:gd name="T18" fmla="*/ 858 w 874"/>
                <a:gd name="T19" fmla="*/ 213 h 215"/>
                <a:gd name="T20" fmla="*/ 847 w 874"/>
                <a:gd name="T21" fmla="*/ 215 h 215"/>
                <a:gd name="T22" fmla="*/ 25 w 874"/>
                <a:gd name="T23" fmla="*/ 215 h 215"/>
                <a:gd name="T24" fmla="*/ 15 w 874"/>
                <a:gd name="T25" fmla="*/ 213 h 215"/>
                <a:gd name="T26" fmla="*/ 7 w 874"/>
                <a:gd name="T27" fmla="*/ 208 h 215"/>
                <a:gd name="T28" fmla="*/ 2 w 874"/>
                <a:gd name="T29" fmla="*/ 200 h 215"/>
                <a:gd name="T30" fmla="*/ 0 w 874"/>
                <a:gd name="T31" fmla="*/ 190 h 215"/>
                <a:gd name="T32" fmla="*/ 0 w 874"/>
                <a:gd name="T33" fmla="*/ 26 h 215"/>
                <a:gd name="T34" fmla="*/ 2 w 874"/>
                <a:gd name="T35" fmla="*/ 16 h 215"/>
                <a:gd name="T36" fmla="*/ 7 w 874"/>
                <a:gd name="T37" fmla="*/ 7 h 215"/>
                <a:gd name="T38" fmla="*/ 15 w 874"/>
                <a:gd name="T39" fmla="*/ 2 h 215"/>
                <a:gd name="T40" fmla="*/ 25 w 874"/>
                <a:gd name="T4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4" h="215">
                  <a:moveTo>
                    <a:pt x="25" y="0"/>
                  </a:moveTo>
                  <a:lnTo>
                    <a:pt x="847" y="0"/>
                  </a:lnTo>
                  <a:lnTo>
                    <a:pt x="858" y="2"/>
                  </a:lnTo>
                  <a:lnTo>
                    <a:pt x="866" y="7"/>
                  </a:lnTo>
                  <a:lnTo>
                    <a:pt x="872" y="16"/>
                  </a:lnTo>
                  <a:lnTo>
                    <a:pt x="874" y="26"/>
                  </a:lnTo>
                  <a:lnTo>
                    <a:pt x="874" y="190"/>
                  </a:lnTo>
                  <a:lnTo>
                    <a:pt x="872" y="200"/>
                  </a:lnTo>
                  <a:lnTo>
                    <a:pt x="866" y="208"/>
                  </a:lnTo>
                  <a:lnTo>
                    <a:pt x="858" y="213"/>
                  </a:lnTo>
                  <a:lnTo>
                    <a:pt x="847" y="215"/>
                  </a:lnTo>
                  <a:lnTo>
                    <a:pt x="25" y="215"/>
                  </a:lnTo>
                  <a:lnTo>
                    <a:pt x="15" y="213"/>
                  </a:lnTo>
                  <a:lnTo>
                    <a:pt x="7" y="208"/>
                  </a:lnTo>
                  <a:lnTo>
                    <a:pt x="2" y="200"/>
                  </a:lnTo>
                  <a:lnTo>
                    <a:pt x="0" y="190"/>
                  </a:lnTo>
                  <a:lnTo>
                    <a:pt x="0" y="26"/>
                  </a:lnTo>
                  <a:lnTo>
                    <a:pt x="2" y="16"/>
                  </a:lnTo>
                  <a:lnTo>
                    <a:pt x="7" y="7"/>
                  </a:lnTo>
                  <a:lnTo>
                    <a:pt x="15" y="2"/>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3" name="Freeform 332"/>
            <p:cNvSpPr>
              <a:spLocks/>
            </p:cNvSpPr>
            <p:nvPr/>
          </p:nvSpPr>
          <p:spPr bwMode="auto">
            <a:xfrm>
              <a:off x="4841" y="2338"/>
              <a:ext cx="22" cy="21"/>
            </a:xfrm>
            <a:custGeom>
              <a:avLst/>
              <a:gdLst>
                <a:gd name="T0" fmla="*/ 25 w 215"/>
                <a:gd name="T1" fmla="*/ 0 h 216"/>
                <a:gd name="T2" fmla="*/ 190 w 215"/>
                <a:gd name="T3" fmla="*/ 0 h 216"/>
                <a:gd name="T4" fmla="*/ 200 w 215"/>
                <a:gd name="T5" fmla="*/ 3 h 216"/>
                <a:gd name="T6" fmla="*/ 207 w 215"/>
                <a:gd name="T7" fmla="*/ 8 h 216"/>
                <a:gd name="T8" fmla="*/ 213 w 215"/>
                <a:gd name="T9" fmla="*/ 16 h 216"/>
                <a:gd name="T10" fmla="*/ 215 w 215"/>
                <a:gd name="T11" fmla="*/ 26 h 216"/>
                <a:gd name="T12" fmla="*/ 215 w 215"/>
                <a:gd name="T13" fmla="*/ 190 h 216"/>
                <a:gd name="T14" fmla="*/ 213 w 215"/>
                <a:gd name="T15" fmla="*/ 200 h 216"/>
                <a:gd name="T16" fmla="*/ 207 w 215"/>
                <a:gd name="T17" fmla="*/ 208 h 216"/>
                <a:gd name="T18" fmla="*/ 200 w 215"/>
                <a:gd name="T19" fmla="*/ 214 h 216"/>
                <a:gd name="T20" fmla="*/ 190 w 215"/>
                <a:gd name="T21" fmla="*/ 216 h 216"/>
                <a:gd name="T22" fmla="*/ 25 w 215"/>
                <a:gd name="T23" fmla="*/ 216 h 216"/>
                <a:gd name="T24" fmla="*/ 15 w 215"/>
                <a:gd name="T25" fmla="*/ 214 h 216"/>
                <a:gd name="T26" fmla="*/ 7 w 215"/>
                <a:gd name="T27" fmla="*/ 208 h 216"/>
                <a:gd name="T28" fmla="*/ 2 w 215"/>
                <a:gd name="T29" fmla="*/ 200 h 216"/>
                <a:gd name="T30" fmla="*/ 0 w 215"/>
                <a:gd name="T31" fmla="*/ 190 h 216"/>
                <a:gd name="T32" fmla="*/ 0 w 215"/>
                <a:gd name="T33" fmla="*/ 26 h 216"/>
                <a:gd name="T34" fmla="*/ 2 w 215"/>
                <a:gd name="T35" fmla="*/ 16 h 216"/>
                <a:gd name="T36" fmla="*/ 7 w 215"/>
                <a:gd name="T37" fmla="*/ 8 h 216"/>
                <a:gd name="T38" fmla="*/ 15 w 215"/>
                <a:gd name="T39" fmla="*/ 3 h 216"/>
                <a:gd name="T40" fmla="*/ 25 w 215"/>
                <a:gd name="T4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16">
                  <a:moveTo>
                    <a:pt x="25" y="0"/>
                  </a:moveTo>
                  <a:lnTo>
                    <a:pt x="190" y="0"/>
                  </a:lnTo>
                  <a:lnTo>
                    <a:pt x="200" y="3"/>
                  </a:lnTo>
                  <a:lnTo>
                    <a:pt x="207" y="8"/>
                  </a:lnTo>
                  <a:lnTo>
                    <a:pt x="213" y="16"/>
                  </a:lnTo>
                  <a:lnTo>
                    <a:pt x="215" y="26"/>
                  </a:lnTo>
                  <a:lnTo>
                    <a:pt x="215" y="190"/>
                  </a:lnTo>
                  <a:lnTo>
                    <a:pt x="213" y="200"/>
                  </a:lnTo>
                  <a:lnTo>
                    <a:pt x="207" y="208"/>
                  </a:lnTo>
                  <a:lnTo>
                    <a:pt x="200" y="214"/>
                  </a:lnTo>
                  <a:lnTo>
                    <a:pt x="190" y="216"/>
                  </a:lnTo>
                  <a:lnTo>
                    <a:pt x="25" y="216"/>
                  </a:lnTo>
                  <a:lnTo>
                    <a:pt x="15" y="214"/>
                  </a:lnTo>
                  <a:lnTo>
                    <a:pt x="7" y="208"/>
                  </a:lnTo>
                  <a:lnTo>
                    <a:pt x="2" y="200"/>
                  </a:lnTo>
                  <a:lnTo>
                    <a:pt x="0" y="190"/>
                  </a:lnTo>
                  <a:lnTo>
                    <a:pt x="0" y="26"/>
                  </a:lnTo>
                  <a:lnTo>
                    <a:pt x="2" y="16"/>
                  </a:lnTo>
                  <a:lnTo>
                    <a:pt x="7" y="8"/>
                  </a:lnTo>
                  <a:lnTo>
                    <a:pt x="15" y="3"/>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4" name="Freeform 333"/>
            <p:cNvSpPr>
              <a:spLocks/>
            </p:cNvSpPr>
            <p:nvPr/>
          </p:nvSpPr>
          <p:spPr bwMode="auto">
            <a:xfrm>
              <a:off x="4884" y="2338"/>
              <a:ext cx="87" cy="21"/>
            </a:xfrm>
            <a:custGeom>
              <a:avLst/>
              <a:gdLst>
                <a:gd name="T0" fmla="*/ 25 w 874"/>
                <a:gd name="T1" fmla="*/ 0 h 216"/>
                <a:gd name="T2" fmla="*/ 847 w 874"/>
                <a:gd name="T3" fmla="*/ 0 h 216"/>
                <a:gd name="T4" fmla="*/ 858 w 874"/>
                <a:gd name="T5" fmla="*/ 3 h 216"/>
                <a:gd name="T6" fmla="*/ 866 w 874"/>
                <a:gd name="T7" fmla="*/ 8 h 216"/>
                <a:gd name="T8" fmla="*/ 872 w 874"/>
                <a:gd name="T9" fmla="*/ 16 h 216"/>
                <a:gd name="T10" fmla="*/ 874 w 874"/>
                <a:gd name="T11" fmla="*/ 26 h 216"/>
                <a:gd name="T12" fmla="*/ 874 w 874"/>
                <a:gd name="T13" fmla="*/ 190 h 216"/>
                <a:gd name="T14" fmla="*/ 872 w 874"/>
                <a:gd name="T15" fmla="*/ 200 h 216"/>
                <a:gd name="T16" fmla="*/ 866 w 874"/>
                <a:gd name="T17" fmla="*/ 208 h 216"/>
                <a:gd name="T18" fmla="*/ 858 w 874"/>
                <a:gd name="T19" fmla="*/ 214 h 216"/>
                <a:gd name="T20" fmla="*/ 847 w 874"/>
                <a:gd name="T21" fmla="*/ 216 h 216"/>
                <a:gd name="T22" fmla="*/ 25 w 874"/>
                <a:gd name="T23" fmla="*/ 216 h 216"/>
                <a:gd name="T24" fmla="*/ 15 w 874"/>
                <a:gd name="T25" fmla="*/ 214 h 216"/>
                <a:gd name="T26" fmla="*/ 7 w 874"/>
                <a:gd name="T27" fmla="*/ 208 h 216"/>
                <a:gd name="T28" fmla="*/ 2 w 874"/>
                <a:gd name="T29" fmla="*/ 200 h 216"/>
                <a:gd name="T30" fmla="*/ 0 w 874"/>
                <a:gd name="T31" fmla="*/ 190 h 216"/>
                <a:gd name="T32" fmla="*/ 0 w 874"/>
                <a:gd name="T33" fmla="*/ 26 h 216"/>
                <a:gd name="T34" fmla="*/ 2 w 874"/>
                <a:gd name="T35" fmla="*/ 16 h 216"/>
                <a:gd name="T36" fmla="*/ 7 w 874"/>
                <a:gd name="T37" fmla="*/ 8 h 216"/>
                <a:gd name="T38" fmla="*/ 15 w 874"/>
                <a:gd name="T39" fmla="*/ 3 h 216"/>
                <a:gd name="T40" fmla="*/ 25 w 874"/>
                <a:gd name="T4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4" h="216">
                  <a:moveTo>
                    <a:pt x="25" y="0"/>
                  </a:moveTo>
                  <a:lnTo>
                    <a:pt x="847" y="0"/>
                  </a:lnTo>
                  <a:lnTo>
                    <a:pt x="858" y="3"/>
                  </a:lnTo>
                  <a:lnTo>
                    <a:pt x="866" y="8"/>
                  </a:lnTo>
                  <a:lnTo>
                    <a:pt x="872" y="16"/>
                  </a:lnTo>
                  <a:lnTo>
                    <a:pt x="874" y="26"/>
                  </a:lnTo>
                  <a:lnTo>
                    <a:pt x="874" y="190"/>
                  </a:lnTo>
                  <a:lnTo>
                    <a:pt x="872" y="200"/>
                  </a:lnTo>
                  <a:lnTo>
                    <a:pt x="866" y="208"/>
                  </a:lnTo>
                  <a:lnTo>
                    <a:pt x="858" y="214"/>
                  </a:lnTo>
                  <a:lnTo>
                    <a:pt x="847" y="216"/>
                  </a:lnTo>
                  <a:lnTo>
                    <a:pt x="25" y="216"/>
                  </a:lnTo>
                  <a:lnTo>
                    <a:pt x="15" y="214"/>
                  </a:lnTo>
                  <a:lnTo>
                    <a:pt x="7" y="208"/>
                  </a:lnTo>
                  <a:lnTo>
                    <a:pt x="2" y="200"/>
                  </a:lnTo>
                  <a:lnTo>
                    <a:pt x="0" y="190"/>
                  </a:lnTo>
                  <a:lnTo>
                    <a:pt x="0" y="26"/>
                  </a:lnTo>
                  <a:lnTo>
                    <a:pt x="2" y="16"/>
                  </a:lnTo>
                  <a:lnTo>
                    <a:pt x="7" y="8"/>
                  </a:lnTo>
                  <a:lnTo>
                    <a:pt x="15" y="3"/>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5" name="Freeform 334"/>
            <p:cNvSpPr>
              <a:spLocks/>
            </p:cNvSpPr>
            <p:nvPr/>
          </p:nvSpPr>
          <p:spPr bwMode="auto">
            <a:xfrm>
              <a:off x="4841" y="2389"/>
              <a:ext cx="22" cy="22"/>
            </a:xfrm>
            <a:custGeom>
              <a:avLst/>
              <a:gdLst>
                <a:gd name="T0" fmla="*/ 25 w 215"/>
                <a:gd name="T1" fmla="*/ 0 h 216"/>
                <a:gd name="T2" fmla="*/ 190 w 215"/>
                <a:gd name="T3" fmla="*/ 0 h 216"/>
                <a:gd name="T4" fmla="*/ 200 w 215"/>
                <a:gd name="T5" fmla="*/ 2 h 216"/>
                <a:gd name="T6" fmla="*/ 207 w 215"/>
                <a:gd name="T7" fmla="*/ 8 h 216"/>
                <a:gd name="T8" fmla="*/ 213 w 215"/>
                <a:gd name="T9" fmla="*/ 16 h 216"/>
                <a:gd name="T10" fmla="*/ 215 w 215"/>
                <a:gd name="T11" fmla="*/ 27 h 216"/>
                <a:gd name="T12" fmla="*/ 215 w 215"/>
                <a:gd name="T13" fmla="*/ 191 h 216"/>
                <a:gd name="T14" fmla="*/ 213 w 215"/>
                <a:gd name="T15" fmla="*/ 201 h 216"/>
                <a:gd name="T16" fmla="*/ 207 w 215"/>
                <a:gd name="T17" fmla="*/ 208 h 216"/>
                <a:gd name="T18" fmla="*/ 200 w 215"/>
                <a:gd name="T19" fmla="*/ 214 h 216"/>
                <a:gd name="T20" fmla="*/ 190 w 215"/>
                <a:gd name="T21" fmla="*/ 216 h 216"/>
                <a:gd name="T22" fmla="*/ 25 w 215"/>
                <a:gd name="T23" fmla="*/ 216 h 216"/>
                <a:gd name="T24" fmla="*/ 15 w 215"/>
                <a:gd name="T25" fmla="*/ 214 h 216"/>
                <a:gd name="T26" fmla="*/ 7 w 215"/>
                <a:gd name="T27" fmla="*/ 208 h 216"/>
                <a:gd name="T28" fmla="*/ 2 w 215"/>
                <a:gd name="T29" fmla="*/ 201 h 216"/>
                <a:gd name="T30" fmla="*/ 0 w 215"/>
                <a:gd name="T31" fmla="*/ 191 h 216"/>
                <a:gd name="T32" fmla="*/ 0 w 215"/>
                <a:gd name="T33" fmla="*/ 27 h 216"/>
                <a:gd name="T34" fmla="*/ 2 w 215"/>
                <a:gd name="T35" fmla="*/ 16 h 216"/>
                <a:gd name="T36" fmla="*/ 7 w 215"/>
                <a:gd name="T37" fmla="*/ 8 h 216"/>
                <a:gd name="T38" fmla="*/ 15 w 215"/>
                <a:gd name="T39" fmla="*/ 2 h 216"/>
                <a:gd name="T40" fmla="*/ 25 w 215"/>
                <a:gd name="T4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16">
                  <a:moveTo>
                    <a:pt x="25" y="0"/>
                  </a:moveTo>
                  <a:lnTo>
                    <a:pt x="190" y="0"/>
                  </a:lnTo>
                  <a:lnTo>
                    <a:pt x="200" y="2"/>
                  </a:lnTo>
                  <a:lnTo>
                    <a:pt x="207" y="8"/>
                  </a:lnTo>
                  <a:lnTo>
                    <a:pt x="213" y="16"/>
                  </a:lnTo>
                  <a:lnTo>
                    <a:pt x="215" y="27"/>
                  </a:lnTo>
                  <a:lnTo>
                    <a:pt x="215" y="191"/>
                  </a:lnTo>
                  <a:lnTo>
                    <a:pt x="213" y="201"/>
                  </a:lnTo>
                  <a:lnTo>
                    <a:pt x="207" y="208"/>
                  </a:lnTo>
                  <a:lnTo>
                    <a:pt x="200" y="214"/>
                  </a:lnTo>
                  <a:lnTo>
                    <a:pt x="190" y="216"/>
                  </a:lnTo>
                  <a:lnTo>
                    <a:pt x="25" y="216"/>
                  </a:lnTo>
                  <a:lnTo>
                    <a:pt x="15" y="214"/>
                  </a:lnTo>
                  <a:lnTo>
                    <a:pt x="7" y="208"/>
                  </a:lnTo>
                  <a:lnTo>
                    <a:pt x="2" y="201"/>
                  </a:lnTo>
                  <a:lnTo>
                    <a:pt x="0" y="191"/>
                  </a:lnTo>
                  <a:lnTo>
                    <a:pt x="0" y="27"/>
                  </a:lnTo>
                  <a:lnTo>
                    <a:pt x="2" y="16"/>
                  </a:lnTo>
                  <a:lnTo>
                    <a:pt x="7" y="8"/>
                  </a:lnTo>
                  <a:lnTo>
                    <a:pt x="15" y="2"/>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6" name="Freeform 335"/>
            <p:cNvSpPr>
              <a:spLocks/>
            </p:cNvSpPr>
            <p:nvPr/>
          </p:nvSpPr>
          <p:spPr bwMode="auto">
            <a:xfrm>
              <a:off x="4884" y="2389"/>
              <a:ext cx="87" cy="22"/>
            </a:xfrm>
            <a:custGeom>
              <a:avLst/>
              <a:gdLst>
                <a:gd name="T0" fmla="*/ 25 w 874"/>
                <a:gd name="T1" fmla="*/ 0 h 216"/>
                <a:gd name="T2" fmla="*/ 847 w 874"/>
                <a:gd name="T3" fmla="*/ 0 h 216"/>
                <a:gd name="T4" fmla="*/ 858 w 874"/>
                <a:gd name="T5" fmla="*/ 2 h 216"/>
                <a:gd name="T6" fmla="*/ 866 w 874"/>
                <a:gd name="T7" fmla="*/ 8 h 216"/>
                <a:gd name="T8" fmla="*/ 872 w 874"/>
                <a:gd name="T9" fmla="*/ 16 h 216"/>
                <a:gd name="T10" fmla="*/ 874 w 874"/>
                <a:gd name="T11" fmla="*/ 27 h 216"/>
                <a:gd name="T12" fmla="*/ 874 w 874"/>
                <a:gd name="T13" fmla="*/ 191 h 216"/>
                <a:gd name="T14" fmla="*/ 872 w 874"/>
                <a:gd name="T15" fmla="*/ 201 h 216"/>
                <a:gd name="T16" fmla="*/ 866 w 874"/>
                <a:gd name="T17" fmla="*/ 208 h 216"/>
                <a:gd name="T18" fmla="*/ 858 w 874"/>
                <a:gd name="T19" fmla="*/ 214 h 216"/>
                <a:gd name="T20" fmla="*/ 847 w 874"/>
                <a:gd name="T21" fmla="*/ 216 h 216"/>
                <a:gd name="T22" fmla="*/ 25 w 874"/>
                <a:gd name="T23" fmla="*/ 216 h 216"/>
                <a:gd name="T24" fmla="*/ 15 w 874"/>
                <a:gd name="T25" fmla="*/ 214 h 216"/>
                <a:gd name="T26" fmla="*/ 7 w 874"/>
                <a:gd name="T27" fmla="*/ 208 h 216"/>
                <a:gd name="T28" fmla="*/ 2 w 874"/>
                <a:gd name="T29" fmla="*/ 201 h 216"/>
                <a:gd name="T30" fmla="*/ 0 w 874"/>
                <a:gd name="T31" fmla="*/ 191 h 216"/>
                <a:gd name="T32" fmla="*/ 0 w 874"/>
                <a:gd name="T33" fmla="*/ 27 h 216"/>
                <a:gd name="T34" fmla="*/ 2 w 874"/>
                <a:gd name="T35" fmla="*/ 16 h 216"/>
                <a:gd name="T36" fmla="*/ 7 w 874"/>
                <a:gd name="T37" fmla="*/ 8 h 216"/>
                <a:gd name="T38" fmla="*/ 15 w 874"/>
                <a:gd name="T39" fmla="*/ 2 h 216"/>
                <a:gd name="T40" fmla="*/ 25 w 874"/>
                <a:gd name="T4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4" h="216">
                  <a:moveTo>
                    <a:pt x="25" y="0"/>
                  </a:moveTo>
                  <a:lnTo>
                    <a:pt x="847" y="0"/>
                  </a:lnTo>
                  <a:lnTo>
                    <a:pt x="858" y="2"/>
                  </a:lnTo>
                  <a:lnTo>
                    <a:pt x="866" y="8"/>
                  </a:lnTo>
                  <a:lnTo>
                    <a:pt x="872" y="16"/>
                  </a:lnTo>
                  <a:lnTo>
                    <a:pt x="874" y="27"/>
                  </a:lnTo>
                  <a:lnTo>
                    <a:pt x="874" y="191"/>
                  </a:lnTo>
                  <a:lnTo>
                    <a:pt x="872" y="201"/>
                  </a:lnTo>
                  <a:lnTo>
                    <a:pt x="866" y="208"/>
                  </a:lnTo>
                  <a:lnTo>
                    <a:pt x="858" y="214"/>
                  </a:lnTo>
                  <a:lnTo>
                    <a:pt x="847" y="216"/>
                  </a:lnTo>
                  <a:lnTo>
                    <a:pt x="25" y="216"/>
                  </a:lnTo>
                  <a:lnTo>
                    <a:pt x="15" y="214"/>
                  </a:lnTo>
                  <a:lnTo>
                    <a:pt x="7" y="208"/>
                  </a:lnTo>
                  <a:lnTo>
                    <a:pt x="2" y="201"/>
                  </a:lnTo>
                  <a:lnTo>
                    <a:pt x="0" y="191"/>
                  </a:lnTo>
                  <a:lnTo>
                    <a:pt x="0" y="27"/>
                  </a:lnTo>
                  <a:lnTo>
                    <a:pt x="2" y="16"/>
                  </a:lnTo>
                  <a:lnTo>
                    <a:pt x="7" y="8"/>
                  </a:lnTo>
                  <a:lnTo>
                    <a:pt x="15" y="2"/>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7" name="Freeform 336"/>
            <p:cNvSpPr>
              <a:spLocks/>
            </p:cNvSpPr>
            <p:nvPr/>
          </p:nvSpPr>
          <p:spPr bwMode="auto">
            <a:xfrm>
              <a:off x="4841" y="2440"/>
              <a:ext cx="22" cy="22"/>
            </a:xfrm>
            <a:custGeom>
              <a:avLst/>
              <a:gdLst>
                <a:gd name="T0" fmla="*/ 25 w 215"/>
                <a:gd name="T1" fmla="*/ 0 h 216"/>
                <a:gd name="T2" fmla="*/ 190 w 215"/>
                <a:gd name="T3" fmla="*/ 0 h 216"/>
                <a:gd name="T4" fmla="*/ 200 w 215"/>
                <a:gd name="T5" fmla="*/ 1 h 216"/>
                <a:gd name="T6" fmla="*/ 207 w 215"/>
                <a:gd name="T7" fmla="*/ 7 h 216"/>
                <a:gd name="T8" fmla="*/ 213 w 215"/>
                <a:gd name="T9" fmla="*/ 16 h 216"/>
                <a:gd name="T10" fmla="*/ 215 w 215"/>
                <a:gd name="T11" fmla="*/ 25 h 216"/>
                <a:gd name="T12" fmla="*/ 215 w 215"/>
                <a:gd name="T13" fmla="*/ 189 h 216"/>
                <a:gd name="T14" fmla="*/ 213 w 215"/>
                <a:gd name="T15" fmla="*/ 199 h 216"/>
                <a:gd name="T16" fmla="*/ 207 w 215"/>
                <a:gd name="T17" fmla="*/ 208 h 216"/>
                <a:gd name="T18" fmla="*/ 200 w 215"/>
                <a:gd name="T19" fmla="*/ 214 h 216"/>
                <a:gd name="T20" fmla="*/ 190 w 215"/>
                <a:gd name="T21" fmla="*/ 216 h 216"/>
                <a:gd name="T22" fmla="*/ 25 w 215"/>
                <a:gd name="T23" fmla="*/ 216 h 216"/>
                <a:gd name="T24" fmla="*/ 15 w 215"/>
                <a:gd name="T25" fmla="*/ 214 h 216"/>
                <a:gd name="T26" fmla="*/ 7 w 215"/>
                <a:gd name="T27" fmla="*/ 208 h 216"/>
                <a:gd name="T28" fmla="*/ 2 w 215"/>
                <a:gd name="T29" fmla="*/ 199 h 216"/>
                <a:gd name="T30" fmla="*/ 0 w 215"/>
                <a:gd name="T31" fmla="*/ 189 h 216"/>
                <a:gd name="T32" fmla="*/ 0 w 215"/>
                <a:gd name="T33" fmla="*/ 25 h 216"/>
                <a:gd name="T34" fmla="*/ 2 w 215"/>
                <a:gd name="T35" fmla="*/ 16 h 216"/>
                <a:gd name="T36" fmla="*/ 7 w 215"/>
                <a:gd name="T37" fmla="*/ 7 h 216"/>
                <a:gd name="T38" fmla="*/ 15 w 215"/>
                <a:gd name="T39" fmla="*/ 1 h 216"/>
                <a:gd name="T40" fmla="*/ 25 w 215"/>
                <a:gd name="T4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16">
                  <a:moveTo>
                    <a:pt x="25" y="0"/>
                  </a:moveTo>
                  <a:lnTo>
                    <a:pt x="190" y="0"/>
                  </a:lnTo>
                  <a:lnTo>
                    <a:pt x="200" y="1"/>
                  </a:lnTo>
                  <a:lnTo>
                    <a:pt x="207" y="7"/>
                  </a:lnTo>
                  <a:lnTo>
                    <a:pt x="213" y="16"/>
                  </a:lnTo>
                  <a:lnTo>
                    <a:pt x="215" y="25"/>
                  </a:lnTo>
                  <a:lnTo>
                    <a:pt x="215" y="189"/>
                  </a:lnTo>
                  <a:lnTo>
                    <a:pt x="213" y="199"/>
                  </a:lnTo>
                  <a:lnTo>
                    <a:pt x="207" y="208"/>
                  </a:lnTo>
                  <a:lnTo>
                    <a:pt x="200" y="214"/>
                  </a:lnTo>
                  <a:lnTo>
                    <a:pt x="190" y="216"/>
                  </a:lnTo>
                  <a:lnTo>
                    <a:pt x="25" y="216"/>
                  </a:lnTo>
                  <a:lnTo>
                    <a:pt x="15" y="214"/>
                  </a:lnTo>
                  <a:lnTo>
                    <a:pt x="7" y="208"/>
                  </a:lnTo>
                  <a:lnTo>
                    <a:pt x="2" y="199"/>
                  </a:lnTo>
                  <a:lnTo>
                    <a:pt x="0" y="189"/>
                  </a:lnTo>
                  <a:lnTo>
                    <a:pt x="0" y="25"/>
                  </a:lnTo>
                  <a:lnTo>
                    <a:pt x="2" y="16"/>
                  </a:lnTo>
                  <a:lnTo>
                    <a:pt x="7" y="7"/>
                  </a:lnTo>
                  <a:lnTo>
                    <a:pt x="15" y="1"/>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8" name="Freeform 337"/>
            <p:cNvSpPr>
              <a:spLocks/>
            </p:cNvSpPr>
            <p:nvPr/>
          </p:nvSpPr>
          <p:spPr bwMode="auto">
            <a:xfrm>
              <a:off x="4884" y="2440"/>
              <a:ext cx="87" cy="22"/>
            </a:xfrm>
            <a:custGeom>
              <a:avLst/>
              <a:gdLst>
                <a:gd name="T0" fmla="*/ 25 w 874"/>
                <a:gd name="T1" fmla="*/ 0 h 216"/>
                <a:gd name="T2" fmla="*/ 847 w 874"/>
                <a:gd name="T3" fmla="*/ 0 h 216"/>
                <a:gd name="T4" fmla="*/ 858 w 874"/>
                <a:gd name="T5" fmla="*/ 1 h 216"/>
                <a:gd name="T6" fmla="*/ 866 w 874"/>
                <a:gd name="T7" fmla="*/ 7 h 216"/>
                <a:gd name="T8" fmla="*/ 872 w 874"/>
                <a:gd name="T9" fmla="*/ 16 h 216"/>
                <a:gd name="T10" fmla="*/ 874 w 874"/>
                <a:gd name="T11" fmla="*/ 25 h 216"/>
                <a:gd name="T12" fmla="*/ 874 w 874"/>
                <a:gd name="T13" fmla="*/ 189 h 216"/>
                <a:gd name="T14" fmla="*/ 873 w 874"/>
                <a:gd name="T15" fmla="*/ 196 h 216"/>
                <a:gd name="T16" fmla="*/ 869 w 874"/>
                <a:gd name="T17" fmla="*/ 203 h 216"/>
                <a:gd name="T18" fmla="*/ 864 w 874"/>
                <a:gd name="T19" fmla="*/ 209 h 216"/>
                <a:gd name="T20" fmla="*/ 857 w 874"/>
                <a:gd name="T21" fmla="*/ 214 h 216"/>
                <a:gd name="T22" fmla="*/ 847 w 874"/>
                <a:gd name="T23" fmla="*/ 216 h 216"/>
                <a:gd name="T24" fmla="*/ 25 w 874"/>
                <a:gd name="T25" fmla="*/ 216 h 216"/>
                <a:gd name="T26" fmla="*/ 15 w 874"/>
                <a:gd name="T27" fmla="*/ 214 h 216"/>
                <a:gd name="T28" fmla="*/ 7 w 874"/>
                <a:gd name="T29" fmla="*/ 208 h 216"/>
                <a:gd name="T30" fmla="*/ 2 w 874"/>
                <a:gd name="T31" fmla="*/ 199 h 216"/>
                <a:gd name="T32" fmla="*/ 0 w 874"/>
                <a:gd name="T33" fmla="*/ 189 h 216"/>
                <a:gd name="T34" fmla="*/ 0 w 874"/>
                <a:gd name="T35" fmla="*/ 25 h 216"/>
                <a:gd name="T36" fmla="*/ 2 w 874"/>
                <a:gd name="T37" fmla="*/ 16 h 216"/>
                <a:gd name="T38" fmla="*/ 7 w 874"/>
                <a:gd name="T39" fmla="*/ 7 h 216"/>
                <a:gd name="T40" fmla="*/ 15 w 874"/>
                <a:gd name="T41" fmla="*/ 1 h 216"/>
                <a:gd name="T42" fmla="*/ 25 w 874"/>
                <a:gd name="T43"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4" h="216">
                  <a:moveTo>
                    <a:pt x="25" y="0"/>
                  </a:moveTo>
                  <a:lnTo>
                    <a:pt x="847" y="0"/>
                  </a:lnTo>
                  <a:lnTo>
                    <a:pt x="858" y="1"/>
                  </a:lnTo>
                  <a:lnTo>
                    <a:pt x="866" y="7"/>
                  </a:lnTo>
                  <a:lnTo>
                    <a:pt x="872" y="16"/>
                  </a:lnTo>
                  <a:lnTo>
                    <a:pt x="874" y="25"/>
                  </a:lnTo>
                  <a:lnTo>
                    <a:pt x="874" y="189"/>
                  </a:lnTo>
                  <a:lnTo>
                    <a:pt x="873" y="196"/>
                  </a:lnTo>
                  <a:lnTo>
                    <a:pt x="869" y="203"/>
                  </a:lnTo>
                  <a:lnTo>
                    <a:pt x="864" y="209"/>
                  </a:lnTo>
                  <a:lnTo>
                    <a:pt x="857" y="214"/>
                  </a:lnTo>
                  <a:lnTo>
                    <a:pt x="847" y="216"/>
                  </a:lnTo>
                  <a:lnTo>
                    <a:pt x="25" y="216"/>
                  </a:lnTo>
                  <a:lnTo>
                    <a:pt x="15" y="214"/>
                  </a:lnTo>
                  <a:lnTo>
                    <a:pt x="7" y="208"/>
                  </a:lnTo>
                  <a:lnTo>
                    <a:pt x="2" y="199"/>
                  </a:lnTo>
                  <a:lnTo>
                    <a:pt x="0" y="189"/>
                  </a:lnTo>
                  <a:lnTo>
                    <a:pt x="0" y="25"/>
                  </a:lnTo>
                  <a:lnTo>
                    <a:pt x="2" y="16"/>
                  </a:lnTo>
                  <a:lnTo>
                    <a:pt x="7" y="7"/>
                  </a:lnTo>
                  <a:lnTo>
                    <a:pt x="15" y="1"/>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9" name="Freeform 338"/>
            <p:cNvSpPr>
              <a:spLocks noEditPoints="1"/>
            </p:cNvSpPr>
            <p:nvPr/>
          </p:nvSpPr>
          <p:spPr bwMode="auto">
            <a:xfrm>
              <a:off x="4951" y="2460"/>
              <a:ext cx="111" cy="112"/>
            </a:xfrm>
            <a:custGeom>
              <a:avLst/>
              <a:gdLst>
                <a:gd name="T0" fmla="*/ 741 w 1111"/>
                <a:gd name="T1" fmla="*/ 355 h 1114"/>
                <a:gd name="T2" fmla="*/ 707 w 1111"/>
                <a:gd name="T3" fmla="*/ 374 h 1114"/>
                <a:gd name="T4" fmla="*/ 405 w 1111"/>
                <a:gd name="T5" fmla="*/ 477 h 1114"/>
                <a:gd name="T6" fmla="*/ 371 w 1111"/>
                <a:gd name="T7" fmla="*/ 457 h 1114"/>
                <a:gd name="T8" fmla="*/ 332 w 1111"/>
                <a:gd name="T9" fmla="*/ 457 h 1114"/>
                <a:gd name="T10" fmla="*/ 296 w 1111"/>
                <a:gd name="T11" fmla="*/ 477 h 1114"/>
                <a:gd name="T12" fmla="*/ 277 w 1111"/>
                <a:gd name="T13" fmla="*/ 512 h 1114"/>
                <a:gd name="T14" fmla="*/ 277 w 1111"/>
                <a:gd name="T15" fmla="*/ 552 h 1114"/>
                <a:gd name="T16" fmla="*/ 296 w 1111"/>
                <a:gd name="T17" fmla="*/ 586 h 1114"/>
                <a:gd name="T18" fmla="*/ 467 w 1111"/>
                <a:gd name="T19" fmla="*/ 753 h 1114"/>
                <a:gd name="T20" fmla="*/ 505 w 1111"/>
                <a:gd name="T21" fmla="*/ 763 h 1114"/>
                <a:gd name="T22" fmla="*/ 542 w 1111"/>
                <a:gd name="T23" fmla="*/ 753 h 1114"/>
                <a:gd name="T24" fmla="*/ 815 w 1111"/>
                <a:gd name="T25" fmla="*/ 483 h 1114"/>
                <a:gd name="T26" fmla="*/ 836 w 1111"/>
                <a:gd name="T27" fmla="*/ 449 h 1114"/>
                <a:gd name="T28" fmla="*/ 836 w 1111"/>
                <a:gd name="T29" fmla="*/ 410 h 1114"/>
                <a:gd name="T30" fmla="*/ 815 w 1111"/>
                <a:gd name="T31" fmla="*/ 374 h 1114"/>
                <a:gd name="T32" fmla="*/ 781 w 1111"/>
                <a:gd name="T33" fmla="*/ 355 h 1114"/>
                <a:gd name="T34" fmla="*/ 556 w 1111"/>
                <a:gd name="T35" fmla="*/ 0 h 1114"/>
                <a:gd name="T36" fmla="*/ 675 w 1111"/>
                <a:gd name="T37" fmla="*/ 13 h 1114"/>
                <a:gd name="T38" fmla="*/ 785 w 1111"/>
                <a:gd name="T39" fmla="*/ 51 h 1114"/>
                <a:gd name="T40" fmla="*/ 884 w 1111"/>
                <a:gd name="T41" fmla="*/ 108 h 1114"/>
                <a:gd name="T42" fmla="*/ 969 w 1111"/>
                <a:gd name="T43" fmla="*/ 184 h 1114"/>
                <a:gd name="T44" fmla="*/ 1036 w 1111"/>
                <a:gd name="T45" fmla="*/ 276 h 1114"/>
                <a:gd name="T46" fmla="*/ 1084 w 1111"/>
                <a:gd name="T47" fmla="*/ 382 h 1114"/>
                <a:gd name="T48" fmla="*/ 1108 w 1111"/>
                <a:gd name="T49" fmla="*/ 497 h 1114"/>
                <a:gd name="T50" fmla="*/ 1108 w 1111"/>
                <a:gd name="T51" fmla="*/ 619 h 1114"/>
                <a:gd name="T52" fmla="*/ 1084 w 1111"/>
                <a:gd name="T53" fmla="*/ 733 h 1114"/>
                <a:gd name="T54" fmla="*/ 1036 w 1111"/>
                <a:gd name="T55" fmla="*/ 839 h 1114"/>
                <a:gd name="T56" fmla="*/ 969 w 1111"/>
                <a:gd name="T57" fmla="*/ 930 h 1114"/>
                <a:gd name="T58" fmla="*/ 884 w 1111"/>
                <a:gd name="T59" fmla="*/ 1007 h 1114"/>
                <a:gd name="T60" fmla="*/ 785 w 1111"/>
                <a:gd name="T61" fmla="*/ 1064 h 1114"/>
                <a:gd name="T62" fmla="*/ 675 w 1111"/>
                <a:gd name="T63" fmla="*/ 1102 h 1114"/>
                <a:gd name="T64" fmla="*/ 556 w 1111"/>
                <a:gd name="T65" fmla="*/ 1114 h 1114"/>
                <a:gd name="T66" fmla="*/ 437 w 1111"/>
                <a:gd name="T67" fmla="*/ 1102 h 1114"/>
                <a:gd name="T68" fmla="*/ 326 w 1111"/>
                <a:gd name="T69" fmla="*/ 1064 h 1114"/>
                <a:gd name="T70" fmla="*/ 228 w 1111"/>
                <a:gd name="T71" fmla="*/ 1007 h 1114"/>
                <a:gd name="T72" fmla="*/ 144 w 1111"/>
                <a:gd name="T73" fmla="*/ 930 h 1114"/>
                <a:gd name="T74" fmla="*/ 77 w 1111"/>
                <a:gd name="T75" fmla="*/ 839 h 1114"/>
                <a:gd name="T76" fmla="*/ 28 w 1111"/>
                <a:gd name="T77" fmla="*/ 733 h 1114"/>
                <a:gd name="T78" fmla="*/ 3 w 1111"/>
                <a:gd name="T79" fmla="*/ 619 h 1114"/>
                <a:gd name="T80" fmla="*/ 3 w 1111"/>
                <a:gd name="T81" fmla="*/ 497 h 1114"/>
                <a:gd name="T82" fmla="*/ 28 w 1111"/>
                <a:gd name="T83" fmla="*/ 382 h 1114"/>
                <a:gd name="T84" fmla="*/ 77 w 1111"/>
                <a:gd name="T85" fmla="*/ 276 h 1114"/>
                <a:gd name="T86" fmla="*/ 144 w 1111"/>
                <a:gd name="T87" fmla="*/ 184 h 1114"/>
                <a:gd name="T88" fmla="*/ 228 w 1111"/>
                <a:gd name="T89" fmla="*/ 108 h 1114"/>
                <a:gd name="T90" fmla="*/ 326 w 1111"/>
                <a:gd name="T91" fmla="*/ 51 h 1114"/>
                <a:gd name="T92" fmla="*/ 437 w 1111"/>
                <a:gd name="T93" fmla="*/ 13 h 1114"/>
                <a:gd name="T94" fmla="*/ 556 w 1111"/>
                <a:gd name="T95" fmla="*/ 0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1" h="1114">
                  <a:moveTo>
                    <a:pt x="761" y="352"/>
                  </a:moveTo>
                  <a:lnTo>
                    <a:pt x="741" y="355"/>
                  </a:lnTo>
                  <a:lnTo>
                    <a:pt x="723" y="362"/>
                  </a:lnTo>
                  <a:lnTo>
                    <a:pt x="707" y="374"/>
                  </a:lnTo>
                  <a:lnTo>
                    <a:pt x="505" y="577"/>
                  </a:lnTo>
                  <a:lnTo>
                    <a:pt x="405" y="477"/>
                  </a:lnTo>
                  <a:lnTo>
                    <a:pt x="389" y="465"/>
                  </a:lnTo>
                  <a:lnTo>
                    <a:pt x="371" y="457"/>
                  </a:lnTo>
                  <a:lnTo>
                    <a:pt x="351" y="455"/>
                  </a:lnTo>
                  <a:lnTo>
                    <a:pt x="332" y="457"/>
                  </a:lnTo>
                  <a:lnTo>
                    <a:pt x="313" y="465"/>
                  </a:lnTo>
                  <a:lnTo>
                    <a:pt x="296" y="477"/>
                  </a:lnTo>
                  <a:lnTo>
                    <a:pt x="284" y="493"/>
                  </a:lnTo>
                  <a:lnTo>
                    <a:pt x="277" y="512"/>
                  </a:lnTo>
                  <a:lnTo>
                    <a:pt x="274" y="532"/>
                  </a:lnTo>
                  <a:lnTo>
                    <a:pt x="277" y="552"/>
                  </a:lnTo>
                  <a:lnTo>
                    <a:pt x="284" y="570"/>
                  </a:lnTo>
                  <a:lnTo>
                    <a:pt x="296" y="586"/>
                  </a:lnTo>
                  <a:lnTo>
                    <a:pt x="450" y="740"/>
                  </a:lnTo>
                  <a:lnTo>
                    <a:pt x="467" y="753"/>
                  </a:lnTo>
                  <a:lnTo>
                    <a:pt x="485" y="761"/>
                  </a:lnTo>
                  <a:lnTo>
                    <a:pt x="505" y="763"/>
                  </a:lnTo>
                  <a:lnTo>
                    <a:pt x="525" y="761"/>
                  </a:lnTo>
                  <a:lnTo>
                    <a:pt x="542" y="753"/>
                  </a:lnTo>
                  <a:lnTo>
                    <a:pt x="559" y="740"/>
                  </a:lnTo>
                  <a:lnTo>
                    <a:pt x="815" y="483"/>
                  </a:lnTo>
                  <a:lnTo>
                    <a:pt x="828" y="467"/>
                  </a:lnTo>
                  <a:lnTo>
                    <a:pt x="836" y="449"/>
                  </a:lnTo>
                  <a:lnTo>
                    <a:pt x="838" y="429"/>
                  </a:lnTo>
                  <a:lnTo>
                    <a:pt x="836" y="410"/>
                  </a:lnTo>
                  <a:lnTo>
                    <a:pt x="828" y="391"/>
                  </a:lnTo>
                  <a:lnTo>
                    <a:pt x="815" y="374"/>
                  </a:lnTo>
                  <a:lnTo>
                    <a:pt x="799" y="362"/>
                  </a:lnTo>
                  <a:lnTo>
                    <a:pt x="781" y="355"/>
                  </a:lnTo>
                  <a:lnTo>
                    <a:pt x="761" y="352"/>
                  </a:lnTo>
                  <a:close/>
                  <a:moveTo>
                    <a:pt x="556" y="0"/>
                  </a:moveTo>
                  <a:lnTo>
                    <a:pt x="617" y="4"/>
                  </a:lnTo>
                  <a:lnTo>
                    <a:pt x="675" y="13"/>
                  </a:lnTo>
                  <a:lnTo>
                    <a:pt x="731" y="29"/>
                  </a:lnTo>
                  <a:lnTo>
                    <a:pt x="785" y="51"/>
                  </a:lnTo>
                  <a:lnTo>
                    <a:pt x="837" y="77"/>
                  </a:lnTo>
                  <a:lnTo>
                    <a:pt x="884" y="108"/>
                  </a:lnTo>
                  <a:lnTo>
                    <a:pt x="928" y="144"/>
                  </a:lnTo>
                  <a:lnTo>
                    <a:pt x="969" y="184"/>
                  </a:lnTo>
                  <a:lnTo>
                    <a:pt x="1005" y="229"/>
                  </a:lnTo>
                  <a:lnTo>
                    <a:pt x="1036" y="276"/>
                  </a:lnTo>
                  <a:lnTo>
                    <a:pt x="1062" y="327"/>
                  </a:lnTo>
                  <a:lnTo>
                    <a:pt x="1084" y="382"/>
                  </a:lnTo>
                  <a:lnTo>
                    <a:pt x="1099" y="438"/>
                  </a:lnTo>
                  <a:lnTo>
                    <a:pt x="1108" y="497"/>
                  </a:lnTo>
                  <a:lnTo>
                    <a:pt x="1111" y="557"/>
                  </a:lnTo>
                  <a:lnTo>
                    <a:pt x="1108" y="619"/>
                  </a:lnTo>
                  <a:lnTo>
                    <a:pt x="1099" y="677"/>
                  </a:lnTo>
                  <a:lnTo>
                    <a:pt x="1084" y="733"/>
                  </a:lnTo>
                  <a:lnTo>
                    <a:pt x="1062" y="787"/>
                  </a:lnTo>
                  <a:lnTo>
                    <a:pt x="1036" y="839"/>
                  </a:lnTo>
                  <a:lnTo>
                    <a:pt x="1005" y="886"/>
                  </a:lnTo>
                  <a:lnTo>
                    <a:pt x="969" y="930"/>
                  </a:lnTo>
                  <a:lnTo>
                    <a:pt x="928" y="971"/>
                  </a:lnTo>
                  <a:lnTo>
                    <a:pt x="884" y="1007"/>
                  </a:lnTo>
                  <a:lnTo>
                    <a:pt x="837" y="1038"/>
                  </a:lnTo>
                  <a:lnTo>
                    <a:pt x="785" y="1064"/>
                  </a:lnTo>
                  <a:lnTo>
                    <a:pt x="731" y="1086"/>
                  </a:lnTo>
                  <a:lnTo>
                    <a:pt x="675" y="1102"/>
                  </a:lnTo>
                  <a:lnTo>
                    <a:pt x="617" y="1110"/>
                  </a:lnTo>
                  <a:lnTo>
                    <a:pt x="556" y="1114"/>
                  </a:lnTo>
                  <a:lnTo>
                    <a:pt x="495" y="1110"/>
                  </a:lnTo>
                  <a:lnTo>
                    <a:pt x="437" y="1102"/>
                  </a:lnTo>
                  <a:lnTo>
                    <a:pt x="380" y="1086"/>
                  </a:lnTo>
                  <a:lnTo>
                    <a:pt x="326" y="1064"/>
                  </a:lnTo>
                  <a:lnTo>
                    <a:pt x="276" y="1038"/>
                  </a:lnTo>
                  <a:lnTo>
                    <a:pt x="228" y="1007"/>
                  </a:lnTo>
                  <a:lnTo>
                    <a:pt x="183" y="971"/>
                  </a:lnTo>
                  <a:lnTo>
                    <a:pt x="144" y="930"/>
                  </a:lnTo>
                  <a:lnTo>
                    <a:pt x="108" y="886"/>
                  </a:lnTo>
                  <a:lnTo>
                    <a:pt x="77" y="839"/>
                  </a:lnTo>
                  <a:lnTo>
                    <a:pt x="50" y="787"/>
                  </a:lnTo>
                  <a:lnTo>
                    <a:pt x="28" y="733"/>
                  </a:lnTo>
                  <a:lnTo>
                    <a:pt x="13" y="677"/>
                  </a:lnTo>
                  <a:lnTo>
                    <a:pt x="3" y="619"/>
                  </a:lnTo>
                  <a:lnTo>
                    <a:pt x="0" y="557"/>
                  </a:lnTo>
                  <a:lnTo>
                    <a:pt x="3" y="497"/>
                  </a:lnTo>
                  <a:lnTo>
                    <a:pt x="13" y="438"/>
                  </a:lnTo>
                  <a:lnTo>
                    <a:pt x="28" y="382"/>
                  </a:lnTo>
                  <a:lnTo>
                    <a:pt x="50" y="327"/>
                  </a:lnTo>
                  <a:lnTo>
                    <a:pt x="77" y="276"/>
                  </a:lnTo>
                  <a:lnTo>
                    <a:pt x="108" y="229"/>
                  </a:lnTo>
                  <a:lnTo>
                    <a:pt x="144" y="184"/>
                  </a:lnTo>
                  <a:lnTo>
                    <a:pt x="183" y="144"/>
                  </a:lnTo>
                  <a:lnTo>
                    <a:pt x="228" y="108"/>
                  </a:lnTo>
                  <a:lnTo>
                    <a:pt x="276" y="77"/>
                  </a:lnTo>
                  <a:lnTo>
                    <a:pt x="326" y="51"/>
                  </a:lnTo>
                  <a:lnTo>
                    <a:pt x="380" y="29"/>
                  </a:lnTo>
                  <a:lnTo>
                    <a:pt x="437" y="13"/>
                  </a:lnTo>
                  <a:lnTo>
                    <a:pt x="495" y="4"/>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grpSp>
      <p:grpSp>
        <p:nvGrpSpPr>
          <p:cNvPr id="180" name="Group 38"/>
          <p:cNvGrpSpPr/>
          <p:nvPr/>
        </p:nvGrpSpPr>
        <p:grpSpPr>
          <a:xfrm>
            <a:off x="2701228" y="3792002"/>
            <a:ext cx="3143457" cy="840082"/>
            <a:chOff x="5219477" y="995322"/>
            <a:chExt cx="6261323" cy="1514980"/>
          </a:xfrm>
        </p:grpSpPr>
        <p:sp>
          <p:nvSpPr>
            <p:cNvPr id="181" name="Freeform: Shape 39"/>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rgbClr val="5B9BD5"/>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182" name="Freeform: Shape 40"/>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pic>
        <p:nvPicPr>
          <p:cNvPr id="183"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45526" y="3696950"/>
            <a:ext cx="4168972" cy="1103678"/>
          </a:xfrm>
          <a:prstGeom prst="rect">
            <a:avLst/>
          </a:prstGeom>
        </p:spPr>
      </p:pic>
      <p:grpSp>
        <p:nvGrpSpPr>
          <p:cNvPr id="184" name="Group 42"/>
          <p:cNvGrpSpPr/>
          <p:nvPr/>
        </p:nvGrpSpPr>
        <p:grpSpPr>
          <a:xfrm>
            <a:off x="4783417" y="3783467"/>
            <a:ext cx="4109063" cy="840082"/>
            <a:chOff x="5342415" y="977137"/>
            <a:chExt cx="6261323" cy="1514980"/>
          </a:xfrm>
        </p:grpSpPr>
        <p:grpSp>
          <p:nvGrpSpPr>
            <p:cNvPr id="185" name="Group 32"/>
            <p:cNvGrpSpPr/>
            <p:nvPr/>
          </p:nvGrpSpPr>
          <p:grpSpPr>
            <a:xfrm>
              <a:off x="5342415" y="977137"/>
              <a:ext cx="6261323" cy="1514980"/>
              <a:chOff x="5219477" y="995322"/>
              <a:chExt cx="6261323" cy="1514980"/>
            </a:xfrm>
          </p:grpSpPr>
          <p:sp>
            <p:nvSpPr>
              <p:cNvPr id="187" name="Freeform: Shape 20"/>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rgbClr val="5B9BD5"/>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188" name="Freeform: Shape 27"/>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sp>
          <p:nvSpPr>
            <p:cNvPr id="186" name="TextBox 41"/>
            <p:cNvSpPr txBox="1"/>
            <p:nvPr/>
          </p:nvSpPr>
          <p:spPr>
            <a:xfrm>
              <a:off x="6432457" y="994137"/>
              <a:ext cx="4589050" cy="1165575"/>
            </a:xfrm>
            <a:prstGeom prst="rect">
              <a:avLst/>
            </a:prstGeom>
            <a:noFill/>
          </p:spPr>
          <p:txBody>
            <a:bodyPr wrap="square" rtlCol="0">
              <a:spAutoFit/>
            </a:bodyPr>
            <a:lstStyle/>
            <a:p>
              <a:pPr>
                <a:defRPr/>
              </a:pPr>
              <a:r>
                <a:rPr lang="fr-CA" sz="1200" kern="0" dirty="0" smtClean="0">
                  <a:solidFill>
                    <a:srgbClr val="5B9BD5">
                      <a:lumMod val="50000"/>
                    </a:srgbClr>
                  </a:solidFill>
                  <a:latin typeface="Calibri" panose="020F0502020204030204"/>
                </a:rPr>
                <a:t>Exécuter, de façon </a:t>
              </a:r>
              <a:r>
                <a:rPr lang="fr-CA" sz="1200" b="1" kern="0" dirty="0" smtClean="0">
                  <a:solidFill>
                    <a:srgbClr val="5B9BD5">
                      <a:lumMod val="50000"/>
                    </a:srgbClr>
                  </a:solidFill>
                  <a:latin typeface="Calibri" panose="020F0502020204030204"/>
                </a:rPr>
                <a:t>itérative</a:t>
              </a:r>
              <a:r>
                <a:rPr lang="fr-CA" sz="1200" kern="0" dirty="0" smtClean="0">
                  <a:solidFill>
                    <a:srgbClr val="5B9BD5">
                      <a:lumMod val="50000"/>
                    </a:srgbClr>
                  </a:solidFill>
                  <a:latin typeface="Calibri" panose="020F0502020204030204"/>
                </a:rPr>
                <a:t>, les </a:t>
              </a:r>
              <a:r>
                <a:rPr lang="fr-CA" sz="1200" b="1" kern="0" dirty="0" smtClean="0">
                  <a:solidFill>
                    <a:srgbClr val="5B9BD5">
                      <a:lumMod val="50000"/>
                    </a:srgbClr>
                  </a:solidFill>
                  <a:latin typeface="Calibri" panose="020F0502020204030204"/>
                </a:rPr>
                <a:t>activités</a:t>
              </a:r>
              <a:r>
                <a:rPr lang="fr-CA" sz="1200" kern="0" dirty="0" smtClean="0">
                  <a:solidFill>
                    <a:srgbClr val="5B9BD5">
                      <a:lumMod val="50000"/>
                    </a:srgbClr>
                  </a:solidFill>
                  <a:latin typeface="Calibri" panose="020F0502020204030204"/>
                </a:rPr>
                <a:t> liés aux </a:t>
              </a:r>
              <a:r>
                <a:rPr lang="fr-CA" sz="1200" b="1" kern="0" dirty="0" smtClean="0">
                  <a:solidFill>
                    <a:srgbClr val="5B9BD5">
                      <a:lumMod val="50000"/>
                    </a:srgbClr>
                  </a:solidFill>
                  <a:latin typeface="Calibri" panose="020F0502020204030204"/>
                </a:rPr>
                <a:t>exigences: </a:t>
              </a:r>
              <a:r>
                <a:rPr lang="fr-CA" sz="1200" kern="0" dirty="0" smtClean="0">
                  <a:solidFill>
                    <a:srgbClr val="5B9BD5">
                      <a:lumMod val="50000"/>
                    </a:srgbClr>
                  </a:solidFill>
                  <a:latin typeface="Calibri" panose="020F0502020204030204"/>
                </a:rPr>
                <a:t>planifier, préparer, éliciter , analyser</a:t>
              </a:r>
              <a:r>
                <a:rPr lang="en-US" sz="1200" kern="0" dirty="0">
                  <a:solidFill>
                    <a:srgbClr val="5B9BD5">
                      <a:lumMod val="50000"/>
                    </a:srgbClr>
                  </a:solidFill>
                  <a:latin typeface="Calibri" panose="020F0502020204030204"/>
                </a:rPr>
                <a:t> </a:t>
              </a:r>
              <a:r>
                <a:rPr lang="en-US" sz="1200" kern="0" dirty="0" smtClean="0">
                  <a:solidFill>
                    <a:srgbClr val="5B9BD5">
                      <a:lumMod val="50000"/>
                    </a:srgbClr>
                  </a:solidFill>
                  <a:latin typeface="Calibri" panose="020F0502020204030204"/>
                </a:rPr>
                <a:t>et documenter. </a:t>
              </a:r>
            </a:p>
          </p:txBody>
        </p:sp>
      </p:grpSp>
      <p:grpSp>
        <p:nvGrpSpPr>
          <p:cNvPr id="189" name="Group 11"/>
          <p:cNvGrpSpPr/>
          <p:nvPr/>
        </p:nvGrpSpPr>
        <p:grpSpPr>
          <a:xfrm>
            <a:off x="2631475" y="3703487"/>
            <a:ext cx="2875548" cy="996775"/>
            <a:chOff x="1690777" y="2053087"/>
            <a:chExt cx="3700733" cy="1449238"/>
          </a:xfrm>
          <a:effectLst/>
        </p:grpSpPr>
        <p:sp>
          <p:nvSpPr>
            <p:cNvPr id="190" name="Freeform: Shape 8"/>
            <p:cNvSpPr/>
            <p:nvPr/>
          </p:nvSpPr>
          <p:spPr>
            <a:xfrm>
              <a:off x="1690777" y="2053087"/>
              <a:ext cx="3700733" cy="1449238"/>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solidFill>
              <a:srgbClr val="5B9BD5">
                <a:lumMod val="75000"/>
              </a:srgb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191" name="Freeform: Shape 10"/>
            <p:cNvSpPr/>
            <p:nvPr/>
          </p:nvSpPr>
          <p:spPr>
            <a:xfrm>
              <a:off x="1743254" y="2126389"/>
              <a:ext cx="3596886" cy="129499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noFill/>
            <a:ln w="38100" cap="flat" cmpd="sng" algn="ctr">
              <a:solidFill>
                <a:srgbClr val="5B9BD5">
                  <a:lumMod val="40000"/>
                  <a:lumOff val="60000"/>
                </a:srgbClr>
              </a:solidFill>
              <a:prstDash val="sysDot"/>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192" name="Freeform: Shape 9"/>
            <p:cNvSpPr/>
            <p:nvPr/>
          </p:nvSpPr>
          <p:spPr>
            <a:xfrm>
              <a:off x="1805892" y="2166858"/>
              <a:ext cx="3585618" cy="122141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gradFill flip="none" rotWithShape="1">
              <a:gsLst>
                <a:gs pos="37000">
                  <a:srgbClr val="5B9BD5">
                    <a:shade val="30000"/>
                    <a:satMod val="115000"/>
                    <a:lumMod val="76000"/>
                    <a:lumOff val="24000"/>
                  </a:srgbClr>
                </a:gs>
                <a:gs pos="0">
                  <a:srgbClr val="5B9BD5">
                    <a:shade val="67500"/>
                    <a:satMod val="115000"/>
                    <a:lumMod val="77000"/>
                    <a:lumOff val="23000"/>
                  </a:srgbClr>
                </a:gs>
                <a:gs pos="100000">
                  <a:srgbClr val="5B9BD5">
                    <a:shade val="100000"/>
                    <a:satMod val="115000"/>
                    <a:lumMod val="72000"/>
                  </a:srgbClr>
                </a:gs>
                <a:gs pos="94000">
                  <a:srgbClr val="5B9BD5">
                    <a:shade val="100000"/>
                    <a:satMod val="115000"/>
                    <a:lumMod val="88000"/>
                  </a:srgbClr>
                </a:gs>
              </a:gsLst>
              <a:lin ang="5400000" scaled="1"/>
              <a:tileRect/>
            </a:gradFill>
            <a:ln w="31750" cap="flat" cmpd="sng" algn="ctr">
              <a:noFill/>
              <a:prstDash val="sysDot"/>
              <a:miter lim="800000"/>
            </a:ln>
            <a:effectLst>
              <a:outerShdw blurRad="50800" dist="38100" algn="l" rotWithShape="0">
                <a:prstClr val="black">
                  <a:alpha val="40000"/>
                </a:prstClr>
              </a:outerShdw>
            </a:effectLst>
          </p:spPr>
          <p:txBody>
            <a:bodyPr rtlCol="0" anchor="ctr"/>
            <a:lstStyle/>
            <a:p>
              <a:pPr algn="ctr">
                <a:defRPr/>
              </a:pPr>
              <a:endParaRPr lang="en-US" kern="0" dirty="0" smtClean="0">
                <a:solidFill>
                  <a:prstClr val="white"/>
                </a:solidFill>
                <a:latin typeface="Calibri" panose="020F0502020204030204"/>
              </a:endParaRPr>
            </a:p>
          </p:txBody>
        </p:sp>
      </p:grpSp>
      <p:grpSp>
        <p:nvGrpSpPr>
          <p:cNvPr id="193" name="Group 30"/>
          <p:cNvGrpSpPr/>
          <p:nvPr/>
        </p:nvGrpSpPr>
        <p:grpSpPr>
          <a:xfrm>
            <a:off x="2747197" y="3725224"/>
            <a:ext cx="2708395" cy="917852"/>
            <a:chOff x="1205155" y="850132"/>
            <a:chExt cx="5394736" cy="1655227"/>
          </a:xfrm>
        </p:grpSpPr>
        <p:sp>
          <p:nvSpPr>
            <p:cNvPr id="194" name="TextBox 21"/>
            <p:cNvSpPr txBox="1"/>
            <p:nvPr/>
          </p:nvSpPr>
          <p:spPr>
            <a:xfrm>
              <a:off x="1205155" y="850132"/>
              <a:ext cx="1056641" cy="1655227"/>
            </a:xfrm>
            <a:prstGeom prst="rect">
              <a:avLst/>
            </a:prstGeom>
            <a:noFill/>
          </p:spPr>
          <p:txBody>
            <a:bodyPr wrap="square" rtlCol="0">
              <a:spAutoFit/>
            </a:bodyPr>
            <a:lstStyle/>
            <a:p>
              <a:pPr algn="ctr">
                <a:defRPr/>
              </a:pPr>
              <a:r>
                <a:rPr lang="en-US" sz="4800" b="1" kern="0" dirty="0">
                  <a:solidFill>
                    <a:prstClr val="white"/>
                  </a:solidFill>
                  <a:latin typeface="Calibri" panose="020F0502020204030204"/>
                </a:rPr>
                <a:t> </a:t>
              </a:r>
              <a:endParaRPr lang="en-US" sz="4800" b="1" kern="0" dirty="0" smtClean="0">
                <a:solidFill>
                  <a:prstClr val="white"/>
                </a:solidFill>
                <a:latin typeface="Calibri" panose="020F0502020204030204"/>
              </a:endParaRPr>
            </a:p>
          </p:txBody>
        </p:sp>
        <p:cxnSp>
          <p:nvCxnSpPr>
            <p:cNvPr id="195" name="Straight Connector 23"/>
            <p:cNvCxnSpPr/>
            <p:nvPr/>
          </p:nvCxnSpPr>
          <p:spPr>
            <a:xfrm>
              <a:off x="2700381" y="1138648"/>
              <a:ext cx="0" cy="1147351"/>
            </a:xfrm>
            <a:prstGeom prst="line">
              <a:avLst/>
            </a:prstGeom>
            <a:noFill/>
            <a:ln w="31750" cap="flat" cmpd="sng" algn="ctr">
              <a:solidFill>
                <a:schemeClr val="bg1"/>
              </a:solidFill>
              <a:prstDash val="solid"/>
              <a:miter lim="800000"/>
            </a:ln>
            <a:effectLst/>
          </p:spPr>
        </p:cxnSp>
        <p:sp>
          <p:nvSpPr>
            <p:cNvPr id="196" name="TextBox 25"/>
            <p:cNvSpPr txBox="1"/>
            <p:nvPr/>
          </p:nvSpPr>
          <p:spPr>
            <a:xfrm>
              <a:off x="2680894" y="1134233"/>
              <a:ext cx="3918997" cy="1054566"/>
            </a:xfrm>
            <a:prstGeom prst="rect">
              <a:avLst/>
            </a:prstGeom>
            <a:noFill/>
          </p:spPr>
          <p:txBody>
            <a:bodyPr wrap="square" rtlCol="0">
              <a:spAutoFit/>
            </a:bodyPr>
            <a:lstStyle/>
            <a:p>
              <a:pPr>
                <a:defRPr/>
              </a:pPr>
              <a:r>
                <a:rPr lang="en-US" sz="1600" b="1" kern="0" dirty="0" smtClean="0">
                  <a:solidFill>
                    <a:prstClr val="white"/>
                  </a:solidFill>
                  <a:latin typeface="Calibri" panose="020F0502020204030204"/>
                </a:rPr>
                <a:t>Elicitation des </a:t>
              </a:r>
              <a:r>
                <a:rPr lang="en-US" sz="1600" b="1" kern="0" dirty="0" err="1" smtClean="0">
                  <a:solidFill>
                    <a:prstClr val="white"/>
                  </a:solidFill>
                  <a:latin typeface="Calibri" panose="020F0502020204030204"/>
                </a:rPr>
                <a:t>exigences</a:t>
              </a:r>
              <a:r>
                <a:rPr lang="en-US" sz="1600" b="1" kern="0" dirty="0" smtClean="0">
                  <a:solidFill>
                    <a:prstClr val="white"/>
                  </a:solidFill>
                  <a:latin typeface="Calibri" panose="020F0502020204030204"/>
                </a:rPr>
                <a:t> et </a:t>
              </a:r>
              <a:r>
                <a:rPr lang="en-US" sz="1600" b="1" kern="0" dirty="0" err="1" smtClean="0">
                  <a:solidFill>
                    <a:prstClr val="white"/>
                  </a:solidFill>
                  <a:latin typeface="Calibri" panose="020F0502020204030204"/>
                </a:rPr>
                <a:t>analyse</a:t>
              </a:r>
              <a:endParaRPr lang="en-US" sz="1600" kern="0" dirty="0" smtClean="0">
                <a:solidFill>
                  <a:prstClr val="white"/>
                </a:solidFill>
                <a:latin typeface="Calibri" panose="020F0502020204030204"/>
              </a:endParaRPr>
            </a:p>
          </p:txBody>
        </p:sp>
      </p:grpSp>
      <p:grpSp>
        <p:nvGrpSpPr>
          <p:cNvPr id="210" name="Group 235"/>
          <p:cNvGrpSpPr>
            <a:grpSpLocks noChangeAspect="1"/>
          </p:cNvGrpSpPr>
          <p:nvPr>
            <p:custDataLst>
              <p:tags r:id="rId3"/>
            </p:custDataLst>
          </p:nvPr>
        </p:nvGrpSpPr>
        <p:grpSpPr bwMode="auto">
          <a:xfrm>
            <a:off x="2812008" y="3876000"/>
            <a:ext cx="504519" cy="579669"/>
            <a:chOff x="1957" y="1752"/>
            <a:chExt cx="348" cy="362"/>
          </a:xfrm>
          <a:solidFill>
            <a:schemeClr val="bg1"/>
          </a:solidFill>
        </p:grpSpPr>
        <p:sp>
          <p:nvSpPr>
            <p:cNvPr id="211" name="Freeform 237"/>
            <p:cNvSpPr>
              <a:spLocks noEditPoints="1"/>
            </p:cNvSpPr>
            <p:nvPr/>
          </p:nvSpPr>
          <p:spPr bwMode="auto">
            <a:xfrm>
              <a:off x="1957" y="1884"/>
              <a:ext cx="228" cy="230"/>
            </a:xfrm>
            <a:custGeom>
              <a:avLst/>
              <a:gdLst>
                <a:gd name="T0" fmla="*/ 971 w 2284"/>
                <a:gd name="T1" fmla="*/ 637 h 2302"/>
                <a:gd name="T2" fmla="*/ 780 w 2284"/>
                <a:gd name="T3" fmla="*/ 749 h 2302"/>
                <a:gd name="T4" fmla="*/ 650 w 2284"/>
                <a:gd name="T5" fmla="*/ 928 h 2302"/>
                <a:gd name="T6" fmla="*/ 602 w 2284"/>
                <a:gd name="T7" fmla="*/ 1151 h 2302"/>
                <a:gd name="T8" fmla="*/ 650 w 2284"/>
                <a:gd name="T9" fmla="*/ 1374 h 2302"/>
                <a:gd name="T10" fmla="*/ 780 w 2284"/>
                <a:gd name="T11" fmla="*/ 1553 h 2302"/>
                <a:gd name="T12" fmla="*/ 971 w 2284"/>
                <a:gd name="T13" fmla="*/ 1665 h 2302"/>
                <a:gd name="T14" fmla="*/ 1201 w 2284"/>
                <a:gd name="T15" fmla="*/ 1689 h 2302"/>
                <a:gd name="T16" fmla="*/ 1416 w 2284"/>
                <a:gd name="T17" fmla="*/ 1617 h 2302"/>
                <a:gd name="T18" fmla="*/ 1579 w 2284"/>
                <a:gd name="T19" fmla="*/ 1470 h 2302"/>
                <a:gd name="T20" fmla="*/ 1671 w 2284"/>
                <a:gd name="T21" fmla="*/ 1266 h 2302"/>
                <a:gd name="T22" fmla="*/ 1671 w 2284"/>
                <a:gd name="T23" fmla="*/ 1034 h 2302"/>
                <a:gd name="T24" fmla="*/ 1579 w 2284"/>
                <a:gd name="T25" fmla="*/ 831 h 2302"/>
                <a:gd name="T26" fmla="*/ 1416 w 2284"/>
                <a:gd name="T27" fmla="*/ 683 h 2302"/>
                <a:gd name="T28" fmla="*/ 1201 w 2284"/>
                <a:gd name="T29" fmla="*/ 613 h 2302"/>
                <a:gd name="T30" fmla="*/ 1430 w 2284"/>
                <a:gd name="T31" fmla="*/ 3 h 2302"/>
                <a:gd name="T32" fmla="*/ 1513 w 2284"/>
                <a:gd name="T33" fmla="*/ 69 h 2302"/>
                <a:gd name="T34" fmla="*/ 1588 w 2284"/>
                <a:gd name="T35" fmla="*/ 310 h 2302"/>
                <a:gd name="T36" fmla="*/ 1859 w 2284"/>
                <a:gd name="T37" fmla="*/ 296 h 2302"/>
                <a:gd name="T38" fmla="*/ 1952 w 2284"/>
                <a:gd name="T39" fmla="*/ 299 h 2302"/>
                <a:gd name="T40" fmla="*/ 2268 w 2284"/>
                <a:gd name="T41" fmla="*/ 800 h 2302"/>
                <a:gd name="T42" fmla="*/ 2281 w 2284"/>
                <a:gd name="T43" fmla="*/ 895 h 2302"/>
                <a:gd name="T44" fmla="*/ 2223 w 2284"/>
                <a:gd name="T45" fmla="*/ 970 h 2302"/>
                <a:gd name="T46" fmla="*/ 2092 w 2284"/>
                <a:gd name="T47" fmla="*/ 1203 h 2302"/>
                <a:gd name="T48" fmla="*/ 2259 w 2284"/>
                <a:gd name="T49" fmla="*/ 1363 h 2302"/>
                <a:gd name="T50" fmla="*/ 2284 w 2284"/>
                <a:gd name="T51" fmla="*/ 1456 h 2302"/>
                <a:gd name="T52" fmla="*/ 1994 w 2284"/>
                <a:gd name="T53" fmla="*/ 1972 h 2302"/>
                <a:gd name="T54" fmla="*/ 1901 w 2284"/>
                <a:gd name="T55" fmla="*/ 2014 h 2302"/>
                <a:gd name="T56" fmla="*/ 1704 w 2284"/>
                <a:gd name="T57" fmla="*/ 1918 h 2302"/>
                <a:gd name="T58" fmla="*/ 1527 w 2284"/>
                <a:gd name="T59" fmla="*/ 2176 h 2302"/>
                <a:gd name="T60" fmla="*/ 1479 w 2284"/>
                <a:gd name="T61" fmla="*/ 2274 h 2302"/>
                <a:gd name="T62" fmla="*/ 883 w 2284"/>
                <a:gd name="T63" fmla="*/ 2302 h 2302"/>
                <a:gd name="T64" fmla="*/ 795 w 2284"/>
                <a:gd name="T65" fmla="*/ 2266 h 2302"/>
                <a:gd name="T66" fmla="*/ 759 w 2284"/>
                <a:gd name="T67" fmla="*/ 2176 h 2302"/>
                <a:gd name="T68" fmla="*/ 581 w 2284"/>
                <a:gd name="T69" fmla="*/ 1918 h 2302"/>
                <a:gd name="T70" fmla="*/ 384 w 2284"/>
                <a:gd name="T71" fmla="*/ 2014 h 2302"/>
                <a:gd name="T72" fmla="*/ 291 w 2284"/>
                <a:gd name="T73" fmla="*/ 1972 h 2302"/>
                <a:gd name="T74" fmla="*/ 1 w 2284"/>
                <a:gd name="T75" fmla="*/ 1456 h 2302"/>
                <a:gd name="T76" fmla="*/ 25 w 2284"/>
                <a:gd name="T77" fmla="*/ 1363 h 2302"/>
                <a:gd name="T78" fmla="*/ 192 w 2284"/>
                <a:gd name="T79" fmla="*/ 1203 h 2302"/>
                <a:gd name="T80" fmla="*/ 62 w 2284"/>
                <a:gd name="T81" fmla="*/ 970 h 2302"/>
                <a:gd name="T82" fmla="*/ 4 w 2284"/>
                <a:gd name="T83" fmla="*/ 895 h 2302"/>
                <a:gd name="T84" fmla="*/ 16 w 2284"/>
                <a:gd name="T85" fmla="*/ 800 h 2302"/>
                <a:gd name="T86" fmla="*/ 333 w 2284"/>
                <a:gd name="T87" fmla="*/ 299 h 2302"/>
                <a:gd name="T88" fmla="*/ 427 w 2284"/>
                <a:gd name="T89" fmla="*/ 296 h 2302"/>
                <a:gd name="T90" fmla="*/ 697 w 2284"/>
                <a:gd name="T91" fmla="*/ 310 h 2302"/>
                <a:gd name="T92" fmla="*/ 771 w 2284"/>
                <a:gd name="T93" fmla="*/ 69 h 2302"/>
                <a:gd name="T94" fmla="*/ 855 w 2284"/>
                <a:gd name="T95" fmla="*/ 3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4" h="2302">
                  <a:moveTo>
                    <a:pt x="1143" y="610"/>
                  </a:moveTo>
                  <a:lnTo>
                    <a:pt x="1083" y="613"/>
                  </a:lnTo>
                  <a:lnTo>
                    <a:pt x="1026" y="622"/>
                  </a:lnTo>
                  <a:lnTo>
                    <a:pt x="971" y="637"/>
                  </a:lnTo>
                  <a:lnTo>
                    <a:pt x="919" y="658"/>
                  </a:lnTo>
                  <a:lnTo>
                    <a:pt x="870" y="683"/>
                  </a:lnTo>
                  <a:lnTo>
                    <a:pt x="823" y="714"/>
                  </a:lnTo>
                  <a:lnTo>
                    <a:pt x="780" y="749"/>
                  </a:lnTo>
                  <a:lnTo>
                    <a:pt x="741" y="788"/>
                  </a:lnTo>
                  <a:lnTo>
                    <a:pt x="706" y="831"/>
                  </a:lnTo>
                  <a:lnTo>
                    <a:pt x="675" y="878"/>
                  </a:lnTo>
                  <a:lnTo>
                    <a:pt x="650" y="928"/>
                  </a:lnTo>
                  <a:lnTo>
                    <a:pt x="629" y="979"/>
                  </a:lnTo>
                  <a:lnTo>
                    <a:pt x="614" y="1034"/>
                  </a:lnTo>
                  <a:lnTo>
                    <a:pt x="605" y="1092"/>
                  </a:lnTo>
                  <a:lnTo>
                    <a:pt x="602" y="1151"/>
                  </a:lnTo>
                  <a:lnTo>
                    <a:pt x="605" y="1209"/>
                  </a:lnTo>
                  <a:lnTo>
                    <a:pt x="614" y="1266"/>
                  </a:lnTo>
                  <a:lnTo>
                    <a:pt x="629" y="1321"/>
                  </a:lnTo>
                  <a:lnTo>
                    <a:pt x="650" y="1374"/>
                  </a:lnTo>
                  <a:lnTo>
                    <a:pt x="675" y="1424"/>
                  </a:lnTo>
                  <a:lnTo>
                    <a:pt x="706" y="1470"/>
                  </a:lnTo>
                  <a:lnTo>
                    <a:pt x="741" y="1513"/>
                  </a:lnTo>
                  <a:lnTo>
                    <a:pt x="780" y="1553"/>
                  </a:lnTo>
                  <a:lnTo>
                    <a:pt x="823" y="1588"/>
                  </a:lnTo>
                  <a:lnTo>
                    <a:pt x="870" y="1617"/>
                  </a:lnTo>
                  <a:lnTo>
                    <a:pt x="919" y="1644"/>
                  </a:lnTo>
                  <a:lnTo>
                    <a:pt x="971" y="1665"/>
                  </a:lnTo>
                  <a:lnTo>
                    <a:pt x="1026" y="1679"/>
                  </a:lnTo>
                  <a:lnTo>
                    <a:pt x="1083" y="1689"/>
                  </a:lnTo>
                  <a:lnTo>
                    <a:pt x="1143" y="1692"/>
                  </a:lnTo>
                  <a:lnTo>
                    <a:pt x="1201" y="1689"/>
                  </a:lnTo>
                  <a:lnTo>
                    <a:pt x="1258" y="1679"/>
                  </a:lnTo>
                  <a:lnTo>
                    <a:pt x="1313" y="1664"/>
                  </a:lnTo>
                  <a:lnTo>
                    <a:pt x="1366" y="1644"/>
                  </a:lnTo>
                  <a:lnTo>
                    <a:pt x="1416" y="1617"/>
                  </a:lnTo>
                  <a:lnTo>
                    <a:pt x="1462" y="1588"/>
                  </a:lnTo>
                  <a:lnTo>
                    <a:pt x="1505" y="1553"/>
                  </a:lnTo>
                  <a:lnTo>
                    <a:pt x="1544" y="1513"/>
                  </a:lnTo>
                  <a:lnTo>
                    <a:pt x="1579" y="1470"/>
                  </a:lnTo>
                  <a:lnTo>
                    <a:pt x="1609" y="1424"/>
                  </a:lnTo>
                  <a:lnTo>
                    <a:pt x="1636" y="1374"/>
                  </a:lnTo>
                  <a:lnTo>
                    <a:pt x="1655" y="1321"/>
                  </a:lnTo>
                  <a:lnTo>
                    <a:pt x="1671" y="1266"/>
                  </a:lnTo>
                  <a:lnTo>
                    <a:pt x="1681" y="1209"/>
                  </a:lnTo>
                  <a:lnTo>
                    <a:pt x="1684" y="1151"/>
                  </a:lnTo>
                  <a:lnTo>
                    <a:pt x="1681" y="1092"/>
                  </a:lnTo>
                  <a:lnTo>
                    <a:pt x="1671" y="1034"/>
                  </a:lnTo>
                  <a:lnTo>
                    <a:pt x="1655" y="979"/>
                  </a:lnTo>
                  <a:lnTo>
                    <a:pt x="1636" y="928"/>
                  </a:lnTo>
                  <a:lnTo>
                    <a:pt x="1609" y="878"/>
                  </a:lnTo>
                  <a:lnTo>
                    <a:pt x="1579" y="831"/>
                  </a:lnTo>
                  <a:lnTo>
                    <a:pt x="1544" y="788"/>
                  </a:lnTo>
                  <a:lnTo>
                    <a:pt x="1505" y="749"/>
                  </a:lnTo>
                  <a:lnTo>
                    <a:pt x="1462" y="714"/>
                  </a:lnTo>
                  <a:lnTo>
                    <a:pt x="1416" y="683"/>
                  </a:lnTo>
                  <a:lnTo>
                    <a:pt x="1366" y="658"/>
                  </a:lnTo>
                  <a:lnTo>
                    <a:pt x="1313" y="637"/>
                  </a:lnTo>
                  <a:lnTo>
                    <a:pt x="1258" y="622"/>
                  </a:lnTo>
                  <a:lnTo>
                    <a:pt x="1201" y="613"/>
                  </a:lnTo>
                  <a:lnTo>
                    <a:pt x="1143" y="610"/>
                  </a:lnTo>
                  <a:close/>
                  <a:moveTo>
                    <a:pt x="883" y="0"/>
                  </a:moveTo>
                  <a:lnTo>
                    <a:pt x="1402" y="0"/>
                  </a:lnTo>
                  <a:lnTo>
                    <a:pt x="1430" y="3"/>
                  </a:lnTo>
                  <a:lnTo>
                    <a:pt x="1456" y="12"/>
                  </a:lnTo>
                  <a:lnTo>
                    <a:pt x="1479" y="28"/>
                  </a:lnTo>
                  <a:lnTo>
                    <a:pt x="1499" y="46"/>
                  </a:lnTo>
                  <a:lnTo>
                    <a:pt x="1513" y="69"/>
                  </a:lnTo>
                  <a:lnTo>
                    <a:pt x="1523" y="96"/>
                  </a:lnTo>
                  <a:lnTo>
                    <a:pt x="1527" y="124"/>
                  </a:lnTo>
                  <a:lnTo>
                    <a:pt x="1527" y="281"/>
                  </a:lnTo>
                  <a:lnTo>
                    <a:pt x="1588" y="310"/>
                  </a:lnTo>
                  <a:lnTo>
                    <a:pt x="1648" y="344"/>
                  </a:lnTo>
                  <a:lnTo>
                    <a:pt x="1704" y="383"/>
                  </a:lnTo>
                  <a:lnTo>
                    <a:pt x="1839" y="305"/>
                  </a:lnTo>
                  <a:lnTo>
                    <a:pt x="1859" y="296"/>
                  </a:lnTo>
                  <a:lnTo>
                    <a:pt x="1880" y="290"/>
                  </a:lnTo>
                  <a:lnTo>
                    <a:pt x="1901" y="288"/>
                  </a:lnTo>
                  <a:lnTo>
                    <a:pt x="1927" y="290"/>
                  </a:lnTo>
                  <a:lnTo>
                    <a:pt x="1952" y="299"/>
                  </a:lnTo>
                  <a:lnTo>
                    <a:pt x="1974" y="312"/>
                  </a:lnTo>
                  <a:lnTo>
                    <a:pt x="1994" y="329"/>
                  </a:lnTo>
                  <a:lnTo>
                    <a:pt x="2009" y="351"/>
                  </a:lnTo>
                  <a:lnTo>
                    <a:pt x="2268" y="800"/>
                  </a:lnTo>
                  <a:lnTo>
                    <a:pt x="2279" y="822"/>
                  </a:lnTo>
                  <a:lnTo>
                    <a:pt x="2284" y="846"/>
                  </a:lnTo>
                  <a:lnTo>
                    <a:pt x="2284" y="870"/>
                  </a:lnTo>
                  <a:lnTo>
                    <a:pt x="2281" y="895"/>
                  </a:lnTo>
                  <a:lnTo>
                    <a:pt x="2272" y="918"/>
                  </a:lnTo>
                  <a:lnTo>
                    <a:pt x="2259" y="939"/>
                  </a:lnTo>
                  <a:lnTo>
                    <a:pt x="2243" y="956"/>
                  </a:lnTo>
                  <a:lnTo>
                    <a:pt x="2223" y="970"/>
                  </a:lnTo>
                  <a:lnTo>
                    <a:pt x="2088" y="1048"/>
                  </a:lnTo>
                  <a:lnTo>
                    <a:pt x="2092" y="1099"/>
                  </a:lnTo>
                  <a:lnTo>
                    <a:pt x="2093" y="1151"/>
                  </a:lnTo>
                  <a:lnTo>
                    <a:pt x="2092" y="1203"/>
                  </a:lnTo>
                  <a:lnTo>
                    <a:pt x="2088" y="1253"/>
                  </a:lnTo>
                  <a:lnTo>
                    <a:pt x="2223" y="1331"/>
                  </a:lnTo>
                  <a:lnTo>
                    <a:pt x="2243" y="1346"/>
                  </a:lnTo>
                  <a:lnTo>
                    <a:pt x="2259" y="1363"/>
                  </a:lnTo>
                  <a:lnTo>
                    <a:pt x="2272" y="1384"/>
                  </a:lnTo>
                  <a:lnTo>
                    <a:pt x="2281" y="1407"/>
                  </a:lnTo>
                  <a:lnTo>
                    <a:pt x="2284" y="1432"/>
                  </a:lnTo>
                  <a:lnTo>
                    <a:pt x="2284" y="1456"/>
                  </a:lnTo>
                  <a:lnTo>
                    <a:pt x="2279" y="1479"/>
                  </a:lnTo>
                  <a:lnTo>
                    <a:pt x="2268" y="1502"/>
                  </a:lnTo>
                  <a:lnTo>
                    <a:pt x="2009" y="1951"/>
                  </a:lnTo>
                  <a:lnTo>
                    <a:pt x="1994" y="1972"/>
                  </a:lnTo>
                  <a:lnTo>
                    <a:pt x="1974" y="1989"/>
                  </a:lnTo>
                  <a:lnTo>
                    <a:pt x="1952" y="2003"/>
                  </a:lnTo>
                  <a:lnTo>
                    <a:pt x="1927" y="2010"/>
                  </a:lnTo>
                  <a:lnTo>
                    <a:pt x="1901" y="2014"/>
                  </a:lnTo>
                  <a:lnTo>
                    <a:pt x="1880" y="2011"/>
                  </a:lnTo>
                  <a:lnTo>
                    <a:pt x="1859" y="2006"/>
                  </a:lnTo>
                  <a:lnTo>
                    <a:pt x="1839" y="1996"/>
                  </a:lnTo>
                  <a:lnTo>
                    <a:pt x="1704" y="1918"/>
                  </a:lnTo>
                  <a:lnTo>
                    <a:pt x="1648" y="1956"/>
                  </a:lnTo>
                  <a:lnTo>
                    <a:pt x="1588" y="1991"/>
                  </a:lnTo>
                  <a:lnTo>
                    <a:pt x="1527" y="2021"/>
                  </a:lnTo>
                  <a:lnTo>
                    <a:pt x="1527" y="2176"/>
                  </a:lnTo>
                  <a:lnTo>
                    <a:pt x="1523" y="2205"/>
                  </a:lnTo>
                  <a:lnTo>
                    <a:pt x="1513" y="2231"/>
                  </a:lnTo>
                  <a:lnTo>
                    <a:pt x="1499" y="2255"/>
                  </a:lnTo>
                  <a:lnTo>
                    <a:pt x="1479" y="2274"/>
                  </a:lnTo>
                  <a:lnTo>
                    <a:pt x="1456" y="2289"/>
                  </a:lnTo>
                  <a:lnTo>
                    <a:pt x="1430" y="2299"/>
                  </a:lnTo>
                  <a:lnTo>
                    <a:pt x="1402" y="2302"/>
                  </a:lnTo>
                  <a:lnTo>
                    <a:pt x="883" y="2302"/>
                  </a:lnTo>
                  <a:lnTo>
                    <a:pt x="859" y="2300"/>
                  </a:lnTo>
                  <a:lnTo>
                    <a:pt x="836" y="2292"/>
                  </a:lnTo>
                  <a:lnTo>
                    <a:pt x="814" y="2281"/>
                  </a:lnTo>
                  <a:lnTo>
                    <a:pt x="795" y="2266"/>
                  </a:lnTo>
                  <a:lnTo>
                    <a:pt x="780" y="2246"/>
                  </a:lnTo>
                  <a:lnTo>
                    <a:pt x="768" y="2225"/>
                  </a:lnTo>
                  <a:lnTo>
                    <a:pt x="761" y="2202"/>
                  </a:lnTo>
                  <a:lnTo>
                    <a:pt x="759" y="2176"/>
                  </a:lnTo>
                  <a:lnTo>
                    <a:pt x="759" y="2021"/>
                  </a:lnTo>
                  <a:lnTo>
                    <a:pt x="697" y="1991"/>
                  </a:lnTo>
                  <a:lnTo>
                    <a:pt x="638" y="1956"/>
                  </a:lnTo>
                  <a:lnTo>
                    <a:pt x="581" y="1918"/>
                  </a:lnTo>
                  <a:lnTo>
                    <a:pt x="447" y="1996"/>
                  </a:lnTo>
                  <a:lnTo>
                    <a:pt x="427" y="2006"/>
                  </a:lnTo>
                  <a:lnTo>
                    <a:pt x="406" y="2011"/>
                  </a:lnTo>
                  <a:lnTo>
                    <a:pt x="384" y="2014"/>
                  </a:lnTo>
                  <a:lnTo>
                    <a:pt x="357" y="2010"/>
                  </a:lnTo>
                  <a:lnTo>
                    <a:pt x="333" y="2003"/>
                  </a:lnTo>
                  <a:lnTo>
                    <a:pt x="310" y="1989"/>
                  </a:lnTo>
                  <a:lnTo>
                    <a:pt x="291" y="1972"/>
                  </a:lnTo>
                  <a:lnTo>
                    <a:pt x="276" y="1951"/>
                  </a:lnTo>
                  <a:lnTo>
                    <a:pt x="16" y="1502"/>
                  </a:lnTo>
                  <a:lnTo>
                    <a:pt x="7" y="1479"/>
                  </a:lnTo>
                  <a:lnTo>
                    <a:pt x="1" y="1456"/>
                  </a:lnTo>
                  <a:lnTo>
                    <a:pt x="0" y="1432"/>
                  </a:lnTo>
                  <a:lnTo>
                    <a:pt x="4" y="1407"/>
                  </a:lnTo>
                  <a:lnTo>
                    <a:pt x="13" y="1384"/>
                  </a:lnTo>
                  <a:lnTo>
                    <a:pt x="25" y="1363"/>
                  </a:lnTo>
                  <a:lnTo>
                    <a:pt x="42" y="1346"/>
                  </a:lnTo>
                  <a:lnTo>
                    <a:pt x="62" y="1331"/>
                  </a:lnTo>
                  <a:lnTo>
                    <a:pt x="197" y="1253"/>
                  </a:lnTo>
                  <a:lnTo>
                    <a:pt x="192" y="1203"/>
                  </a:lnTo>
                  <a:lnTo>
                    <a:pt x="191" y="1151"/>
                  </a:lnTo>
                  <a:lnTo>
                    <a:pt x="192" y="1099"/>
                  </a:lnTo>
                  <a:lnTo>
                    <a:pt x="197" y="1048"/>
                  </a:lnTo>
                  <a:lnTo>
                    <a:pt x="62" y="970"/>
                  </a:lnTo>
                  <a:lnTo>
                    <a:pt x="42" y="956"/>
                  </a:lnTo>
                  <a:lnTo>
                    <a:pt x="25" y="939"/>
                  </a:lnTo>
                  <a:lnTo>
                    <a:pt x="13" y="918"/>
                  </a:lnTo>
                  <a:lnTo>
                    <a:pt x="4" y="895"/>
                  </a:lnTo>
                  <a:lnTo>
                    <a:pt x="0" y="870"/>
                  </a:lnTo>
                  <a:lnTo>
                    <a:pt x="1" y="846"/>
                  </a:lnTo>
                  <a:lnTo>
                    <a:pt x="7" y="822"/>
                  </a:lnTo>
                  <a:lnTo>
                    <a:pt x="16" y="800"/>
                  </a:lnTo>
                  <a:lnTo>
                    <a:pt x="276" y="351"/>
                  </a:lnTo>
                  <a:lnTo>
                    <a:pt x="291" y="329"/>
                  </a:lnTo>
                  <a:lnTo>
                    <a:pt x="310" y="312"/>
                  </a:lnTo>
                  <a:lnTo>
                    <a:pt x="333" y="299"/>
                  </a:lnTo>
                  <a:lnTo>
                    <a:pt x="357" y="290"/>
                  </a:lnTo>
                  <a:lnTo>
                    <a:pt x="384" y="288"/>
                  </a:lnTo>
                  <a:lnTo>
                    <a:pt x="406" y="290"/>
                  </a:lnTo>
                  <a:lnTo>
                    <a:pt x="427" y="296"/>
                  </a:lnTo>
                  <a:lnTo>
                    <a:pt x="447" y="305"/>
                  </a:lnTo>
                  <a:lnTo>
                    <a:pt x="581" y="383"/>
                  </a:lnTo>
                  <a:lnTo>
                    <a:pt x="638" y="344"/>
                  </a:lnTo>
                  <a:lnTo>
                    <a:pt x="697" y="310"/>
                  </a:lnTo>
                  <a:lnTo>
                    <a:pt x="759" y="281"/>
                  </a:lnTo>
                  <a:lnTo>
                    <a:pt x="759" y="124"/>
                  </a:lnTo>
                  <a:lnTo>
                    <a:pt x="762" y="96"/>
                  </a:lnTo>
                  <a:lnTo>
                    <a:pt x="771" y="69"/>
                  </a:lnTo>
                  <a:lnTo>
                    <a:pt x="786" y="46"/>
                  </a:lnTo>
                  <a:lnTo>
                    <a:pt x="805" y="28"/>
                  </a:lnTo>
                  <a:lnTo>
                    <a:pt x="828" y="12"/>
                  </a:lnTo>
                  <a:lnTo>
                    <a:pt x="855" y="3"/>
                  </a:lnTo>
                  <a:lnTo>
                    <a:pt x="8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12" name="Freeform 238"/>
            <p:cNvSpPr>
              <a:spLocks noEditPoints="1"/>
            </p:cNvSpPr>
            <p:nvPr/>
          </p:nvSpPr>
          <p:spPr bwMode="auto">
            <a:xfrm>
              <a:off x="2116" y="1752"/>
              <a:ext cx="152" cy="152"/>
            </a:xfrm>
            <a:custGeom>
              <a:avLst/>
              <a:gdLst>
                <a:gd name="T0" fmla="*/ 661 w 1512"/>
                <a:gd name="T1" fmla="*/ 417 h 1524"/>
                <a:gd name="T2" fmla="*/ 537 w 1512"/>
                <a:gd name="T3" fmla="*/ 479 h 1524"/>
                <a:gd name="T4" fmla="*/ 446 w 1512"/>
                <a:gd name="T5" fmla="*/ 581 h 1524"/>
                <a:gd name="T6" fmla="*/ 401 w 1512"/>
                <a:gd name="T7" fmla="*/ 713 h 1524"/>
                <a:gd name="T8" fmla="*/ 410 w 1512"/>
                <a:gd name="T9" fmla="*/ 857 h 1524"/>
                <a:gd name="T10" fmla="*/ 473 w 1512"/>
                <a:gd name="T11" fmla="*/ 980 h 1524"/>
                <a:gd name="T12" fmla="*/ 575 w 1512"/>
                <a:gd name="T13" fmla="*/ 1071 h 1524"/>
                <a:gd name="T14" fmla="*/ 707 w 1512"/>
                <a:gd name="T15" fmla="*/ 1117 h 1524"/>
                <a:gd name="T16" fmla="*/ 851 w 1512"/>
                <a:gd name="T17" fmla="*/ 1107 h 1524"/>
                <a:gd name="T18" fmla="*/ 974 w 1512"/>
                <a:gd name="T19" fmla="*/ 1045 h 1524"/>
                <a:gd name="T20" fmla="*/ 1064 w 1512"/>
                <a:gd name="T21" fmla="*/ 943 h 1524"/>
                <a:gd name="T22" fmla="*/ 1111 w 1512"/>
                <a:gd name="T23" fmla="*/ 811 h 1524"/>
                <a:gd name="T24" fmla="*/ 1101 w 1512"/>
                <a:gd name="T25" fmla="*/ 667 h 1524"/>
                <a:gd name="T26" fmla="*/ 1039 w 1512"/>
                <a:gd name="T27" fmla="*/ 543 h 1524"/>
                <a:gd name="T28" fmla="*/ 936 w 1512"/>
                <a:gd name="T29" fmla="*/ 452 h 1524"/>
                <a:gd name="T30" fmla="*/ 804 w 1512"/>
                <a:gd name="T31" fmla="*/ 407 h 1524"/>
                <a:gd name="T32" fmla="*/ 927 w 1512"/>
                <a:gd name="T33" fmla="*/ 0 h 1524"/>
                <a:gd name="T34" fmla="*/ 985 w 1512"/>
                <a:gd name="T35" fmla="*/ 24 h 1524"/>
                <a:gd name="T36" fmla="*/ 1010 w 1512"/>
                <a:gd name="T37" fmla="*/ 82 h 1524"/>
                <a:gd name="T38" fmla="*/ 1090 w 1512"/>
                <a:gd name="T39" fmla="*/ 229 h 1524"/>
                <a:gd name="T40" fmla="*/ 1236 w 1512"/>
                <a:gd name="T41" fmla="*/ 194 h 1524"/>
                <a:gd name="T42" fmla="*/ 1299 w 1512"/>
                <a:gd name="T43" fmla="*/ 202 h 1524"/>
                <a:gd name="T44" fmla="*/ 1501 w 1512"/>
                <a:gd name="T45" fmla="*/ 530 h 1524"/>
                <a:gd name="T46" fmla="*/ 1509 w 1512"/>
                <a:gd name="T47" fmla="*/ 592 h 1524"/>
                <a:gd name="T48" fmla="*/ 1470 w 1512"/>
                <a:gd name="T49" fmla="*/ 642 h 1524"/>
                <a:gd name="T50" fmla="*/ 1385 w 1512"/>
                <a:gd name="T51" fmla="*/ 761 h 1524"/>
                <a:gd name="T52" fmla="*/ 1470 w 1512"/>
                <a:gd name="T53" fmla="*/ 881 h 1524"/>
                <a:gd name="T54" fmla="*/ 1509 w 1512"/>
                <a:gd name="T55" fmla="*/ 932 h 1524"/>
                <a:gd name="T56" fmla="*/ 1501 w 1512"/>
                <a:gd name="T57" fmla="*/ 994 h 1524"/>
                <a:gd name="T58" fmla="*/ 1299 w 1512"/>
                <a:gd name="T59" fmla="*/ 1321 h 1524"/>
                <a:gd name="T60" fmla="*/ 1236 w 1512"/>
                <a:gd name="T61" fmla="*/ 1330 h 1524"/>
                <a:gd name="T62" fmla="*/ 1090 w 1512"/>
                <a:gd name="T63" fmla="*/ 1295 h 1524"/>
                <a:gd name="T64" fmla="*/ 1010 w 1512"/>
                <a:gd name="T65" fmla="*/ 1441 h 1524"/>
                <a:gd name="T66" fmla="*/ 985 w 1512"/>
                <a:gd name="T67" fmla="*/ 1500 h 1524"/>
                <a:gd name="T68" fmla="*/ 927 w 1512"/>
                <a:gd name="T69" fmla="*/ 1524 h 1524"/>
                <a:gd name="T70" fmla="*/ 543 w 1512"/>
                <a:gd name="T71" fmla="*/ 1513 h 1524"/>
                <a:gd name="T72" fmla="*/ 505 w 1512"/>
                <a:gd name="T73" fmla="*/ 1462 h 1524"/>
                <a:gd name="T74" fmla="*/ 461 w 1512"/>
                <a:gd name="T75" fmla="*/ 1318 h 1524"/>
                <a:gd name="T76" fmla="*/ 295 w 1512"/>
                <a:gd name="T77" fmla="*/ 1321 h 1524"/>
                <a:gd name="T78" fmla="*/ 232 w 1512"/>
                <a:gd name="T79" fmla="*/ 1330 h 1524"/>
                <a:gd name="T80" fmla="*/ 182 w 1512"/>
                <a:gd name="T81" fmla="*/ 1292 h 1524"/>
                <a:gd name="T82" fmla="*/ 0 w 1512"/>
                <a:gd name="T83" fmla="*/ 953 h 1524"/>
                <a:gd name="T84" fmla="*/ 24 w 1512"/>
                <a:gd name="T85" fmla="*/ 894 h 1524"/>
                <a:gd name="T86" fmla="*/ 127 w 1512"/>
                <a:gd name="T87" fmla="*/ 797 h 1524"/>
                <a:gd name="T88" fmla="*/ 130 w 1512"/>
                <a:gd name="T89" fmla="*/ 694 h 1524"/>
                <a:gd name="T90" fmla="*/ 11 w 1512"/>
                <a:gd name="T91" fmla="*/ 613 h 1524"/>
                <a:gd name="T92" fmla="*/ 2 w 1512"/>
                <a:gd name="T93" fmla="*/ 550 h 1524"/>
                <a:gd name="T94" fmla="*/ 196 w 1512"/>
                <a:gd name="T95" fmla="*/ 216 h 1524"/>
                <a:gd name="T96" fmla="*/ 254 w 1512"/>
                <a:gd name="T97" fmla="*/ 191 h 1524"/>
                <a:gd name="T98" fmla="*/ 385 w 1512"/>
                <a:gd name="T99" fmla="*/ 254 h 1524"/>
                <a:gd name="T100" fmla="*/ 501 w 1512"/>
                <a:gd name="T101" fmla="*/ 186 h 1524"/>
                <a:gd name="T102" fmla="*/ 512 w 1512"/>
                <a:gd name="T103" fmla="*/ 42 h 1524"/>
                <a:gd name="T104" fmla="*/ 562 w 1512"/>
                <a:gd name="T105" fmla="*/ 3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2" h="1524">
                  <a:moveTo>
                    <a:pt x="755" y="404"/>
                  </a:moveTo>
                  <a:lnTo>
                    <a:pt x="707" y="407"/>
                  </a:lnTo>
                  <a:lnTo>
                    <a:pt x="661" y="417"/>
                  </a:lnTo>
                  <a:lnTo>
                    <a:pt x="617" y="432"/>
                  </a:lnTo>
                  <a:lnTo>
                    <a:pt x="575" y="452"/>
                  </a:lnTo>
                  <a:lnTo>
                    <a:pt x="537" y="479"/>
                  </a:lnTo>
                  <a:lnTo>
                    <a:pt x="502" y="508"/>
                  </a:lnTo>
                  <a:lnTo>
                    <a:pt x="473" y="543"/>
                  </a:lnTo>
                  <a:lnTo>
                    <a:pt x="446" y="581"/>
                  </a:lnTo>
                  <a:lnTo>
                    <a:pt x="425" y="623"/>
                  </a:lnTo>
                  <a:lnTo>
                    <a:pt x="410" y="667"/>
                  </a:lnTo>
                  <a:lnTo>
                    <a:pt x="401" y="713"/>
                  </a:lnTo>
                  <a:lnTo>
                    <a:pt x="398" y="761"/>
                  </a:lnTo>
                  <a:lnTo>
                    <a:pt x="401" y="811"/>
                  </a:lnTo>
                  <a:lnTo>
                    <a:pt x="410" y="857"/>
                  </a:lnTo>
                  <a:lnTo>
                    <a:pt x="425" y="901"/>
                  </a:lnTo>
                  <a:lnTo>
                    <a:pt x="446" y="943"/>
                  </a:lnTo>
                  <a:lnTo>
                    <a:pt x="473" y="980"/>
                  </a:lnTo>
                  <a:lnTo>
                    <a:pt x="502" y="1016"/>
                  </a:lnTo>
                  <a:lnTo>
                    <a:pt x="537" y="1045"/>
                  </a:lnTo>
                  <a:lnTo>
                    <a:pt x="575" y="1071"/>
                  </a:lnTo>
                  <a:lnTo>
                    <a:pt x="617" y="1091"/>
                  </a:lnTo>
                  <a:lnTo>
                    <a:pt x="661" y="1107"/>
                  </a:lnTo>
                  <a:lnTo>
                    <a:pt x="707" y="1117"/>
                  </a:lnTo>
                  <a:lnTo>
                    <a:pt x="755" y="1120"/>
                  </a:lnTo>
                  <a:lnTo>
                    <a:pt x="804" y="1117"/>
                  </a:lnTo>
                  <a:lnTo>
                    <a:pt x="851" y="1107"/>
                  </a:lnTo>
                  <a:lnTo>
                    <a:pt x="895" y="1091"/>
                  </a:lnTo>
                  <a:lnTo>
                    <a:pt x="936" y="1071"/>
                  </a:lnTo>
                  <a:lnTo>
                    <a:pt x="974" y="1045"/>
                  </a:lnTo>
                  <a:lnTo>
                    <a:pt x="1008" y="1016"/>
                  </a:lnTo>
                  <a:lnTo>
                    <a:pt x="1039" y="980"/>
                  </a:lnTo>
                  <a:lnTo>
                    <a:pt x="1064" y="943"/>
                  </a:lnTo>
                  <a:lnTo>
                    <a:pt x="1085" y="901"/>
                  </a:lnTo>
                  <a:lnTo>
                    <a:pt x="1101" y="857"/>
                  </a:lnTo>
                  <a:lnTo>
                    <a:pt x="1111" y="811"/>
                  </a:lnTo>
                  <a:lnTo>
                    <a:pt x="1114" y="761"/>
                  </a:lnTo>
                  <a:lnTo>
                    <a:pt x="1111" y="713"/>
                  </a:lnTo>
                  <a:lnTo>
                    <a:pt x="1101" y="667"/>
                  </a:lnTo>
                  <a:lnTo>
                    <a:pt x="1085" y="623"/>
                  </a:lnTo>
                  <a:lnTo>
                    <a:pt x="1064" y="581"/>
                  </a:lnTo>
                  <a:lnTo>
                    <a:pt x="1039" y="543"/>
                  </a:lnTo>
                  <a:lnTo>
                    <a:pt x="1008" y="508"/>
                  </a:lnTo>
                  <a:lnTo>
                    <a:pt x="974" y="479"/>
                  </a:lnTo>
                  <a:lnTo>
                    <a:pt x="936" y="452"/>
                  </a:lnTo>
                  <a:lnTo>
                    <a:pt x="895" y="432"/>
                  </a:lnTo>
                  <a:lnTo>
                    <a:pt x="851" y="417"/>
                  </a:lnTo>
                  <a:lnTo>
                    <a:pt x="804" y="407"/>
                  </a:lnTo>
                  <a:lnTo>
                    <a:pt x="755" y="404"/>
                  </a:lnTo>
                  <a:close/>
                  <a:moveTo>
                    <a:pt x="584" y="0"/>
                  </a:moveTo>
                  <a:lnTo>
                    <a:pt x="927" y="0"/>
                  </a:lnTo>
                  <a:lnTo>
                    <a:pt x="949" y="3"/>
                  </a:lnTo>
                  <a:lnTo>
                    <a:pt x="969" y="12"/>
                  </a:lnTo>
                  <a:lnTo>
                    <a:pt x="985" y="24"/>
                  </a:lnTo>
                  <a:lnTo>
                    <a:pt x="999" y="42"/>
                  </a:lnTo>
                  <a:lnTo>
                    <a:pt x="1007" y="60"/>
                  </a:lnTo>
                  <a:lnTo>
                    <a:pt x="1010" y="82"/>
                  </a:lnTo>
                  <a:lnTo>
                    <a:pt x="1010" y="186"/>
                  </a:lnTo>
                  <a:lnTo>
                    <a:pt x="1050" y="206"/>
                  </a:lnTo>
                  <a:lnTo>
                    <a:pt x="1090" y="229"/>
                  </a:lnTo>
                  <a:lnTo>
                    <a:pt x="1127" y="254"/>
                  </a:lnTo>
                  <a:lnTo>
                    <a:pt x="1216" y="202"/>
                  </a:lnTo>
                  <a:lnTo>
                    <a:pt x="1236" y="194"/>
                  </a:lnTo>
                  <a:lnTo>
                    <a:pt x="1258" y="191"/>
                  </a:lnTo>
                  <a:lnTo>
                    <a:pt x="1279" y="194"/>
                  </a:lnTo>
                  <a:lnTo>
                    <a:pt x="1299" y="202"/>
                  </a:lnTo>
                  <a:lnTo>
                    <a:pt x="1316" y="216"/>
                  </a:lnTo>
                  <a:lnTo>
                    <a:pt x="1330" y="232"/>
                  </a:lnTo>
                  <a:lnTo>
                    <a:pt x="1501" y="530"/>
                  </a:lnTo>
                  <a:lnTo>
                    <a:pt x="1509" y="550"/>
                  </a:lnTo>
                  <a:lnTo>
                    <a:pt x="1512" y="571"/>
                  </a:lnTo>
                  <a:lnTo>
                    <a:pt x="1509" y="592"/>
                  </a:lnTo>
                  <a:lnTo>
                    <a:pt x="1501" y="613"/>
                  </a:lnTo>
                  <a:lnTo>
                    <a:pt x="1488" y="629"/>
                  </a:lnTo>
                  <a:lnTo>
                    <a:pt x="1470" y="642"/>
                  </a:lnTo>
                  <a:lnTo>
                    <a:pt x="1381" y="694"/>
                  </a:lnTo>
                  <a:lnTo>
                    <a:pt x="1385" y="727"/>
                  </a:lnTo>
                  <a:lnTo>
                    <a:pt x="1385" y="761"/>
                  </a:lnTo>
                  <a:lnTo>
                    <a:pt x="1385" y="797"/>
                  </a:lnTo>
                  <a:lnTo>
                    <a:pt x="1381" y="830"/>
                  </a:lnTo>
                  <a:lnTo>
                    <a:pt x="1470" y="881"/>
                  </a:lnTo>
                  <a:lnTo>
                    <a:pt x="1488" y="894"/>
                  </a:lnTo>
                  <a:lnTo>
                    <a:pt x="1501" y="911"/>
                  </a:lnTo>
                  <a:lnTo>
                    <a:pt x="1509" y="932"/>
                  </a:lnTo>
                  <a:lnTo>
                    <a:pt x="1512" y="953"/>
                  </a:lnTo>
                  <a:lnTo>
                    <a:pt x="1509" y="974"/>
                  </a:lnTo>
                  <a:lnTo>
                    <a:pt x="1501" y="994"/>
                  </a:lnTo>
                  <a:lnTo>
                    <a:pt x="1330" y="1292"/>
                  </a:lnTo>
                  <a:lnTo>
                    <a:pt x="1316" y="1308"/>
                  </a:lnTo>
                  <a:lnTo>
                    <a:pt x="1299" y="1321"/>
                  </a:lnTo>
                  <a:lnTo>
                    <a:pt x="1279" y="1330"/>
                  </a:lnTo>
                  <a:lnTo>
                    <a:pt x="1258" y="1332"/>
                  </a:lnTo>
                  <a:lnTo>
                    <a:pt x="1236" y="1330"/>
                  </a:lnTo>
                  <a:lnTo>
                    <a:pt x="1216" y="1321"/>
                  </a:lnTo>
                  <a:lnTo>
                    <a:pt x="1127" y="1270"/>
                  </a:lnTo>
                  <a:lnTo>
                    <a:pt x="1090" y="1295"/>
                  </a:lnTo>
                  <a:lnTo>
                    <a:pt x="1050" y="1318"/>
                  </a:lnTo>
                  <a:lnTo>
                    <a:pt x="1010" y="1338"/>
                  </a:lnTo>
                  <a:lnTo>
                    <a:pt x="1010" y="1441"/>
                  </a:lnTo>
                  <a:lnTo>
                    <a:pt x="1007" y="1463"/>
                  </a:lnTo>
                  <a:lnTo>
                    <a:pt x="999" y="1482"/>
                  </a:lnTo>
                  <a:lnTo>
                    <a:pt x="985" y="1500"/>
                  </a:lnTo>
                  <a:lnTo>
                    <a:pt x="969" y="1512"/>
                  </a:lnTo>
                  <a:lnTo>
                    <a:pt x="949" y="1521"/>
                  </a:lnTo>
                  <a:lnTo>
                    <a:pt x="927" y="1524"/>
                  </a:lnTo>
                  <a:lnTo>
                    <a:pt x="584" y="1524"/>
                  </a:lnTo>
                  <a:lnTo>
                    <a:pt x="563" y="1521"/>
                  </a:lnTo>
                  <a:lnTo>
                    <a:pt x="543" y="1513"/>
                  </a:lnTo>
                  <a:lnTo>
                    <a:pt x="526" y="1500"/>
                  </a:lnTo>
                  <a:lnTo>
                    <a:pt x="512" y="1482"/>
                  </a:lnTo>
                  <a:lnTo>
                    <a:pt x="505" y="1462"/>
                  </a:lnTo>
                  <a:lnTo>
                    <a:pt x="501" y="1441"/>
                  </a:lnTo>
                  <a:lnTo>
                    <a:pt x="501" y="1338"/>
                  </a:lnTo>
                  <a:lnTo>
                    <a:pt x="461" y="1318"/>
                  </a:lnTo>
                  <a:lnTo>
                    <a:pt x="422" y="1295"/>
                  </a:lnTo>
                  <a:lnTo>
                    <a:pt x="385" y="1270"/>
                  </a:lnTo>
                  <a:lnTo>
                    <a:pt x="295" y="1321"/>
                  </a:lnTo>
                  <a:lnTo>
                    <a:pt x="275" y="1330"/>
                  </a:lnTo>
                  <a:lnTo>
                    <a:pt x="254" y="1332"/>
                  </a:lnTo>
                  <a:lnTo>
                    <a:pt x="232" y="1330"/>
                  </a:lnTo>
                  <a:lnTo>
                    <a:pt x="212" y="1321"/>
                  </a:lnTo>
                  <a:lnTo>
                    <a:pt x="196" y="1308"/>
                  </a:lnTo>
                  <a:lnTo>
                    <a:pt x="182" y="1292"/>
                  </a:lnTo>
                  <a:lnTo>
                    <a:pt x="11" y="994"/>
                  </a:lnTo>
                  <a:lnTo>
                    <a:pt x="2" y="974"/>
                  </a:lnTo>
                  <a:lnTo>
                    <a:pt x="0" y="953"/>
                  </a:lnTo>
                  <a:lnTo>
                    <a:pt x="2" y="932"/>
                  </a:lnTo>
                  <a:lnTo>
                    <a:pt x="11" y="911"/>
                  </a:lnTo>
                  <a:lnTo>
                    <a:pt x="24" y="894"/>
                  </a:lnTo>
                  <a:lnTo>
                    <a:pt x="41" y="881"/>
                  </a:lnTo>
                  <a:lnTo>
                    <a:pt x="130" y="830"/>
                  </a:lnTo>
                  <a:lnTo>
                    <a:pt x="127" y="797"/>
                  </a:lnTo>
                  <a:lnTo>
                    <a:pt x="126" y="761"/>
                  </a:lnTo>
                  <a:lnTo>
                    <a:pt x="127" y="727"/>
                  </a:lnTo>
                  <a:lnTo>
                    <a:pt x="130" y="694"/>
                  </a:lnTo>
                  <a:lnTo>
                    <a:pt x="41" y="642"/>
                  </a:lnTo>
                  <a:lnTo>
                    <a:pt x="24" y="629"/>
                  </a:lnTo>
                  <a:lnTo>
                    <a:pt x="11" y="613"/>
                  </a:lnTo>
                  <a:lnTo>
                    <a:pt x="2" y="592"/>
                  </a:lnTo>
                  <a:lnTo>
                    <a:pt x="0" y="571"/>
                  </a:lnTo>
                  <a:lnTo>
                    <a:pt x="2" y="550"/>
                  </a:lnTo>
                  <a:lnTo>
                    <a:pt x="11" y="530"/>
                  </a:lnTo>
                  <a:lnTo>
                    <a:pt x="182" y="232"/>
                  </a:lnTo>
                  <a:lnTo>
                    <a:pt x="196" y="216"/>
                  </a:lnTo>
                  <a:lnTo>
                    <a:pt x="212" y="202"/>
                  </a:lnTo>
                  <a:lnTo>
                    <a:pt x="232" y="194"/>
                  </a:lnTo>
                  <a:lnTo>
                    <a:pt x="254" y="191"/>
                  </a:lnTo>
                  <a:lnTo>
                    <a:pt x="275" y="194"/>
                  </a:lnTo>
                  <a:lnTo>
                    <a:pt x="295" y="202"/>
                  </a:lnTo>
                  <a:lnTo>
                    <a:pt x="385" y="254"/>
                  </a:lnTo>
                  <a:lnTo>
                    <a:pt x="422" y="229"/>
                  </a:lnTo>
                  <a:lnTo>
                    <a:pt x="461" y="206"/>
                  </a:lnTo>
                  <a:lnTo>
                    <a:pt x="501" y="186"/>
                  </a:lnTo>
                  <a:lnTo>
                    <a:pt x="501" y="82"/>
                  </a:lnTo>
                  <a:lnTo>
                    <a:pt x="505" y="60"/>
                  </a:lnTo>
                  <a:lnTo>
                    <a:pt x="512" y="42"/>
                  </a:lnTo>
                  <a:lnTo>
                    <a:pt x="526" y="24"/>
                  </a:lnTo>
                  <a:lnTo>
                    <a:pt x="542" y="12"/>
                  </a:lnTo>
                  <a:lnTo>
                    <a:pt x="562" y="3"/>
                  </a:lnTo>
                  <a:lnTo>
                    <a:pt x="5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13" name="Freeform 239"/>
            <p:cNvSpPr>
              <a:spLocks noEditPoints="1"/>
            </p:cNvSpPr>
            <p:nvPr/>
          </p:nvSpPr>
          <p:spPr bwMode="auto">
            <a:xfrm>
              <a:off x="2201" y="1900"/>
              <a:ext cx="104" cy="105"/>
            </a:xfrm>
            <a:custGeom>
              <a:avLst/>
              <a:gdLst>
                <a:gd name="T0" fmla="*/ 442 w 1040"/>
                <a:gd name="T1" fmla="*/ 290 h 1048"/>
                <a:gd name="T2" fmla="*/ 346 w 1040"/>
                <a:gd name="T3" fmla="*/ 350 h 1048"/>
                <a:gd name="T4" fmla="*/ 285 w 1040"/>
                <a:gd name="T5" fmla="*/ 446 h 1048"/>
                <a:gd name="T6" fmla="*/ 277 w 1040"/>
                <a:gd name="T7" fmla="*/ 564 h 1048"/>
                <a:gd name="T8" fmla="*/ 321 w 1040"/>
                <a:gd name="T9" fmla="*/ 670 h 1048"/>
                <a:gd name="T10" fmla="*/ 406 w 1040"/>
                <a:gd name="T11" fmla="*/ 743 h 1048"/>
                <a:gd name="T12" fmla="*/ 520 w 1040"/>
                <a:gd name="T13" fmla="*/ 771 h 1048"/>
                <a:gd name="T14" fmla="*/ 633 w 1040"/>
                <a:gd name="T15" fmla="*/ 743 h 1048"/>
                <a:gd name="T16" fmla="*/ 719 w 1040"/>
                <a:gd name="T17" fmla="*/ 670 h 1048"/>
                <a:gd name="T18" fmla="*/ 763 w 1040"/>
                <a:gd name="T19" fmla="*/ 564 h 1048"/>
                <a:gd name="T20" fmla="*/ 754 w 1040"/>
                <a:gd name="T21" fmla="*/ 446 h 1048"/>
                <a:gd name="T22" fmla="*/ 694 w 1040"/>
                <a:gd name="T23" fmla="*/ 350 h 1048"/>
                <a:gd name="T24" fmla="*/ 598 w 1040"/>
                <a:gd name="T25" fmla="*/ 290 h 1048"/>
                <a:gd name="T26" fmla="*/ 402 w 1040"/>
                <a:gd name="T27" fmla="*/ 0 h 1048"/>
                <a:gd name="T28" fmla="*/ 672 w 1040"/>
                <a:gd name="T29" fmla="*/ 11 h 1048"/>
                <a:gd name="T30" fmla="*/ 695 w 1040"/>
                <a:gd name="T31" fmla="*/ 57 h 1048"/>
                <a:gd name="T32" fmla="*/ 775 w 1040"/>
                <a:gd name="T33" fmla="*/ 175 h 1048"/>
                <a:gd name="T34" fmla="*/ 865 w 1040"/>
                <a:gd name="T35" fmla="*/ 131 h 1048"/>
                <a:gd name="T36" fmla="*/ 906 w 1040"/>
                <a:gd name="T37" fmla="*/ 148 h 1048"/>
                <a:gd name="T38" fmla="*/ 1038 w 1040"/>
                <a:gd name="T39" fmla="*/ 378 h 1048"/>
                <a:gd name="T40" fmla="*/ 1032 w 1040"/>
                <a:gd name="T41" fmla="*/ 421 h 1048"/>
                <a:gd name="T42" fmla="*/ 951 w 1040"/>
                <a:gd name="T43" fmla="*/ 477 h 1048"/>
                <a:gd name="T44" fmla="*/ 1011 w 1040"/>
                <a:gd name="T45" fmla="*/ 606 h 1048"/>
                <a:gd name="T46" fmla="*/ 1038 w 1040"/>
                <a:gd name="T47" fmla="*/ 641 h 1048"/>
                <a:gd name="T48" fmla="*/ 1032 w 1040"/>
                <a:gd name="T49" fmla="*/ 684 h 1048"/>
                <a:gd name="T50" fmla="*/ 894 w 1040"/>
                <a:gd name="T51" fmla="*/ 910 h 1048"/>
                <a:gd name="T52" fmla="*/ 851 w 1040"/>
                <a:gd name="T53" fmla="*/ 915 h 1048"/>
                <a:gd name="T54" fmla="*/ 736 w 1040"/>
                <a:gd name="T55" fmla="*/ 899 h 1048"/>
                <a:gd name="T56" fmla="*/ 691 w 1040"/>
                <a:gd name="T57" fmla="*/ 1010 h 1048"/>
                <a:gd name="T58" fmla="*/ 656 w 1040"/>
                <a:gd name="T59" fmla="*/ 1045 h 1048"/>
                <a:gd name="T60" fmla="*/ 387 w 1040"/>
                <a:gd name="T61" fmla="*/ 1046 h 1048"/>
                <a:gd name="T62" fmla="*/ 353 w 1040"/>
                <a:gd name="T63" fmla="*/ 1020 h 1048"/>
                <a:gd name="T64" fmla="*/ 345 w 1040"/>
                <a:gd name="T65" fmla="*/ 921 h 1048"/>
                <a:gd name="T66" fmla="*/ 203 w 1040"/>
                <a:gd name="T67" fmla="*/ 910 h 1048"/>
                <a:gd name="T68" fmla="*/ 159 w 1040"/>
                <a:gd name="T69" fmla="*/ 915 h 1048"/>
                <a:gd name="T70" fmla="*/ 125 w 1040"/>
                <a:gd name="T71" fmla="*/ 889 h 1048"/>
                <a:gd name="T72" fmla="*/ 0 w 1040"/>
                <a:gd name="T73" fmla="*/ 655 h 1048"/>
                <a:gd name="T74" fmla="*/ 16 w 1040"/>
                <a:gd name="T75" fmla="*/ 615 h 1048"/>
                <a:gd name="T76" fmla="*/ 86 w 1040"/>
                <a:gd name="T77" fmla="*/ 525 h 1048"/>
                <a:gd name="T78" fmla="*/ 16 w 1040"/>
                <a:gd name="T79" fmla="*/ 433 h 1048"/>
                <a:gd name="T80" fmla="*/ 0 w 1040"/>
                <a:gd name="T81" fmla="*/ 392 h 1048"/>
                <a:gd name="T82" fmla="*/ 125 w 1040"/>
                <a:gd name="T83" fmla="*/ 159 h 1048"/>
                <a:gd name="T84" fmla="*/ 159 w 1040"/>
                <a:gd name="T85" fmla="*/ 133 h 1048"/>
                <a:gd name="T86" fmla="*/ 203 w 1040"/>
                <a:gd name="T87" fmla="*/ 138 h 1048"/>
                <a:gd name="T88" fmla="*/ 345 w 1040"/>
                <a:gd name="T89" fmla="*/ 127 h 1048"/>
                <a:gd name="T90" fmla="*/ 356 w 1040"/>
                <a:gd name="T91" fmla="*/ 23 h 1048"/>
                <a:gd name="T92" fmla="*/ 402 w 1040"/>
                <a:gd name="T93" fmla="*/ 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0" h="1048">
                  <a:moveTo>
                    <a:pt x="520" y="277"/>
                  </a:moveTo>
                  <a:lnTo>
                    <a:pt x="480" y="280"/>
                  </a:lnTo>
                  <a:lnTo>
                    <a:pt x="442" y="290"/>
                  </a:lnTo>
                  <a:lnTo>
                    <a:pt x="406" y="304"/>
                  </a:lnTo>
                  <a:lnTo>
                    <a:pt x="375" y="325"/>
                  </a:lnTo>
                  <a:lnTo>
                    <a:pt x="346" y="350"/>
                  </a:lnTo>
                  <a:lnTo>
                    <a:pt x="321" y="378"/>
                  </a:lnTo>
                  <a:lnTo>
                    <a:pt x="301" y="411"/>
                  </a:lnTo>
                  <a:lnTo>
                    <a:pt x="285" y="446"/>
                  </a:lnTo>
                  <a:lnTo>
                    <a:pt x="277" y="484"/>
                  </a:lnTo>
                  <a:lnTo>
                    <a:pt x="273" y="525"/>
                  </a:lnTo>
                  <a:lnTo>
                    <a:pt x="277" y="564"/>
                  </a:lnTo>
                  <a:lnTo>
                    <a:pt x="285" y="602"/>
                  </a:lnTo>
                  <a:lnTo>
                    <a:pt x="301" y="637"/>
                  </a:lnTo>
                  <a:lnTo>
                    <a:pt x="321" y="670"/>
                  </a:lnTo>
                  <a:lnTo>
                    <a:pt x="346" y="698"/>
                  </a:lnTo>
                  <a:lnTo>
                    <a:pt x="375" y="723"/>
                  </a:lnTo>
                  <a:lnTo>
                    <a:pt x="406" y="743"/>
                  </a:lnTo>
                  <a:lnTo>
                    <a:pt x="442" y="758"/>
                  </a:lnTo>
                  <a:lnTo>
                    <a:pt x="480" y="768"/>
                  </a:lnTo>
                  <a:lnTo>
                    <a:pt x="520" y="771"/>
                  </a:lnTo>
                  <a:lnTo>
                    <a:pt x="559" y="768"/>
                  </a:lnTo>
                  <a:lnTo>
                    <a:pt x="598" y="758"/>
                  </a:lnTo>
                  <a:lnTo>
                    <a:pt x="633" y="743"/>
                  </a:lnTo>
                  <a:lnTo>
                    <a:pt x="665" y="723"/>
                  </a:lnTo>
                  <a:lnTo>
                    <a:pt x="694" y="698"/>
                  </a:lnTo>
                  <a:lnTo>
                    <a:pt x="719" y="670"/>
                  </a:lnTo>
                  <a:lnTo>
                    <a:pt x="739" y="637"/>
                  </a:lnTo>
                  <a:lnTo>
                    <a:pt x="754" y="602"/>
                  </a:lnTo>
                  <a:lnTo>
                    <a:pt x="763" y="564"/>
                  </a:lnTo>
                  <a:lnTo>
                    <a:pt x="766" y="525"/>
                  </a:lnTo>
                  <a:lnTo>
                    <a:pt x="763" y="484"/>
                  </a:lnTo>
                  <a:lnTo>
                    <a:pt x="754" y="446"/>
                  </a:lnTo>
                  <a:lnTo>
                    <a:pt x="739" y="411"/>
                  </a:lnTo>
                  <a:lnTo>
                    <a:pt x="719" y="378"/>
                  </a:lnTo>
                  <a:lnTo>
                    <a:pt x="694" y="350"/>
                  </a:lnTo>
                  <a:lnTo>
                    <a:pt x="665" y="325"/>
                  </a:lnTo>
                  <a:lnTo>
                    <a:pt x="633" y="304"/>
                  </a:lnTo>
                  <a:lnTo>
                    <a:pt x="598" y="290"/>
                  </a:lnTo>
                  <a:lnTo>
                    <a:pt x="559" y="280"/>
                  </a:lnTo>
                  <a:lnTo>
                    <a:pt x="520" y="277"/>
                  </a:lnTo>
                  <a:close/>
                  <a:moveTo>
                    <a:pt x="402" y="0"/>
                  </a:moveTo>
                  <a:lnTo>
                    <a:pt x="637" y="0"/>
                  </a:lnTo>
                  <a:lnTo>
                    <a:pt x="656" y="3"/>
                  </a:lnTo>
                  <a:lnTo>
                    <a:pt x="672" y="11"/>
                  </a:lnTo>
                  <a:lnTo>
                    <a:pt x="684" y="23"/>
                  </a:lnTo>
                  <a:lnTo>
                    <a:pt x="691" y="38"/>
                  </a:lnTo>
                  <a:lnTo>
                    <a:pt x="695" y="57"/>
                  </a:lnTo>
                  <a:lnTo>
                    <a:pt x="695" y="127"/>
                  </a:lnTo>
                  <a:lnTo>
                    <a:pt x="736" y="149"/>
                  </a:lnTo>
                  <a:lnTo>
                    <a:pt x="775" y="175"/>
                  </a:lnTo>
                  <a:lnTo>
                    <a:pt x="837" y="138"/>
                  </a:lnTo>
                  <a:lnTo>
                    <a:pt x="851" y="133"/>
                  </a:lnTo>
                  <a:lnTo>
                    <a:pt x="865" y="131"/>
                  </a:lnTo>
                  <a:lnTo>
                    <a:pt x="881" y="133"/>
                  </a:lnTo>
                  <a:lnTo>
                    <a:pt x="894" y="138"/>
                  </a:lnTo>
                  <a:lnTo>
                    <a:pt x="906" y="148"/>
                  </a:lnTo>
                  <a:lnTo>
                    <a:pt x="915" y="159"/>
                  </a:lnTo>
                  <a:lnTo>
                    <a:pt x="1032" y="364"/>
                  </a:lnTo>
                  <a:lnTo>
                    <a:pt x="1038" y="378"/>
                  </a:lnTo>
                  <a:lnTo>
                    <a:pt x="1040" y="392"/>
                  </a:lnTo>
                  <a:lnTo>
                    <a:pt x="1038" y="407"/>
                  </a:lnTo>
                  <a:lnTo>
                    <a:pt x="1032" y="421"/>
                  </a:lnTo>
                  <a:lnTo>
                    <a:pt x="1024" y="433"/>
                  </a:lnTo>
                  <a:lnTo>
                    <a:pt x="1011" y="442"/>
                  </a:lnTo>
                  <a:lnTo>
                    <a:pt x="951" y="477"/>
                  </a:lnTo>
                  <a:lnTo>
                    <a:pt x="953" y="525"/>
                  </a:lnTo>
                  <a:lnTo>
                    <a:pt x="951" y="571"/>
                  </a:lnTo>
                  <a:lnTo>
                    <a:pt x="1011" y="606"/>
                  </a:lnTo>
                  <a:lnTo>
                    <a:pt x="1024" y="615"/>
                  </a:lnTo>
                  <a:lnTo>
                    <a:pt x="1032" y="627"/>
                  </a:lnTo>
                  <a:lnTo>
                    <a:pt x="1038" y="641"/>
                  </a:lnTo>
                  <a:lnTo>
                    <a:pt x="1040" y="655"/>
                  </a:lnTo>
                  <a:lnTo>
                    <a:pt x="1038" y="670"/>
                  </a:lnTo>
                  <a:lnTo>
                    <a:pt x="1032" y="684"/>
                  </a:lnTo>
                  <a:lnTo>
                    <a:pt x="915" y="889"/>
                  </a:lnTo>
                  <a:lnTo>
                    <a:pt x="906" y="900"/>
                  </a:lnTo>
                  <a:lnTo>
                    <a:pt x="894" y="910"/>
                  </a:lnTo>
                  <a:lnTo>
                    <a:pt x="881" y="915"/>
                  </a:lnTo>
                  <a:lnTo>
                    <a:pt x="865" y="917"/>
                  </a:lnTo>
                  <a:lnTo>
                    <a:pt x="851" y="915"/>
                  </a:lnTo>
                  <a:lnTo>
                    <a:pt x="837" y="910"/>
                  </a:lnTo>
                  <a:lnTo>
                    <a:pt x="775" y="873"/>
                  </a:lnTo>
                  <a:lnTo>
                    <a:pt x="736" y="899"/>
                  </a:lnTo>
                  <a:lnTo>
                    <a:pt x="695" y="921"/>
                  </a:lnTo>
                  <a:lnTo>
                    <a:pt x="695" y="991"/>
                  </a:lnTo>
                  <a:lnTo>
                    <a:pt x="691" y="1010"/>
                  </a:lnTo>
                  <a:lnTo>
                    <a:pt x="684" y="1025"/>
                  </a:lnTo>
                  <a:lnTo>
                    <a:pt x="672" y="1037"/>
                  </a:lnTo>
                  <a:lnTo>
                    <a:pt x="656" y="1045"/>
                  </a:lnTo>
                  <a:lnTo>
                    <a:pt x="637" y="1048"/>
                  </a:lnTo>
                  <a:lnTo>
                    <a:pt x="402" y="1048"/>
                  </a:lnTo>
                  <a:lnTo>
                    <a:pt x="387" y="1046"/>
                  </a:lnTo>
                  <a:lnTo>
                    <a:pt x="373" y="1041"/>
                  </a:lnTo>
                  <a:lnTo>
                    <a:pt x="361" y="1032"/>
                  </a:lnTo>
                  <a:lnTo>
                    <a:pt x="353" y="1020"/>
                  </a:lnTo>
                  <a:lnTo>
                    <a:pt x="347" y="1006"/>
                  </a:lnTo>
                  <a:lnTo>
                    <a:pt x="345" y="991"/>
                  </a:lnTo>
                  <a:lnTo>
                    <a:pt x="345" y="921"/>
                  </a:lnTo>
                  <a:lnTo>
                    <a:pt x="303" y="899"/>
                  </a:lnTo>
                  <a:lnTo>
                    <a:pt x="265" y="873"/>
                  </a:lnTo>
                  <a:lnTo>
                    <a:pt x="203" y="910"/>
                  </a:lnTo>
                  <a:lnTo>
                    <a:pt x="189" y="915"/>
                  </a:lnTo>
                  <a:lnTo>
                    <a:pt x="174" y="917"/>
                  </a:lnTo>
                  <a:lnTo>
                    <a:pt x="159" y="915"/>
                  </a:lnTo>
                  <a:lnTo>
                    <a:pt x="146" y="910"/>
                  </a:lnTo>
                  <a:lnTo>
                    <a:pt x="134" y="900"/>
                  </a:lnTo>
                  <a:lnTo>
                    <a:pt x="125" y="889"/>
                  </a:lnTo>
                  <a:lnTo>
                    <a:pt x="7" y="684"/>
                  </a:lnTo>
                  <a:lnTo>
                    <a:pt x="1" y="670"/>
                  </a:lnTo>
                  <a:lnTo>
                    <a:pt x="0" y="655"/>
                  </a:lnTo>
                  <a:lnTo>
                    <a:pt x="2" y="641"/>
                  </a:lnTo>
                  <a:lnTo>
                    <a:pt x="7" y="627"/>
                  </a:lnTo>
                  <a:lnTo>
                    <a:pt x="16" y="615"/>
                  </a:lnTo>
                  <a:lnTo>
                    <a:pt x="28" y="606"/>
                  </a:lnTo>
                  <a:lnTo>
                    <a:pt x="89" y="571"/>
                  </a:lnTo>
                  <a:lnTo>
                    <a:pt x="86" y="525"/>
                  </a:lnTo>
                  <a:lnTo>
                    <a:pt x="89" y="477"/>
                  </a:lnTo>
                  <a:lnTo>
                    <a:pt x="28" y="442"/>
                  </a:lnTo>
                  <a:lnTo>
                    <a:pt x="16" y="433"/>
                  </a:lnTo>
                  <a:lnTo>
                    <a:pt x="7" y="421"/>
                  </a:lnTo>
                  <a:lnTo>
                    <a:pt x="2" y="407"/>
                  </a:lnTo>
                  <a:lnTo>
                    <a:pt x="0" y="392"/>
                  </a:lnTo>
                  <a:lnTo>
                    <a:pt x="1" y="378"/>
                  </a:lnTo>
                  <a:lnTo>
                    <a:pt x="7" y="364"/>
                  </a:lnTo>
                  <a:lnTo>
                    <a:pt x="125" y="159"/>
                  </a:lnTo>
                  <a:lnTo>
                    <a:pt x="134" y="148"/>
                  </a:lnTo>
                  <a:lnTo>
                    <a:pt x="146" y="138"/>
                  </a:lnTo>
                  <a:lnTo>
                    <a:pt x="159" y="133"/>
                  </a:lnTo>
                  <a:lnTo>
                    <a:pt x="174" y="131"/>
                  </a:lnTo>
                  <a:lnTo>
                    <a:pt x="189" y="133"/>
                  </a:lnTo>
                  <a:lnTo>
                    <a:pt x="203" y="138"/>
                  </a:lnTo>
                  <a:lnTo>
                    <a:pt x="265" y="175"/>
                  </a:lnTo>
                  <a:lnTo>
                    <a:pt x="303" y="149"/>
                  </a:lnTo>
                  <a:lnTo>
                    <a:pt x="345" y="127"/>
                  </a:lnTo>
                  <a:lnTo>
                    <a:pt x="345" y="57"/>
                  </a:lnTo>
                  <a:lnTo>
                    <a:pt x="348" y="38"/>
                  </a:lnTo>
                  <a:lnTo>
                    <a:pt x="356" y="23"/>
                  </a:lnTo>
                  <a:lnTo>
                    <a:pt x="368" y="11"/>
                  </a:lnTo>
                  <a:lnTo>
                    <a:pt x="383"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grpSp>
        <p:nvGrpSpPr>
          <p:cNvPr id="214" name="Group 38"/>
          <p:cNvGrpSpPr/>
          <p:nvPr/>
        </p:nvGrpSpPr>
        <p:grpSpPr>
          <a:xfrm>
            <a:off x="2689734" y="4807002"/>
            <a:ext cx="3143457" cy="840082"/>
            <a:chOff x="5219477" y="995322"/>
            <a:chExt cx="6261323" cy="1514980"/>
          </a:xfrm>
        </p:grpSpPr>
        <p:sp>
          <p:nvSpPr>
            <p:cNvPr id="215" name="Freeform: Shape 39"/>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rgbClr val="5B9BD5"/>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16" name="Freeform: Shape 40"/>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pic>
        <p:nvPicPr>
          <p:cNvPr id="21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4032" y="4686072"/>
            <a:ext cx="4168972" cy="1103678"/>
          </a:xfrm>
          <a:prstGeom prst="rect">
            <a:avLst/>
          </a:prstGeom>
        </p:spPr>
      </p:pic>
      <p:grpSp>
        <p:nvGrpSpPr>
          <p:cNvPr id="218" name="Group 42"/>
          <p:cNvGrpSpPr/>
          <p:nvPr/>
        </p:nvGrpSpPr>
        <p:grpSpPr>
          <a:xfrm>
            <a:off x="4783417" y="4798467"/>
            <a:ext cx="4097569" cy="840082"/>
            <a:chOff x="5342415" y="977137"/>
            <a:chExt cx="6261323" cy="1514980"/>
          </a:xfrm>
        </p:grpSpPr>
        <p:grpSp>
          <p:nvGrpSpPr>
            <p:cNvPr id="219" name="Group 32"/>
            <p:cNvGrpSpPr/>
            <p:nvPr/>
          </p:nvGrpSpPr>
          <p:grpSpPr>
            <a:xfrm>
              <a:off x="5342415" y="977137"/>
              <a:ext cx="6261323" cy="1514980"/>
              <a:chOff x="5219477" y="995322"/>
              <a:chExt cx="6261323" cy="1514980"/>
            </a:xfrm>
          </p:grpSpPr>
          <p:sp>
            <p:nvSpPr>
              <p:cNvPr id="221" name="Freeform: Shape 20"/>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rgbClr val="5B9BD5"/>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22" name="Freeform: Shape 27"/>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sp>
          <p:nvSpPr>
            <p:cNvPr id="220" name="TextBox 41"/>
            <p:cNvSpPr txBox="1"/>
            <p:nvPr/>
          </p:nvSpPr>
          <p:spPr>
            <a:xfrm>
              <a:off x="6432457" y="994137"/>
              <a:ext cx="4589050" cy="1165575"/>
            </a:xfrm>
            <a:prstGeom prst="rect">
              <a:avLst/>
            </a:prstGeom>
            <a:noFill/>
          </p:spPr>
          <p:txBody>
            <a:bodyPr wrap="square" rtlCol="0">
              <a:spAutoFit/>
            </a:bodyPr>
            <a:lstStyle/>
            <a:p>
              <a:pPr>
                <a:defRPr/>
              </a:pPr>
              <a:r>
                <a:rPr lang="fr-CA" sz="1200" kern="0" dirty="0" smtClean="0">
                  <a:solidFill>
                    <a:srgbClr val="5B9BD5">
                      <a:lumMod val="50000"/>
                    </a:srgbClr>
                  </a:solidFill>
                  <a:latin typeface="Calibri" panose="020F0502020204030204"/>
                </a:rPr>
                <a:t>Gérer le processus de gestion des </a:t>
              </a:r>
              <a:r>
                <a:rPr lang="fr-CA" sz="1200" b="1" kern="0" dirty="0" smtClean="0">
                  <a:solidFill>
                    <a:srgbClr val="5B9BD5">
                      <a:lumMod val="50000"/>
                    </a:srgbClr>
                  </a:solidFill>
                  <a:latin typeface="Calibri" panose="020F0502020204030204"/>
                </a:rPr>
                <a:t>changements</a:t>
              </a:r>
              <a:r>
                <a:rPr lang="fr-CA" sz="1200" kern="0" dirty="0" smtClean="0">
                  <a:solidFill>
                    <a:srgbClr val="5B9BD5">
                      <a:lumMod val="50000"/>
                    </a:srgbClr>
                  </a:solidFill>
                  <a:latin typeface="Calibri" panose="020F0502020204030204"/>
                </a:rPr>
                <a:t> aux exigences et/ou à la </a:t>
              </a:r>
              <a:r>
                <a:rPr lang="fr-CA" sz="1200" b="1" kern="0" dirty="0" smtClean="0">
                  <a:solidFill>
                    <a:srgbClr val="5B9BD5">
                      <a:lumMod val="50000"/>
                    </a:srgbClr>
                  </a:solidFill>
                  <a:latin typeface="Calibri" panose="020F0502020204030204"/>
                </a:rPr>
                <a:t>portée </a:t>
              </a:r>
              <a:r>
                <a:rPr lang="fr-CA" sz="1200" kern="0" dirty="0" smtClean="0">
                  <a:solidFill>
                    <a:srgbClr val="5B9BD5">
                      <a:lumMod val="50000"/>
                    </a:srgbClr>
                  </a:solidFill>
                  <a:latin typeface="Calibri" panose="020F0502020204030204"/>
                </a:rPr>
                <a:t>du produit à travers le cycle de projet. </a:t>
              </a:r>
              <a:endParaRPr lang="en-US" sz="1200" kern="0" dirty="0" smtClean="0">
                <a:solidFill>
                  <a:srgbClr val="5B9BD5">
                    <a:lumMod val="50000"/>
                  </a:srgbClr>
                </a:solidFill>
                <a:latin typeface="Calibri" panose="020F0502020204030204"/>
              </a:endParaRPr>
            </a:p>
          </p:txBody>
        </p:sp>
      </p:grpSp>
      <p:grpSp>
        <p:nvGrpSpPr>
          <p:cNvPr id="223" name="Group 11"/>
          <p:cNvGrpSpPr/>
          <p:nvPr/>
        </p:nvGrpSpPr>
        <p:grpSpPr>
          <a:xfrm>
            <a:off x="2619981" y="4718487"/>
            <a:ext cx="2875548" cy="996775"/>
            <a:chOff x="1690777" y="2053087"/>
            <a:chExt cx="3700733" cy="1449238"/>
          </a:xfrm>
          <a:effectLst/>
        </p:grpSpPr>
        <p:sp>
          <p:nvSpPr>
            <p:cNvPr id="224" name="Freeform: Shape 8"/>
            <p:cNvSpPr/>
            <p:nvPr/>
          </p:nvSpPr>
          <p:spPr>
            <a:xfrm>
              <a:off x="1690777" y="2053087"/>
              <a:ext cx="3700733" cy="1449238"/>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solidFill>
              <a:srgbClr val="5B9BD5">
                <a:lumMod val="75000"/>
              </a:srgb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25" name="Freeform: Shape 10"/>
            <p:cNvSpPr/>
            <p:nvPr/>
          </p:nvSpPr>
          <p:spPr>
            <a:xfrm>
              <a:off x="1743254" y="2126389"/>
              <a:ext cx="3596886" cy="129499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noFill/>
            <a:ln w="38100" cap="flat" cmpd="sng" algn="ctr">
              <a:solidFill>
                <a:srgbClr val="5B9BD5">
                  <a:lumMod val="40000"/>
                  <a:lumOff val="60000"/>
                </a:srgbClr>
              </a:solidFill>
              <a:prstDash val="sysDot"/>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26" name="Freeform: Shape 9"/>
            <p:cNvSpPr/>
            <p:nvPr/>
          </p:nvSpPr>
          <p:spPr>
            <a:xfrm>
              <a:off x="1805892" y="2166858"/>
              <a:ext cx="3585618" cy="122141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gradFill flip="none" rotWithShape="1">
              <a:gsLst>
                <a:gs pos="37000">
                  <a:srgbClr val="5B9BD5">
                    <a:shade val="30000"/>
                    <a:satMod val="115000"/>
                    <a:lumMod val="76000"/>
                    <a:lumOff val="24000"/>
                  </a:srgbClr>
                </a:gs>
                <a:gs pos="0">
                  <a:srgbClr val="5B9BD5">
                    <a:shade val="67500"/>
                    <a:satMod val="115000"/>
                    <a:lumMod val="77000"/>
                    <a:lumOff val="23000"/>
                  </a:srgbClr>
                </a:gs>
                <a:gs pos="100000">
                  <a:srgbClr val="5B9BD5">
                    <a:shade val="100000"/>
                    <a:satMod val="115000"/>
                    <a:lumMod val="72000"/>
                  </a:srgbClr>
                </a:gs>
                <a:gs pos="94000">
                  <a:srgbClr val="5B9BD5">
                    <a:shade val="100000"/>
                    <a:satMod val="115000"/>
                    <a:lumMod val="88000"/>
                  </a:srgbClr>
                </a:gs>
              </a:gsLst>
              <a:lin ang="5400000" scaled="1"/>
              <a:tileRect/>
            </a:gradFill>
            <a:ln w="31750" cap="flat" cmpd="sng" algn="ctr">
              <a:noFill/>
              <a:prstDash val="sysDot"/>
              <a:miter lim="800000"/>
            </a:ln>
            <a:effectLst>
              <a:outerShdw blurRad="50800" dist="38100" algn="l" rotWithShape="0">
                <a:prstClr val="black">
                  <a:alpha val="40000"/>
                </a:prstClr>
              </a:outerShdw>
            </a:effectLst>
          </p:spPr>
          <p:txBody>
            <a:bodyPr rtlCol="0" anchor="ctr"/>
            <a:lstStyle/>
            <a:p>
              <a:pPr algn="ctr">
                <a:defRPr/>
              </a:pPr>
              <a:endParaRPr lang="en-US" kern="0" dirty="0" smtClean="0">
                <a:solidFill>
                  <a:prstClr val="white"/>
                </a:solidFill>
                <a:latin typeface="Calibri" panose="020F0502020204030204"/>
              </a:endParaRPr>
            </a:p>
          </p:txBody>
        </p:sp>
      </p:grpSp>
      <p:grpSp>
        <p:nvGrpSpPr>
          <p:cNvPr id="227" name="Group 30"/>
          <p:cNvGrpSpPr/>
          <p:nvPr/>
        </p:nvGrpSpPr>
        <p:grpSpPr>
          <a:xfrm>
            <a:off x="2701198" y="4722865"/>
            <a:ext cx="2708395" cy="917852"/>
            <a:chOff x="1205155" y="850132"/>
            <a:chExt cx="5394736" cy="1655227"/>
          </a:xfrm>
        </p:grpSpPr>
        <p:sp>
          <p:nvSpPr>
            <p:cNvPr id="228" name="TextBox 21"/>
            <p:cNvSpPr txBox="1"/>
            <p:nvPr/>
          </p:nvSpPr>
          <p:spPr>
            <a:xfrm>
              <a:off x="1205155" y="850132"/>
              <a:ext cx="1056641" cy="1655227"/>
            </a:xfrm>
            <a:prstGeom prst="rect">
              <a:avLst/>
            </a:prstGeom>
            <a:noFill/>
          </p:spPr>
          <p:txBody>
            <a:bodyPr wrap="square" rtlCol="0">
              <a:spAutoFit/>
            </a:bodyPr>
            <a:lstStyle/>
            <a:p>
              <a:pPr algn="ctr">
                <a:defRPr/>
              </a:pPr>
              <a:r>
                <a:rPr lang="en-US" sz="4800" b="1" kern="0" dirty="0">
                  <a:solidFill>
                    <a:prstClr val="white"/>
                  </a:solidFill>
                  <a:latin typeface="Calibri" panose="020F0502020204030204"/>
                </a:rPr>
                <a:t> </a:t>
              </a:r>
              <a:endParaRPr lang="en-US" sz="4800" b="1" kern="0" dirty="0" smtClean="0">
                <a:solidFill>
                  <a:prstClr val="white"/>
                </a:solidFill>
                <a:latin typeface="Calibri" panose="020F0502020204030204"/>
              </a:endParaRPr>
            </a:p>
          </p:txBody>
        </p:sp>
        <p:cxnSp>
          <p:nvCxnSpPr>
            <p:cNvPr id="229" name="Straight Connector 23"/>
            <p:cNvCxnSpPr/>
            <p:nvPr/>
          </p:nvCxnSpPr>
          <p:spPr>
            <a:xfrm>
              <a:off x="2700381" y="1138648"/>
              <a:ext cx="0" cy="1147351"/>
            </a:xfrm>
            <a:prstGeom prst="line">
              <a:avLst/>
            </a:prstGeom>
            <a:noFill/>
            <a:ln w="31750" cap="flat" cmpd="sng" algn="ctr">
              <a:solidFill>
                <a:schemeClr val="bg1"/>
              </a:solidFill>
              <a:prstDash val="solid"/>
              <a:miter lim="800000"/>
            </a:ln>
            <a:effectLst/>
          </p:spPr>
        </p:cxnSp>
        <p:sp>
          <p:nvSpPr>
            <p:cNvPr id="230" name="TextBox 25"/>
            <p:cNvSpPr txBox="1"/>
            <p:nvPr/>
          </p:nvSpPr>
          <p:spPr>
            <a:xfrm>
              <a:off x="2680894" y="1134233"/>
              <a:ext cx="3918997" cy="1054566"/>
            </a:xfrm>
            <a:prstGeom prst="rect">
              <a:avLst/>
            </a:prstGeom>
            <a:noFill/>
          </p:spPr>
          <p:txBody>
            <a:bodyPr wrap="square" rtlCol="0">
              <a:spAutoFit/>
            </a:bodyPr>
            <a:lstStyle/>
            <a:p>
              <a:pPr>
                <a:defRPr/>
              </a:pPr>
              <a:r>
                <a:rPr lang="en-US" sz="1600" b="1" kern="0" dirty="0" err="1" smtClean="0">
                  <a:solidFill>
                    <a:prstClr val="white"/>
                  </a:solidFill>
                  <a:latin typeface="Calibri" panose="020F0502020204030204"/>
                </a:rPr>
                <a:t>Traçabilité</a:t>
              </a:r>
              <a:r>
                <a:rPr lang="en-US" sz="1600" b="1" kern="0" dirty="0" smtClean="0">
                  <a:solidFill>
                    <a:prstClr val="white"/>
                  </a:solidFill>
                  <a:latin typeface="Calibri" panose="020F0502020204030204"/>
                </a:rPr>
                <a:t> et </a:t>
              </a:r>
              <a:r>
                <a:rPr lang="en-US" sz="1600" b="1" kern="0" dirty="0" err="1" smtClean="0">
                  <a:solidFill>
                    <a:prstClr val="white"/>
                  </a:solidFill>
                  <a:latin typeface="Calibri" panose="020F0502020204030204"/>
                </a:rPr>
                <a:t>contrôle</a:t>
              </a:r>
              <a:endParaRPr lang="en-US" sz="1600" kern="0" dirty="0" smtClean="0">
                <a:solidFill>
                  <a:prstClr val="white"/>
                </a:solidFill>
                <a:latin typeface="Calibri" panose="020F0502020204030204"/>
              </a:endParaRPr>
            </a:p>
          </p:txBody>
        </p:sp>
      </p:grpSp>
      <p:grpSp>
        <p:nvGrpSpPr>
          <p:cNvPr id="235" name="Group 289"/>
          <p:cNvGrpSpPr>
            <a:grpSpLocks noChangeAspect="1"/>
          </p:cNvGrpSpPr>
          <p:nvPr>
            <p:custDataLst>
              <p:tags r:id="rId4"/>
            </p:custDataLst>
          </p:nvPr>
        </p:nvGrpSpPr>
        <p:grpSpPr bwMode="auto">
          <a:xfrm>
            <a:off x="2801353" y="4962457"/>
            <a:ext cx="574675" cy="457644"/>
            <a:chOff x="2629" y="2243"/>
            <a:chExt cx="362" cy="261"/>
          </a:xfrm>
          <a:solidFill>
            <a:schemeClr val="bg1"/>
          </a:solidFill>
        </p:grpSpPr>
        <p:sp>
          <p:nvSpPr>
            <p:cNvPr id="236" name="Freeform 291"/>
            <p:cNvSpPr>
              <a:spLocks/>
            </p:cNvSpPr>
            <p:nvPr/>
          </p:nvSpPr>
          <p:spPr bwMode="auto">
            <a:xfrm>
              <a:off x="2837" y="2407"/>
              <a:ext cx="154" cy="94"/>
            </a:xfrm>
            <a:custGeom>
              <a:avLst/>
              <a:gdLst>
                <a:gd name="T0" fmla="*/ 1027 w 1537"/>
                <a:gd name="T1" fmla="*/ 3 h 946"/>
                <a:gd name="T2" fmla="*/ 1054 w 1537"/>
                <a:gd name="T3" fmla="*/ 19 h 946"/>
                <a:gd name="T4" fmla="*/ 1097 w 1537"/>
                <a:gd name="T5" fmla="*/ 42 h 946"/>
                <a:gd name="T6" fmla="*/ 1149 w 1537"/>
                <a:gd name="T7" fmla="*/ 73 h 946"/>
                <a:gd name="T8" fmla="*/ 1204 w 1537"/>
                <a:gd name="T9" fmla="*/ 107 h 946"/>
                <a:gd name="T10" fmla="*/ 1257 w 1537"/>
                <a:gd name="T11" fmla="*/ 143 h 946"/>
                <a:gd name="T12" fmla="*/ 1302 w 1537"/>
                <a:gd name="T13" fmla="*/ 178 h 946"/>
                <a:gd name="T14" fmla="*/ 1334 w 1537"/>
                <a:gd name="T15" fmla="*/ 210 h 946"/>
                <a:gd name="T16" fmla="*/ 1373 w 1537"/>
                <a:gd name="T17" fmla="*/ 277 h 946"/>
                <a:gd name="T18" fmla="*/ 1409 w 1537"/>
                <a:gd name="T19" fmla="*/ 365 h 946"/>
                <a:gd name="T20" fmla="*/ 1441 w 1537"/>
                <a:gd name="T21" fmla="*/ 467 h 946"/>
                <a:gd name="T22" fmla="*/ 1470 w 1537"/>
                <a:gd name="T23" fmla="*/ 576 h 946"/>
                <a:gd name="T24" fmla="*/ 1495 w 1537"/>
                <a:gd name="T25" fmla="*/ 686 h 946"/>
                <a:gd name="T26" fmla="*/ 1515 w 1537"/>
                <a:gd name="T27" fmla="*/ 788 h 946"/>
                <a:gd name="T28" fmla="*/ 1530 w 1537"/>
                <a:gd name="T29" fmla="*/ 876 h 946"/>
                <a:gd name="T30" fmla="*/ 1536 w 1537"/>
                <a:gd name="T31" fmla="*/ 925 h 946"/>
                <a:gd name="T32" fmla="*/ 1521 w 1537"/>
                <a:gd name="T33" fmla="*/ 943 h 946"/>
                <a:gd name="T34" fmla="*/ 29 w 1537"/>
                <a:gd name="T35" fmla="*/ 946 h 946"/>
                <a:gd name="T36" fmla="*/ 7 w 1537"/>
                <a:gd name="T37" fmla="*/ 936 h 946"/>
                <a:gd name="T38" fmla="*/ 0 w 1537"/>
                <a:gd name="T39" fmla="*/ 913 h 946"/>
                <a:gd name="T40" fmla="*/ 13 w 1537"/>
                <a:gd name="T41" fmla="*/ 834 h 946"/>
                <a:gd name="T42" fmla="*/ 31 w 1537"/>
                <a:gd name="T43" fmla="*/ 739 h 946"/>
                <a:gd name="T44" fmla="*/ 54 w 1537"/>
                <a:gd name="T45" fmla="*/ 631 h 946"/>
                <a:gd name="T46" fmla="*/ 80 w 1537"/>
                <a:gd name="T47" fmla="*/ 521 h 946"/>
                <a:gd name="T48" fmla="*/ 111 w 1537"/>
                <a:gd name="T49" fmla="*/ 414 h 946"/>
                <a:gd name="T50" fmla="*/ 145 w 1537"/>
                <a:gd name="T51" fmla="*/ 319 h 946"/>
                <a:gd name="T52" fmla="*/ 183 w 1537"/>
                <a:gd name="T53" fmla="*/ 240 h 946"/>
                <a:gd name="T54" fmla="*/ 217 w 1537"/>
                <a:gd name="T55" fmla="*/ 195 h 946"/>
                <a:gd name="T56" fmla="*/ 256 w 1537"/>
                <a:gd name="T57" fmla="*/ 160 h 946"/>
                <a:gd name="T58" fmla="*/ 306 w 1537"/>
                <a:gd name="T59" fmla="*/ 124 h 946"/>
                <a:gd name="T60" fmla="*/ 361 w 1537"/>
                <a:gd name="T61" fmla="*/ 89 h 946"/>
                <a:gd name="T62" fmla="*/ 415 w 1537"/>
                <a:gd name="T63" fmla="*/ 56 h 946"/>
                <a:gd name="T64" fmla="*/ 462 w 1537"/>
                <a:gd name="T65" fmla="*/ 30 h 946"/>
                <a:gd name="T66" fmla="*/ 498 w 1537"/>
                <a:gd name="T67" fmla="*/ 10 h 946"/>
                <a:gd name="T68" fmla="*/ 520 w 1537"/>
                <a:gd name="T69" fmla="*/ 0 h 946"/>
                <a:gd name="T70" fmla="*/ 541 w 1537"/>
                <a:gd name="T71" fmla="*/ 7 h 946"/>
                <a:gd name="T72" fmla="*/ 614 w 1537"/>
                <a:gd name="T73" fmla="*/ 52 h 946"/>
                <a:gd name="T74" fmla="*/ 692 w 1537"/>
                <a:gd name="T75" fmla="*/ 79 h 946"/>
                <a:gd name="T76" fmla="*/ 709 w 1537"/>
                <a:gd name="T77" fmla="*/ 89 h 946"/>
                <a:gd name="T78" fmla="*/ 768 w 1537"/>
                <a:gd name="T79" fmla="*/ 242 h 946"/>
                <a:gd name="T80" fmla="*/ 828 w 1537"/>
                <a:gd name="T81" fmla="*/ 89 h 946"/>
                <a:gd name="T82" fmla="*/ 844 w 1537"/>
                <a:gd name="T83" fmla="*/ 79 h 946"/>
                <a:gd name="T84" fmla="*/ 922 w 1537"/>
                <a:gd name="T85" fmla="*/ 52 h 946"/>
                <a:gd name="T86" fmla="*/ 996 w 1537"/>
                <a:gd name="T87" fmla="*/ 7 h 946"/>
                <a:gd name="T88" fmla="*/ 1017 w 1537"/>
                <a:gd name="T89"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7" h="946">
                  <a:moveTo>
                    <a:pt x="1017" y="0"/>
                  </a:moveTo>
                  <a:lnTo>
                    <a:pt x="1027" y="3"/>
                  </a:lnTo>
                  <a:lnTo>
                    <a:pt x="1039" y="10"/>
                  </a:lnTo>
                  <a:lnTo>
                    <a:pt x="1054" y="19"/>
                  </a:lnTo>
                  <a:lnTo>
                    <a:pt x="1074" y="30"/>
                  </a:lnTo>
                  <a:lnTo>
                    <a:pt x="1097" y="42"/>
                  </a:lnTo>
                  <a:lnTo>
                    <a:pt x="1121" y="56"/>
                  </a:lnTo>
                  <a:lnTo>
                    <a:pt x="1149" y="73"/>
                  </a:lnTo>
                  <a:lnTo>
                    <a:pt x="1176" y="89"/>
                  </a:lnTo>
                  <a:lnTo>
                    <a:pt x="1204" y="107"/>
                  </a:lnTo>
                  <a:lnTo>
                    <a:pt x="1230" y="124"/>
                  </a:lnTo>
                  <a:lnTo>
                    <a:pt x="1257" y="143"/>
                  </a:lnTo>
                  <a:lnTo>
                    <a:pt x="1281" y="160"/>
                  </a:lnTo>
                  <a:lnTo>
                    <a:pt x="1302" y="178"/>
                  </a:lnTo>
                  <a:lnTo>
                    <a:pt x="1319" y="195"/>
                  </a:lnTo>
                  <a:lnTo>
                    <a:pt x="1334" y="210"/>
                  </a:lnTo>
                  <a:lnTo>
                    <a:pt x="1353" y="240"/>
                  </a:lnTo>
                  <a:lnTo>
                    <a:pt x="1373" y="277"/>
                  </a:lnTo>
                  <a:lnTo>
                    <a:pt x="1392" y="319"/>
                  </a:lnTo>
                  <a:lnTo>
                    <a:pt x="1409" y="365"/>
                  </a:lnTo>
                  <a:lnTo>
                    <a:pt x="1426" y="414"/>
                  </a:lnTo>
                  <a:lnTo>
                    <a:pt x="1441" y="467"/>
                  </a:lnTo>
                  <a:lnTo>
                    <a:pt x="1457" y="521"/>
                  </a:lnTo>
                  <a:lnTo>
                    <a:pt x="1470" y="576"/>
                  </a:lnTo>
                  <a:lnTo>
                    <a:pt x="1483" y="631"/>
                  </a:lnTo>
                  <a:lnTo>
                    <a:pt x="1495" y="686"/>
                  </a:lnTo>
                  <a:lnTo>
                    <a:pt x="1505" y="739"/>
                  </a:lnTo>
                  <a:lnTo>
                    <a:pt x="1515" y="788"/>
                  </a:lnTo>
                  <a:lnTo>
                    <a:pt x="1524" y="834"/>
                  </a:lnTo>
                  <a:lnTo>
                    <a:pt x="1530" y="876"/>
                  </a:lnTo>
                  <a:lnTo>
                    <a:pt x="1537" y="913"/>
                  </a:lnTo>
                  <a:lnTo>
                    <a:pt x="1536" y="925"/>
                  </a:lnTo>
                  <a:lnTo>
                    <a:pt x="1530" y="936"/>
                  </a:lnTo>
                  <a:lnTo>
                    <a:pt x="1521" y="943"/>
                  </a:lnTo>
                  <a:lnTo>
                    <a:pt x="1508" y="946"/>
                  </a:lnTo>
                  <a:lnTo>
                    <a:pt x="29" y="946"/>
                  </a:lnTo>
                  <a:lnTo>
                    <a:pt x="16" y="943"/>
                  </a:lnTo>
                  <a:lnTo>
                    <a:pt x="7" y="936"/>
                  </a:lnTo>
                  <a:lnTo>
                    <a:pt x="1" y="925"/>
                  </a:lnTo>
                  <a:lnTo>
                    <a:pt x="0" y="913"/>
                  </a:lnTo>
                  <a:lnTo>
                    <a:pt x="5" y="876"/>
                  </a:lnTo>
                  <a:lnTo>
                    <a:pt x="13" y="834"/>
                  </a:lnTo>
                  <a:lnTo>
                    <a:pt x="21" y="788"/>
                  </a:lnTo>
                  <a:lnTo>
                    <a:pt x="31" y="739"/>
                  </a:lnTo>
                  <a:lnTo>
                    <a:pt x="42" y="686"/>
                  </a:lnTo>
                  <a:lnTo>
                    <a:pt x="54" y="631"/>
                  </a:lnTo>
                  <a:lnTo>
                    <a:pt x="66" y="576"/>
                  </a:lnTo>
                  <a:lnTo>
                    <a:pt x="80" y="521"/>
                  </a:lnTo>
                  <a:lnTo>
                    <a:pt x="95" y="467"/>
                  </a:lnTo>
                  <a:lnTo>
                    <a:pt x="111" y="414"/>
                  </a:lnTo>
                  <a:lnTo>
                    <a:pt x="128" y="365"/>
                  </a:lnTo>
                  <a:lnTo>
                    <a:pt x="145" y="319"/>
                  </a:lnTo>
                  <a:lnTo>
                    <a:pt x="164" y="277"/>
                  </a:lnTo>
                  <a:lnTo>
                    <a:pt x="183" y="240"/>
                  </a:lnTo>
                  <a:lnTo>
                    <a:pt x="203" y="210"/>
                  </a:lnTo>
                  <a:lnTo>
                    <a:pt x="217" y="195"/>
                  </a:lnTo>
                  <a:lnTo>
                    <a:pt x="234" y="178"/>
                  </a:lnTo>
                  <a:lnTo>
                    <a:pt x="256" y="160"/>
                  </a:lnTo>
                  <a:lnTo>
                    <a:pt x="281" y="143"/>
                  </a:lnTo>
                  <a:lnTo>
                    <a:pt x="306" y="124"/>
                  </a:lnTo>
                  <a:lnTo>
                    <a:pt x="333" y="107"/>
                  </a:lnTo>
                  <a:lnTo>
                    <a:pt x="361" y="89"/>
                  </a:lnTo>
                  <a:lnTo>
                    <a:pt x="388" y="73"/>
                  </a:lnTo>
                  <a:lnTo>
                    <a:pt x="415" y="56"/>
                  </a:lnTo>
                  <a:lnTo>
                    <a:pt x="440" y="42"/>
                  </a:lnTo>
                  <a:lnTo>
                    <a:pt x="462" y="30"/>
                  </a:lnTo>
                  <a:lnTo>
                    <a:pt x="482" y="19"/>
                  </a:lnTo>
                  <a:lnTo>
                    <a:pt x="498" y="10"/>
                  </a:lnTo>
                  <a:lnTo>
                    <a:pt x="509" y="3"/>
                  </a:lnTo>
                  <a:lnTo>
                    <a:pt x="520" y="0"/>
                  </a:lnTo>
                  <a:lnTo>
                    <a:pt x="531" y="1"/>
                  </a:lnTo>
                  <a:lnTo>
                    <a:pt x="541" y="7"/>
                  </a:lnTo>
                  <a:lnTo>
                    <a:pt x="577" y="32"/>
                  </a:lnTo>
                  <a:lnTo>
                    <a:pt x="614" y="52"/>
                  </a:lnTo>
                  <a:lnTo>
                    <a:pt x="652" y="68"/>
                  </a:lnTo>
                  <a:lnTo>
                    <a:pt x="692" y="79"/>
                  </a:lnTo>
                  <a:lnTo>
                    <a:pt x="701" y="84"/>
                  </a:lnTo>
                  <a:lnTo>
                    <a:pt x="709" y="89"/>
                  </a:lnTo>
                  <a:lnTo>
                    <a:pt x="713" y="98"/>
                  </a:lnTo>
                  <a:lnTo>
                    <a:pt x="768" y="242"/>
                  </a:lnTo>
                  <a:lnTo>
                    <a:pt x="823" y="98"/>
                  </a:lnTo>
                  <a:lnTo>
                    <a:pt x="828" y="89"/>
                  </a:lnTo>
                  <a:lnTo>
                    <a:pt x="835" y="84"/>
                  </a:lnTo>
                  <a:lnTo>
                    <a:pt x="844" y="79"/>
                  </a:lnTo>
                  <a:lnTo>
                    <a:pt x="883" y="68"/>
                  </a:lnTo>
                  <a:lnTo>
                    <a:pt x="922" y="52"/>
                  </a:lnTo>
                  <a:lnTo>
                    <a:pt x="959" y="32"/>
                  </a:lnTo>
                  <a:lnTo>
                    <a:pt x="996" y="7"/>
                  </a:lnTo>
                  <a:lnTo>
                    <a:pt x="1006" y="1"/>
                  </a:lnTo>
                  <a:lnTo>
                    <a:pt x="10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37" name="Freeform 292"/>
            <p:cNvSpPr>
              <a:spLocks/>
            </p:cNvSpPr>
            <p:nvPr/>
          </p:nvSpPr>
          <p:spPr bwMode="auto">
            <a:xfrm>
              <a:off x="2860" y="2316"/>
              <a:ext cx="96" cy="94"/>
            </a:xfrm>
            <a:custGeom>
              <a:avLst/>
              <a:gdLst>
                <a:gd name="T0" fmla="*/ 600 w 961"/>
                <a:gd name="T1" fmla="*/ 2 h 934"/>
                <a:gd name="T2" fmla="*/ 695 w 961"/>
                <a:gd name="T3" fmla="*/ 13 h 934"/>
                <a:gd name="T4" fmla="*/ 770 w 961"/>
                <a:gd name="T5" fmla="*/ 36 h 934"/>
                <a:gd name="T6" fmla="*/ 831 w 961"/>
                <a:gd name="T7" fmla="*/ 71 h 934"/>
                <a:gd name="T8" fmla="*/ 877 w 961"/>
                <a:gd name="T9" fmla="*/ 112 h 934"/>
                <a:gd name="T10" fmla="*/ 911 w 961"/>
                <a:gd name="T11" fmla="*/ 163 h 934"/>
                <a:gd name="T12" fmla="*/ 934 w 961"/>
                <a:gd name="T13" fmla="*/ 221 h 934"/>
                <a:gd name="T14" fmla="*/ 950 w 961"/>
                <a:gd name="T15" fmla="*/ 285 h 934"/>
                <a:gd name="T16" fmla="*/ 957 w 961"/>
                <a:gd name="T17" fmla="*/ 355 h 934"/>
                <a:gd name="T18" fmla="*/ 961 w 961"/>
                <a:gd name="T19" fmla="*/ 429 h 934"/>
                <a:gd name="T20" fmla="*/ 959 w 961"/>
                <a:gd name="T21" fmla="*/ 521 h 934"/>
                <a:gd name="T22" fmla="*/ 937 w 961"/>
                <a:gd name="T23" fmla="*/ 625 h 934"/>
                <a:gd name="T24" fmla="*/ 897 w 961"/>
                <a:gd name="T25" fmla="*/ 717 h 934"/>
                <a:gd name="T26" fmla="*/ 840 w 961"/>
                <a:gd name="T27" fmla="*/ 797 h 934"/>
                <a:gd name="T28" fmla="*/ 768 w 961"/>
                <a:gd name="T29" fmla="*/ 861 h 934"/>
                <a:gd name="T30" fmla="*/ 686 w 961"/>
                <a:gd name="T31" fmla="*/ 906 h 934"/>
                <a:gd name="T32" fmla="*/ 594 w 961"/>
                <a:gd name="T33" fmla="*/ 930 h 934"/>
                <a:gd name="T34" fmla="*/ 498 w 961"/>
                <a:gd name="T35" fmla="*/ 930 h 934"/>
                <a:gd name="T36" fmla="*/ 406 w 961"/>
                <a:gd name="T37" fmla="*/ 906 h 934"/>
                <a:gd name="T38" fmla="*/ 324 w 961"/>
                <a:gd name="T39" fmla="*/ 861 h 934"/>
                <a:gd name="T40" fmla="*/ 253 w 961"/>
                <a:gd name="T41" fmla="*/ 797 h 934"/>
                <a:gd name="T42" fmla="*/ 196 w 961"/>
                <a:gd name="T43" fmla="*/ 717 h 934"/>
                <a:gd name="T44" fmla="*/ 155 w 961"/>
                <a:gd name="T45" fmla="*/ 625 h 934"/>
                <a:gd name="T46" fmla="*/ 134 w 961"/>
                <a:gd name="T47" fmla="*/ 521 h 934"/>
                <a:gd name="T48" fmla="*/ 132 w 961"/>
                <a:gd name="T49" fmla="*/ 422 h 934"/>
                <a:gd name="T50" fmla="*/ 100 w 961"/>
                <a:gd name="T51" fmla="*/ 451 h 934"/>
                <a:gd name="T52" fmla="*/ 78 w 961"/>
                <a:gd name="T53" fmla="*/ 488 h 934"/>
                <a:gd name="T54" fmla="*/ 72 w 961"/>
                <a:gd name="T55" fmla="*/ 539 h 934"/>
                <a:gd name="T56" fmla="*/ 86 w 961"/>
                <a:gd name="T57" fmla="*/ 596 h 934"/>
                <a:gd name="T58" fmla="*/ 117 w 961"/>
                <a:gd name="T59" fmla="*/ 633 h 934"/>
                <a:gd name="T60" fmla="*/ 147 w 961"/>
                <a:gd name="T61" fmla="*/ 670 h 934"/>
                <a:gd name="T62" fmla="*/ 155 w 961"/>
                <a:gd name="T63" fmla="*/ 694 h 934"/>
                <a:gd name="T64" fmla="*/ 151 w 961"/>
                <a:gd name="T65" fmla="*/ 719 h 934"/>
                <a:gd name="T66" fmla="*/ 134 w 961"/>
                <a:gd name="T67" fmla="*/ 738 h 934"/>
                <a:gd name="T68" fmla="*/ 107 w 961"/>
                <a:gd name="T69" fmla="*/ 747 h 934"/>
                <a:gd name="T70" fmla="*/ 77 w 961"/>
                <a:gd name="T71" fmla="*/ 737 h 934"/>
                <a:gd name="T72" fmla="*/ 49 w 961"/>
                <a:gd name="T73" fmla="*/ 702 h 934"/>
                <a:gd name="T74" fmla="*/ 41 w 961"/>
                <a:gd name="T75" fmla="*/ 675 h 934"/>
                <a:gd name="T76" fmla="*/ 23 w 961"/>
                <a:gd name="T77" fmla="*/ 627 h 934"/>
                <a:gd name="T78" fmla="*/ 2 w 961"/>
                <a:gd name="T79" fmla="*/ 559 h 934"/>
                <a:gd name="T80" fmla="*/ 3 w 961"/>
                <a:gd name="T81" fmla="*/ 494 h 934"/>
                <a:gd name="T82" fmla="*/ 27 w 961"/>
                <a:gd name="T83" fmla="*/ 433 h 934"/>
                <a:gd name="T84" fmla="*/ 66 w 961"/>
                <a:gd name="T85" fmla="*/ 385 h 934"/>
                <a:gd name="T86" fmla="*/ 114 w 961"/>
                <a:gd name="T87" fmla="*/ 350 h 934"/>
                <a:gd name="T88" fmla="*/ 141 w 961"/>
                <a:gd name="T89" fmla="*/ 300 h 934"/>
                <a:gd name="T90" fmla="*/ 155 w 961"/>
                <a:gd name="T91" fmla="*/ 233 h 934"/>
                <a:gd name="T92" fmla="*/ 177 w 961"/>
                <a:gd name="T93" fmla="*/ 172 h 934"/>
                <a:gd name="T94" fmla="*/ 210 w 961"/>
                <a:gd name="T95" fmla="*/ 119 h 934"/>
                <a:gd name="T96" fmla="*/ 257 w 961"/>
                <a:gd name="T97" fmla="*/ 74 h 934"/>
                <a:gd name="T98" fmla="*/ 317 w 961"/>
                <a:gd name="T99" fmla="*/ 39 h 934"/>
                <a:gd name="T100" fmla="*/ 395 w 961"/>
                <a:gd name="T101" fmla="*/ 14 h 934"/>
                <a:gd name="T102" fmla="*/ 491 w 961"/>
                <a:gd name="T103" fmla="*/ 2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1" h="934">
                  <a:moveTo>
                    <a:pt x="546" y="0"/>
                  </a:moveTo>
                  <a:lnTo>
                    <a:pt x="600" y="2"/>
                  </a:lnTo>
                  <a:lnTo>
                    <a:pt x="649" y="7"/>
                  </a:lnTo>
                  <a:lnTo>
                    <a:pt x="695" y="13"/>
                  </a:lnTo>
                  <a:lnTo>
                    <a:pt x="734" y="24"/>
                  </a:lnTo>
                  <a:lnTo>
                    <a:pt x="770" y="36"/>
                  </a:lnTo>
                  <a:lnTo>
                    <a:pt x="802" y="53"/>
                  </a:lnTo>
                  <a:lnTo>
                    <a:pt x="831" y="71"/>
                  </a:lnTo>
                  <a:lnTo>
                    <a:pt x="855" y="90"/>
                  </a:lnTo>
                  <a:lnTo>
                    <a:pt x="877" y="112"/>
                  </a:lnTo>
                  <a:lnTo>
                    <a:pt x="895" y="136"/>
                  </a:lnTo>
                  <a:lnTo>
                    <a:pt x="911" y="163"/>
                  </a:lnTo>
                  <a:lnTo>
                    <a:pt x="923" y="191"/>
                  </a:lnTo>
                  <a:lnTo>
                    <a:pt x="934" y="221"/>
                  </a:lnTo>
                  <a:lnTo>
                    <a:pt x="943" y="253"/>
                  </a:lnTo>
                  <a:lnTo>
                    <a:pt x="950" y="285"/>
                  </a:lnTo>
                  <a:lnTo>
                    <a:pt x="954" y="319"/>
                  </a:lnTo>
                  <a:lnTo>
                    <a:pt x="957" y="355"/>
                  </a:lnTo>
                  <a:lnTo>
                    <a:pt x="960" y="392"/>
                  </a:lnTo>
                  <a:lnTo>
                    <a:pt x="961" y="429"/>
                  </a:lnTo>
                  <a:lnTo>
                    <a:pt x="961" y="467"/>
                  </a:lnTo>
                  <a:lnTo>
                    <a:pt x="959" y="521"/>
                  </a:lnTo>
                  <a:lnTo>
                    <a:pt x="950" y="574"/>
                  </a:lnTo>
                  <a:lnTo>
                    <a:pt x="937" y="625"/>
                  </a:lnTo>
                  <a:lnTo>
                    <a:pt x="919" y="672"/>
                  </a:lnTo>
                  <a:lnTo>
                    <a:pt x="897" y="717"/>
                  </a:lnTo>
                  <a:lnTo>
                    <a:pt x="869" y="759"/>
                  </a:lnTo>
                  <a:lnTo>
                    <a:pt x="840" y="797"/>
                  </a:lnTo>
                  <a:lnTo>
                    <a:pt x="806" y="831"/>
                  </a:lnTo>
                  <a:lnTo>
                    <a:pt x="768" y="861"/>
                  </a:lnTo>
                  <a:lnTo>
                    <a:pt x="729" y="886"/>
                  </a:lnTo>
                  <a:lnTo>
                    <a:pt x="686" y="906"/>
                  </a:lnTo>
                  <a:lnTo>
                    <a:pt x="642" y="922"/>
                  </a:lnTo>
                  <a:lnTo>
                    <a:pt x="594" y="930"/>
                  </a:lnTo>
                  <a:lnTo>
                    <a:pt x="546" y="934"/>
                  </a:lnTo>
                  <a:lnTo>
                    <a:pt x="498" y="930"/>
                  </a:lnTo>
                  <a:lnTo>
                    <a:pt x="451" y="922"/>
                  </a:lnTo>
                  <a:lnTo>
                    <a:pt x="406" y="906"/>
                  </a:lnTo>
                  <a:lnTo>
                    <a:pt x="363" y="886"/>
                  </a:lnTo>
                  <a:lnTo>
                    <a:pt x="324" y="861"/>
                  </a:lnTo>
                  <a:lnTo>
                    <a:pt x="286" y="831"/>
                  </a:lnTo>
                  <a:lnTo>
                    <a:pt x="253" y="797"/>
                  </a:lnTo>
                  <a:lnTo>
                    <a:pt x="222" y="759"/>
                  </a:lnTo>
                  <a:lnTo>
                    <a:pt x="196" y="717"/>
                  </a:lnTo>
                  <a:lnTo>
                    <a:pt x="174" y="672"/>
                  </a:lnTo>
                  <a:lnTo>
                    <a:pt x="155" y="625"/>
                  </a:lnTo>
                  <a:lnTo>
                    <a:pt x="142" y="574"/>
                  </a:lnTo>
                  <a:lnTo>
                    <a:pt x="134" y="521"/>
                  </a:lnTo>
                  <a:lnTo>
                    <a:pt x="131" y="467"/>
                  </a:lnTo>
                  <a:lnTo>
                    <a:pt x="132" y="422"/>
                  </a:lnTo>
                  <a:lnTo>
                    <a:pt x="116" y="436"/>
                  </a:lnTo>
                  <a:lnTo>
                    <a:pt x="100" y="451"/>
                  </a:lnTo>
                  <a:lnTo>
                    <a:pt x="88" y="469"/>
                  </a:lnTo>
                  <a:lnTo>
                    <a:pt x="78" y="488"/>
                  </a:lnTo>
                  <a:lnTo>
                    <a:pt x="72" y="513"/>
                  </a:lnTo>
                  <a:lnTo>
                    <a:pt x="72" y="539"/>
                  </a:lnTo>
                  <a:lnTo>
                    <a:pt x="76" y="566"/>
                  </a:lnTo>
                  <a:lnTo>
                    <a:pt x="86" y="596"/>
                  </a:lnTo>
                  <a:lnTo>
                    <a:pt x="103" y="627"/>
                  </a:lnTo>
                  <a:lnTo>
                    <a:pt x="117" y="633"/>
                  </a:lnTo>
                  <a:lnTo>
                    <a:pt x="129" y="646"/>
                  </a:lnTo>
                  <a:lnTo>
                    <a:pt x="147" y="670"/>
                  </a:lnTo>
                  <a:lnTo>
                    <a:pt x="152" y="682"/>
                  </a:lnTo>
                  <a:lnTo>
                    <a:pt x="155" y="694"/>
                  </a:lnTo>
                  <a:lnTo>
                    <a:pt x="154" y="707"/>
                  </a:lnTo>
                  <a:lnTo>
                    <a:pt x="151" y="719"/>
                  </a:lnTo>
                  <a:lnTo>
                    <a:pt x="144" y="729"/>
                  </a:lnTo>
                  <a:lnTo>
                    <a:pt x="134" y="738"/>
                  </a:lnTo>
                  <a:lnTo>
                    <a:pt x="121" y="745"/>
                  </a:lnTo>
                  <a:lnTo>
                    <a:pt x="107" y="747"/>
                  </a:lnTo>
                  <a:lnTo>
                    <a:pt x="90" y="745"/>
                  </a:lnTo>
                  <a:lnTo>
                    <a:pt x="77" y="737"/>
                  </a:lnTo>
                  <a:lnTo>
                    <a:pt x="66" y="726"/>
                  </a:lnTo>
                  <a:lnTo>
                    <a:pt x="49" y="702"/>
                  </a:lnTo>
                  <a:lnTo>
                    <a:pt x="43" y="688"/>
                  </a:lnTo>
                  <a:lnTo>
                    <a:pt x="41" y="675"/>
                  </a:lnTo>
                  <a:lnTo>
                    <a:pt x="42" y="662"/>
                  </a:lnTo>
                  <a:lnTo>
                    <a:pt x="23" y="627"/>
                  </a:lnTo>
                  <a:lnTo>
                    <a:pt x="10" y="592"/>
                  </a:lnTo>
                  <a:lnTo>
                    <a:pt x="2" y="559"/>
                  </a:lnTo>
                  <a:lnTo>
                    <a:pt x="0" y="526"/>
                  </a:lnTo>
                  <a:lnTo>
                    <a:pt x="3" y="494"/>
                  </a:lnTo>
                  <a:lnTo>
                    <a:pt x="12" y="463"/>
                  </a:lnTo>
                  <a:lnTo>
                    <a:pt x="27" y="433"/>
                  </a:lnTo>
                  <a:lnTo>
                    <a:pt x="45" y="408"/>
                  </a:lnTo>
                  <a:lnTo>
                    <a:pt x="66" y="385"/>
                  </a:lnTo>
                  <a:lnTo>
                    <a:pt x="89" y="365"/>
                  </a:lnTo>
                  <a:lnTo>
                    <a:pt x="114" y="350"/>
                  </a:lnTo>
                  <a:lnTo>
                    <a:pt x="137" y="336"/>
                  </a:lnTo>
                  <a:lnTo>
                    <a:pt x="141" y="300"/>
                  </a:lnTo>
                  <a:lnTo>
                    <a:pt x="147" y="266"/>
                  </a:lnTo>
                  <a:lnTo>
                    <a:pt x="155" y="233"/>
                  </a:lnTo>
                  <a:lnTo>
                    <a:pt x="165" y="201"/>
                  </a:lnTo>
                  <a:lnTo>
                    <a:pt x="177" y="172"/>
                  </a:lnTo>
                  <a:lnTo>
                    <a:pt x="193" y="144"/>
                  </a:lnTo>
                  <a:lnTo>
                    <a:pt x="210" y="119"/>
                  </a:lnTo>
                  <a:lnTo>
                    <a:pt x="232" y="96"/>
                  </a:lnTo>
                  <a:lnTo>
                    <a:pt x="257" y="74"/>
                  </a:lnTo>
                  <a:lnTo>
                    <a:pt x="285" y="55"/>
                  </a:lnTo>
                  <a:lnTo>
                    <a:pt x="317" y="39"/>
                  </a:lnTo>
                  <a:lnTo>
                    <a:pt x="353" y="25"/>
                  </a:lnTo>
                  <a:lnTo>
                    <a:pt x="395" y="14"/>
                  </a:lnTo>
                  <a:lnTo>
                    <a:pt x="440" y="7"/>
                  </a:lnTo>
                  <a:lnTo>
                    <a:pt x="491" y="2"/>
                  </a:lnTo>
                  <a:lnTo>
                    <a:pt x="5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38" name="Freeform 293"/>
            <p:cNvSpPr>
              <a:spLocks/>
            </p:cNvSpPr>
            <p:nvPr/>
          </p:nvSpPr>
          <p:spPr bwMode="auto">
            <a:xfrm>
              <a:off x="2629" y="2243"/>
              <a:ext cx="303" cy="261"/>
            </a:xfrm>
            <a:custGeom>
              <a:avLst/>
              <a:gdLst>
                <a:gd name="T0" fmla="*/ 2949 w 3030"/>
                <a:gd name="T1" fmla="*/ 0 h 2609"/>
                <a:gd name="T2" fmla="*/ 2990 w 3030"/>
                <a:gd name="T3" fmla="*/ 11 h 2609"/>
                <a:gd name="T4" fmla="*/ 3019 w 3030"/>
                <a:gd name="T5" fmla="*/ 40 h 2609"/>
                <a:gd name="T6" fmla="*/ 3030 w 3030"/>
                <a:gd name="T7" fmla="*/ 81 h 2609"/>
                <a:gd name="T8" fmla="*/ 2985 w 3030"/>
                <a:gd name="T9" fmla="*/ 614 h 2609"/>
                <a:gd name="T10" fmla="*/ 2889 w 3030"/>
                <a:gd name="T11" fmla="*/ 603 h 2609"/>
                <a:gd name="T12" fmla="*/ 2800 w 3030"/>
                <a:gd name="T13" fmla="*/ 602 h 2609"/>
                <a:gd name="T14" fmla="*/ 2765 w 3030"/>
                <a:gd name="T15" fmla="*/ 226 h 2609"/>
                <a:gd name="T16" fmla="*/ 265 w 3030"/>
                <a:gd name="T17" fmla="*/ 1775 h 2609"/>
                <a:gd name="T18" fmla="*/ 2136 w 3030"/>
                <a:gd name="T19" fmla="*/ 1811 h 2609"/>
                <a:gd name="T20" fmla="*/ 2093 w 3030"/>
                <a:gd name="T21" fmla="*/ 1898 h 2609"/>
                <a:gd name="T22" fmla="*/ 2054 w 3030"/>
                <a:gd name="T23" fmla="*/ 2001 h 2609"/>
                <a:gd name="T24" fmla="*/ 1942 w 3030"/>
                <a:gd name="T25" fmla="*/ 2039 h 2609"/>
                <a:gd name="T26" fmla="*/ 1962 w 3030"/>
                <a:gd name="T27" fmla="*/ 2132 h 2609"/>
                <a:gd name="T28" fmla="*/ 1989 w 3030"/>
                <a:gd name="T29" fmla="*/ 2241 h 2609"/>
                <a:gd name="T30" fmla="*/ 1958 w 3030"/>
                <a:gd name="T31" fmla="*/ 2389 h 2609"/>
                <a:gd name="T32" fmla="*/ 1934 w 3030"/>
                <a:gd name="T33" fmla="*/ 2533 h 2609"/>
                <a:gd name="T34" fmla="*/ 1934 w 3030"/>
                <a:gd name="T35" fmla="*/ 2585 h 2609"/>
                <a:gd name="T36" fmla="*/ 1021 w 3030"/>
                <a:gd name="T37" fmla="*/ 2609 h 2609"/>
                <a:gd name="T38" fmla="*/ 982 w 3030"/>
                <a:gd name="T39" fmla="*/ 2599 h 2609"/>
                <a:gd name="T40" fmla="*/ 953 w 3030"/>
                <a:gd name="T41" fmla="*/ 2572 h 2609"/>
                <a:gd name="T42" fmla="*/ 940 w 3030"/>
                <a:gd name="T43" fmla="*/ 2533 h 2609"/>
                <a:gd name="T44" fmla="*/ 947 w 3030"/>
                <a:gd name="T45" fmla="*/ 2493 h 2609"/>
                <a:gd name="T46" fmla="*/ 999 w 3030"/>
                <a:gd name="T47" fmla="*/ 2367 h 2609"/>
                <a:gd name="T48" fmla="*/ 1039 w 3030"/>
                <a:gd name="T49" fmla="*/ 2246 h 2609"/>
                <a:gd name="T50" fmla="*/ 1067 w 3030"/>
                <a:gd name="T51" fmla="*/ 2135 h 2609"/>
                <a:gd name="T52" fmla="*/ 1087 w 3030"/>
                <a:gd name="T53" fmla="*/ 2040 h 2609"/>
                <a:gd name="T54" fmla="*/ 81 w 3030"/>
                <a:gd name="T55" fmla="*/ 2001 h 2609"/>
                <a:gd name="T56" fmla="*/ 41 w 3030"/>
                <a:gd name="T57" fmla="*/ 1990 h 2609"/>
                <a:gd name="T58" fmla="*/ 11 w 3030"/>
                <a:gd name="T59" fmla="*/ 1961 h 2609"/>
                <a:gd name="T60" fmla="*/ 0 w 3030"/>
                <a:gd name="T61" fmla="*/ 1920 h 2609"/>
                <a:gd name="T62" fmla="*/ 3 w 3030"/>
                <a:gd name="T63" fmla="*/ 60 h 2609"/>
                <a:gd name="T64" fmla="*/ 24 w 3030"/>
                <a:gd name="T65" fmla="*/ 24 h 2609"/>
                <a:gd name="T66" fmla="*/ 59 w 3030"/>
                <a:gd name="T67" fmla="*/ 3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0" h="2609">
                  <a:moveTo>
                    <a:pt x="81" y="0"/>
                  </a:moveTo>
                  <a:lnTo>
                    <a:pt x="2949" y="0"/>
                  </a:lnTo>
                  <a:lnTo>
                    <a:pt x="2970" y="3"/>
                  </a:lnTo>
                  <a:lnTo>
                    <a:pt x="2990" y="11"/>
                  </a:lnTo>
                  <a:lnTo>
                    <a:pt x="3006" y="24"/>
                  </a:lnTo>
                  <a:lnTo>
                    <a:pt x="3019" y="40"/>
                  </a:lnTo>
                  <a:lnTo>
                    <a:pt x="3027" y="60"/>
                  </a:lnTo>
                  <a:lnTo>
                    <a:pt x="3030" y="81"/>
                  </a:lnTo>
                  <a:lnTo>
                    <a:pt x="3030" y="623"/>
                  </a:lnTo>
                  <a:lnTo>
                    <a:pt x="2985" y="614"/>
                  </a:lnTo>
                  <a:lnTo>
                    <a:pt x="2939" y="608"/>
                  </a:lnTo>
                  <a:lnTo>
                    <a:pt x="2889" y="603"/>
                  </a:lnTo>
                  <a:lnTo>
                    <a:pt x="2837" y="602"/>
                  </a:lnTo>
                  <a:lnTo>
                    <a:pt x="2800" y="602"/>
                  </a:lnTo>
                  <a:lnTo>
                    <a:pt x="2765" y="605"/>
                  </a:lnTo>
                  <a:lnTo>
                    <a:pt x="2765" y="226"/>
                  </a:lnTo>
                  <a:lnTo>
                    <a:pt x="265" y="226"/>
                  </a:lnTo>
                  <a:lnTo>
                    <a:pt x="265" y="1775"/>
                  </a:lnTo>
                  <a:lnTo>
                    <a:pt x="2160" y="1775"/>
                  </a:lnTo>
                  <a:lnTo>
                    <a:pt x="2136" y="1811"/>
                  </a:lnTo>
                  <a:lnTo>
                    <a:pt x="2114" y="1851"/>
                  </a:lnTo>
                  <a:lnTo>
                    <a:pt x="2093" y="1898"/>
                  </a:lnTo>
                  <a:lnTo>
                    <a:pt x="2073" y="1947"/>
                  </a:lnTo>
                  <a:lnTo>
                    <a:pt x="2054" y="2001"/>
                  </a:lnTo>
                  <a:lnTo>
                    <a:pt x="1935" y="2001"/>
                  </a:lnTo>
                  <a:lnTo>
                    <a:pt x="1942" y="2039"/>
                  </a:lnTo>
                  <a:lnTo>
                    <a:pt x="1951" y="2083"/>
                  </a:lnTo>
                  <a:lnTo>
                    <a:pt x="1962" y="2132"/>
                  </a:lnTo>
                  <a:lnTo>
                    <a:pt x="1974" y="2184"/>
                  </a:lnTo>
                  <a:lnTo>
                    <a:pt x="1989" y="2241"/>
                  </a:lnTo>
                  <a:lnTo>
                    <a:pt x="1974" y="2315"/>
                  </a:lnTo>
                  <a:lnTo>
                    <a:pt x="1958" y="2389"/>
                  </a:lnTo>
                  <a:lnTo>
                    <a:pt x="1945" y="2463"/>
                  </a:lnTo>
                  <a:lnTo>
                    <a:pt x="1934" y="2533"/>
                  </a:lnTo>
                  <a:lnTo>
                    <a:pt x="1932" y="2558"/>
                  </a:lnTo>
                  <a:lnTo>
                    <a:pt x="1934" y="2585"/>
                  </a:lnTo>
                  <a:lnTo>
                    <a:pt x="1940" y="2609"/>
                  </a:lnTo>
                  <a:lnTo>
                    <a:pt x="1021" y="2609"/>
                  </a:lnTo>
                  <a:lnTo>
                    <a:pt x="1001" y="2607"/>
                  </a:lnTo>
                  <a:lnTo>
                    <a:pt x="982" y="2599"/>
                  </a:lnTo>
                  <a:lnTo>
                    <a:pt x="966" y="2588"/>
                  </a:lnTo>
                  <a:lnTo>
                    <a:pt x="953" y="2572"/>
                  </a:lnTo>
                  <a:lnTo>
                    <a:pt x="944" y="2553"/>
                  </a:lnTo>
                  <a:lnTo>
                    <a:pt x="940" y="2533"/>
                  </a:lnTo>
                  <a:lnTo>
                    <a:pt x="941" y="2513"/>
                  </a:lnTo>
                  <a:lnTo>
                    <a:pt x="947" y="2493"/>
                  </a:lnTo>
                  <a:lnTo>
                    <a:pt x="975" y="2431"/>
                  </a:lnTo>
                  <a:lnTo>
                    <a:pt x="999" y="2367"/>
                  </a:lnTo>
                  <a:lnTo>
                    <a:pt x="1020" y="2305"/>
                  </a:lnTo>
                  <a:lnTo>
                    <a:pt x="1039" y="2246"/>
                  </a:lnTo>
                  <a:lnTo>
                    <a:pt x="1054" y="2189"/>
                  </a:lnTo>
                  <a:lnTo>
                    <a:pt x="1067" y="2135"/>
                  </a:lnTo>
                  <a:lnTo>
                    <a:pt x="1078" y="2086"/>
                  </a:lnTo>
                  <a:lnTo>
                    <a:pt x="1087" y="2040"/>
                  </a:lnTo>
                  <a:lnTo>
                    <a:pt x="1095" y="2001"/>
                  </a:lnTo>
                  <a:lnTo>
                    <a:pt x="81" y="2001"/>
                  </a:lnTo>
                  <a:lnTo>
                    <a:pt x="59" y="1999"/>
                  </a:lnTo>
                  <a:lnTo>
                    <a:pt x="41" y="1990"/>
                  </a:lnTo>
                  <a:lnTo>
                    <a:pt x="24" y="1978"/>
                  </a:lnTo>
                  <a:lnTo>
                    <a:pt x="11" y="1961"/>
                  </a:lnTo>
                  <a:lnTo>
                    <a:pt x="3" y="1942"/>
                  </a:lnTo>
                  <a:lnTo>
                    <a:pt x="0" y="1920"/>
                  </a:lnTo>
                  <a:lnTo>
                    <a:pt x="0" y="81"/>
                  </a:lnTo>
                  <a:lnTo>
                    <a:pt x="3" y="60"/>
                  </a:lnTo>
                  <a:lnTo>
                    <a:pt x="11" y="40"/>
                  </a:lnTo>
                  <a:lnTo>
                    <a:pt x="24" y="24"/>
                  </a:lnTo>
                  <a:lnTo>
                    <a:pt x="41" y="11"/>
                  </a:lnTo>
                  <a:lnTo>
                    <a:pt x="59" y="3"/>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39" name="Freeform 294"/>
            <p:cNvSpPr>
              <a:spLocks/>
            </p:cNvSpPr>
            <p:nvPr/>
          </p:nvSpPr>
          <p:spPr bwMode="auto">
            <a:xfrm>
              <a:off x="2668" y="2295"/>
              <a:ext cx="189" cy="79"/>
            </a:xfrm>
            <a:custGeom>
              <a:avLst/>
              <a:gdLst>
                <a:gd name="T0" fmla="*/ 1105 w 1894"/>
                <a:gd name="T1" fmla="*/ 0 h 794"/>
                <a:gd name="T2" fmla="*/ 1122 w 1894"/>
                <a:gd name="T3" fmla="*/ 1 h 794"/>
                <a:gd name="T4" fmla="*/ 1137 w 1894"/>
                <a:gd name="T5" fmla="*/ 8 h 794"/>
                <a:gd name="T6" fmla="*/ 1149 w 1894"/>
                <a:gd name="T7" fmla="*/ 16 h 794"/>
                <a:gd name="T8" fmla="*/ 1159 w 1894"/>
                <a:gd name="T9" fmla="*/ 30 h 794"/>
                <a:gd name="T10" fmla="*/ 1365 w 1894"/>
                <a:gd name="T11" fmla="*/ 377 h 794"/>
                <a:gd name="T12" fmla="*/ 1365 w 1894"/>
                <a:gd name="T13" fmla="*/ 377 h 794"/>
                <a:gd name="T14" fmla="*/ 1833 w 1894"/>
                <a:gd name="T15" fmla="*/ 377 h 794"/>
                <a:gd name="T16" fmla="*/ 1852 w 1894"/>
                <a:gd name="T17" fmla="*/ 380 h 794"/>
                <a:gd name="T18" fmla="*/ 1869 w 1894"/>
                <a:gd name="T19" fmla="*/ 389 h 794"/>
                <a:gd name="T20" fmla="*/ 1882 w 1894"/>
                <a:gd name="T21" fmla="*/ 402 h 794"/>
                <a:gd name="T22" fmla="*/ 1891 w 1894"/>
                <a:gd name="T23" fmla="*/ 419 h 794"/>
                <a:gd name="T24" fmla="*/ 1894 w 1894"/>
                <a:gd name="T25" fmla="*/ 439 h 794"/>
                <a:gd name="T26" fmla="*/ 1891 w 1894"/>
                <a:gd name="T27" fmla="*/ 457 h 794"/>
                <a:gd name="T28" fmla="*/ 1882 w 1894"/>
                <a:gd name="T29" fmla="*/ 474 h 794"/>
                <a:gd name="T30" fmla="*/ 1869 w 1894"/>
                <a:gd name="T31" fmla="*/ 487 h 794"/>
                <a:gd name="T32" fmla="*/ 1852 w 1894"/>
                <a:gd name="T33" fmla="*/ 496 h 794"/>
                <a:gd name="T34" fmla="*/ 1833 w 1894"/>
                <a:gd name="T35" fmla="*/ 499 h 794"/>
                <a:gd name="T36" fmla="*/ 1330 w 1894"/>
                <a:gd name="T37" fmla="*/ 499 h 794"/>
                <a:gd name="T38" fmla="*/ 1313 w 1894"/>
                <a:gd name="T39" fmla="*/ 497 h 794"/>
                <a:gd name="T40" fmla="*/ 1299 w 1894"/>
                <a:gd name="T41" fmla="*/ 491 h 794"/>
                <a:gd name="T42" fmla="*/ 1287 w 1894"/>
                <a:gd name="T43" fmla="*/ 481 h 794"/>
                <a:gd name="T44" fmla="*/ 1277 w 1894"/>
                <a:gd name="T45" fmla="*/ 469 h 794"/>
                <a:gd name="T46" fmla="*/ 1111 w 1894"/>
                <a:gd name="T47" fmla="*/ 187 h 794"/>
                <a:gd name="T48" fmla="*/ 810 w 1894"/>
                <a:gd name="T49" fmla="*/ 761 h 794"/>
                <a:gd name="T50" fmla="*/ 802 w 1894"/>
                <a:gd name="T51" fmla="*/ 773 h 794"/>
                <a:gd name="T52" fmla="*/ 791 w 1894"/>
                <a:gd name="T53" fmla="*/ 783 h 794"/>
                <a:gd name="T54" fmla="*/ 777 w 1894"/>
                <a:gd name="T55" fmla="*/ 790 h 794"/>
                <a:gd name="T56" fmla="*/ 762 w 1894"/>
                <a:gd name="T57" fmla="*/ 794 h 794"/>
                <a:gd name="T58" fmla="*/ 757 w 1894"/>
                <a:gd name="T59" fmla="*/ 794 h 794"/>
                <a:gd name="T60" fmla="*/ 738 w 1894"/>
                <a:gd name="T61" fmla="*/ 790 h 794"/>
                <a:gd name="T62" fmla="*/ 722 w 1894"/>
                <a:gd name="T63" fmla="*/ 783 h 794"/>
                <a:gd name="T64" fmla="*/ 708 w 1894"/>
                <a:gd name="T65" fmla="*/ 771 h 794"/>
                <a:gd name="T66" fmla="*/ 491 w 1894"/>
                <a:gd name="T67" fmla="*/ 499 h 794"/>
                <a:gd name="T68" fmla="*/ 60 w 1894"/>
                <a:gd name="T69" fmla="*/ 499 h 794"/>
                <a:gd name="T70" fmla="*/ 41 w 1894"/>
                <a:gd name="T71" fmla="*/ 496 h 794"/>
                <a:gd name="T72" fmla="*/ 25 w 1894"/>
                <a:gd name="T73" fmla="*/ 487 h 794"/>
                <a:gd name="T74" fmla="*/ 12 w 1894"/>
                <a:gd name="T75" fmla="*/ 474 h 794"/>
                <a:gd name="T76" fmla="*/ 3 w 1894"/>
                <a:gd name="T77" fmla="*/ 457 h 794"/>
                <a:gd name="T78" fmla="*/ 0 w 1894"/>
                <a:gd name="T79" fmla="*/ 439 h 794"/>
                <a:gd name="T80" fmla="*/ 3 w 1894"/>
                <a:gd name="T81" fmla="*/ 419 h 794"/>
                <a:gd name="T82" fmla="*/ 12 w 1894"/>
                <a:gd name="T83" fmla="*/ 402 h 794"/>
                <a:gd name="T84" fmla="*/ 25 w 1894"/>
                <a:gd name="T85" fmla="*/ 389 h 794"/>
                <a:gd name="T86" fmla="*/ 41 w 1894"/>
                <a:gd name="T87" fmla="*/ 380 h 794"/>
                <a:gd name="T88" fmla="*/ 60 w 1894"/>
                <a:gd name="T89" fmla="*/ 377 h 794"/>
                <a:gd name="T90" fmla="*/ 521 w 1894"/>
                <a:gd name="T91" fmla="*/ 377 h 794"/>
                <a:gd name="T92" fmla="*/ 540 w 1894"/>
                <a:gd name="T93" fmla="*/ 380 h 794"/>
                <a:gd name="T94" fmla="*/ 555 w 1894"/>
                <a:gd name="T95" fmla="*/ 388 h 794"/>
                <a:gd name="T96" fmla="*/ 569 w 1894"/>
                <a:gd name="T97" fmla="*/ 400 h 794"/>
                <a:gd name="T98" fmla="*/ 746 w 1894"/>
                <a:gd name="T99" fmla="*/ 621 h 794"/>
                <a:gd name="T100" fmla="*/ 1053 w 1894"/>
                <a:gd name="T101" fmla="*/ 33 h 794"/>
                <a:gd name="T102" fmla="*/ 1062 w 1894"/>
                <a:gd name="T103" fmla="*/ 20 h 794"/>
                <a:gd name="T104" fmla="*/ 1075 w 1894"/>
                <a:gd name="T105" fmla="*/ 9 h 794"/>
                <a:gd name="T106" fmla="*/ 1090 w 1894"/>
                <a:gd name="T107" fmla="*/ 2 h 794"/>
                <a:gd name="T108" fmla="*/ 1105 w 1894"/>
                <a:gd name="T109"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94" h="794">
                  <a:moveTo>
                    <a:pt x="1105" y="0"/>
                  </a:moveTo>
                  <a:lnTo>
                    <a:pt x="1122" y="1"/>
                  </a:lnTo>
                  <a:lnTo>
                    <a:pt x="1137" y="8"/>
                  </a:lnTo>
                  <a:lnTo>
                    <a:pt x="1149" y="16"/>
                  </a:lnTo>
                  <a:lnTo>
                    <a:pt x="1159" y="30"/>
                  </a:lnTo>
                  <a:lnTo>
                    <a:pt x="1365" y="377"/>
                  </a:lnTo>
                  <a:lnTo>
                    <a:pt x="1365" y="377"/>
                  </a:lnTo>
                  <a:lnTo>
                    <a:pt x="1833" y="377"/>
                  </a:lnTo>
                  <a:lnTo>
                    <a:pt x="1852" y="380"/>
                  </a:lnTo>
                  <a:lnTo>
                    <a:pt x="1869" y="389"/>
                  </a:lnTo>
                  <a:lnTo>
                    <a:pt x="1882" y="402"/>
                  </a:lnTo>
                  <a:lnTo>
                    <a:pt x="1891" y="419"/>
                  </a:lnTo>
                  <a:lnTo>
                    <a:pt x="1894" y="439"/>
                  </a:lnTo>
                  <a:lnTo>
                    <a:pt x="1891" y="457"/>
                  </a:lnTo>
                  <a:lnTo>
                    <a:pt x="1882" y="474"/>
                  </a:lnTo>
                  <a:lnTo>
                    <a:pt x="1869" y="487"/>
                  </a:lnTo>
                  <a:lnTo>
                    <a:pt x="1852" y="496"/>
                  </a:lnTo>
                  <a:lnTo>
                    <a:pt x="1833" y="499"/>
                  </a:lnTo>
                  <a:lnTo>
                    <a:pt x="1330" y="499"/>
                  </a:lnTo>
                  <a:lnTo>
                    <a:pt x="1313" y="497"/>
                  </a:lnTo>
                  <a:lnTo>
                    <a:pt x="1299" y="491"/>
                  </a:lnTo>
                  <a:lnTo>
                    <a:pt x="1287" y="481"/>
                  </a:lnTo>
                  <a:lnTo>
                    <a:pt x="1277" y="469"/>
                  </a:lnTo>
                  <a:lnTo>
                    <a:pt x="1111" y="187"/>
                  </a:lnTo>
                  <a:lnTo>
                    <a:pt x="810" y="761"/>
                  </a:lnTo>
                  <a:lnTo>
                    <a:pt x="802" y="773"/>
                  </a:lnTo>
                  <a:lnTo>
                    <a:pt x="791" y="783"/>
                  </a:lnTo>
                  <a:lnTo>
                    <a:pt x="777" y="790"/>
                  </a:lnTo>
                  <a:lnTo>
                    <a:pt x="762" y="794"/>
                  </a:lnTo>
                  <a:lnTo>
                    <a:pt x="757" y="794"/>
                  </a:lnTo>
                  <a:lnTo>
                    <a:pt x="738" y="790"/>
                  </a:lnTo>
                  <a:lnTo>
                    <a:pt x="722" y="783"/>
                  </a:lnTo>
                  <a:lnTo>
                    <a:pt x="708" y="771"/>
                  </a:lnTo>
                  <a:lnTo>
                    <a:pt x="491" y="499"/>
                  </a:lnTo>
                  <a:lnTo>
                    <a:pt x="60" y="499"/>
                  </a:lnTo>
                  <a:lnTo>
                    <a:pt x="41" y="496"/>
                  </a:lnTo>
                  <a:lnTo>
                    <a:pt x="25" y="487"/>
                  </a:lnTo>
                  <a:lnTo>
                    <a:pt x="12" y="474"/>
                  </a:lnTo>
                  <a:lnTo>
                    <a:pt x="3" y="457"/>
                  </a:lnTo>
                  <a:lnTo>
                    <a:pt x="0" y="439"/>
                  </a:lnTo>
                  <a:lnTo>
                    <a:pt x="3" y="419"/>
                  </a:lnTo>
                  <a:lnTo>
                    <a:pt x="12" y="402"/>
                  </a:lnTo>
                  <a:lnTo>
                    <a:pt x="25" y="389"/>
                  </a:lnTo>
                  <a:lnTo>
                    <a:pt x="41" y="380"/>
                  </a:lnTo>
                  <a:lnTo>
                    <a:pt x="60" y="377"/>
                  </a:lnTo>
                  <a:lnTo>
                    <a:pt x="521" y="377"/>
                  </a:lnTo>
                  <a:lnTo>
                    <a:pt x="540" y="380"/>
                  </a:lnTo>
                  <a:lnTo>
                    <a:pt x="555" y="388"/>
                  </a:lnTo>
                  <a:lnTo>
                    <a:pt x="569" y="400"/>
                  </a:lnTo>
                  <a:lnTo>
                    <a:pt x="746" y="621"/>
                  </a:lnTo>
                  <a:lnTo>
                    <a:pt x="1053" y="33"/>
                  </a:lnTo>
                  <a:lnTo>
                    <a:pt x="1062" y="20"/>
                  </a:lnTo>
                  <a:lnTo>
                    <a:pt x="1075" y="9"/>
                  </a:lnTo>
                  <a:lnTo>
                    <a:pt x="1090" y="2"/>
                  </a:lnTo>
                  <a:lnTo>
                    <a:pt x="1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grpSp>
        <p:nvGrpSpPr>
          <p:cNvPr id="240" name="Group 38"/>
          <p:cNvGrpSpPr/>
          <p:nvPr/>
        </p:nvGrpSpPr>
        <p:grpSpPr>
          <a:xfrm>
            <a:off x="2686866" y="5830628"/>
            <a:ext cx="3143457" cy="840082"/>
            <a:chOff x="5219477" y="995322"/>
            <a:chExt cx="6261323" cy="1514980"/>
          </a:xfrm>
        </p:grpSpPr>
        <p:sp>
          <p:nvSpPr>
            <p:cNvPr id="241" name="Freeform: Shape 39"/>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rgbClr val="5B9BD5"/>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42" name="Freeform: Shape 40"/>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pic>
        <p:nvPicPr>
          <p:cNvPr id="243"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1164" y="5709698"/>
            <a:ext cx="4168972" cy="1103678"/>
          </a:xfrm>
          <a:prstGeom prst="rect">
            <a:avLst/>
          </a:prstGeom>
        </p:spPr>
      </p:pic>
      <p:grpSp>
        <p:nvGrpSpPr>
          <p:cNvPr id="244" name="Group 42"/>
          <p:cNvGrpSpPr/>
          <p:nvPr/>
        </p:nvGrpSpPr>
        <p:grpSpPr>
          <a:xfrm>
            <a:off x="4783418" y="5822093"/>
            <a:ext cx="4097546" cy="840082"/>
            <a:chOff x="5342415" y="977137"/>
            <a:chExt cx="6261323" cy="1514980"/>
          </a:xfrm>
        </p:grpSpPr>
        <p:grpSp>
          <p:nvGrpSpPr>
            <p:cNvPr id="245" name="Group 32"/>
            <p:cNvGrpSpPr/>
            <p:nvPr/>
          </p:nvGrpSpPr>
          <p:grpSpPr>
            <a:xfrm>
              <a:off x="5342415" y="977137"/>
              <a:ext cx="6261323" cy="1514980"/>
              <a:chOff x="5219477" y="995322"/>
              <a:chExt cx="6261323" cy="1514980"/>
            </a:xfrm>
          </p:grpSpPr>
          <p:sp>
            <p:nvSpPr>
              <p:cNvPr id="247" name="Freeform: Shape 20"/>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rgbClr val="5B9BD5"/>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48" name="Freeform: Shape 27"/>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sp>
          <p:nvSpPr>
            <p:cNvPr id="246" name="TextBox 41"/>
            <p:cNvSpPr txBox="1"/>
            <p:nvPr/>
          </p:nvSpPr>
          <p:spPr>
            <a:xfrm>
              <a:off x="6432457" y="994137"/>
              <a:ext cx="4589050" cy="1165575"/>
            </a:xfrm>
            <a:prstGeom prst="rect">
              <a:avLst/>
            </a:prstGeom>
            <a:noFill/>
          </p:spPr>
          <p:txBody>
            <a:bodyPr wrap="square" rtlCol="0">
              <a:spAutoFit/>
            </a:bodyPr>
            <a:lstStyle/>
            <a:p>
              <a:pPr>
                <a:defRPr/>
              </a:pPr>
              <a:r>
                <a:rPr lang="fr-CA" sz="1200" kern="0" dirty="0" smtClean="0">
                  <a:solidFill>
                    <a:srgbClr val="5B9BD5">
                      <a:lumMod val="50000"/>
                    </a:srgbClr>
                  </a:solidFill>
                  <a:latin typeface="Calibri" panose="020F0502020204030204"/>
                </a:rPr>
                <a:t>Exécuter des activités pour </a:t>
              </a:r>
              <a:r>
                <a:rPr lang="fr-CA" sz="1200" b="1" kern="0" dirty="0" smtClean="0">
                  <a:solidFill>
                    <a:srgbClr val="5B9BD5">
                      <a:lumMod val="50000"/>
                    </a:srgbClr>
                  </a:solidFill>
                  <a:latin typeface="Calibri" panose="020F0502020204030204"/>
                </a:rPr>
                <a:t>valider</a:t>
              </a:r>
              <a:r>
                <a:rPr lang="fr-CA" sz="1200" kern="0" dirty="0" smtClean="0">
                  <a:solidFill>
                    <a:srgbClr val="5B9BD5">
                      <a:lumMod val="50000"/>
                    </a:srgbClr>
                  </a:solidFill>
                  <a:latin typeface="Calibri" panose="020F0502020204030204"/>
                </a:rPr>
                <a:t> la solution qui est soit implantée ou prêt à être implantée</a:t>
              </a:r>
              <a:r>
                <a:rPr lang="en-US" sz="1200" kern="0" dirty="0" smtClean="0">
                  <a:solidFill>
                    <a:srgbClr val="5B9BD5">
                      <a:lumMod val="50000"/>
                    </a:srgbClr>
                  </a:solidFill>
                  <a:latin typeface="Calibri" panose="020F0502020204030204"/>
                </a:rPr>
                <a:t>.</a:t>
              </a:r>
            </a:p>
          </p:txBody>
        </p:sp>
      </p:grpSp>
      <p:grpSp>
        <p:nvGrpSpPr>
          <p:cNvPr id="249" name="Group 11"/>
          <p:cNvGrpSpPr/>
          <p:nvPr/>
        </p:nvGrpSpPr>
        <p:grpSpPr>
          <a:xfrm>
            <a:off x="2617113" y="5742113"/>
            <a:ext cx="2875548" cy="996775"/>
            <a:chOff x="1690777" y="2053087"/>
            <a:chExt cx="3700733" cy="1449238"/>
          </a:xfrm>
          <a:effectLst/>
        </p:grpSpPr>
        <p:sp>
          <p:nvSpPr>
            <p:cNvPr id="250" name="Freeform: Shape 8"/>
            <p:cNvSpPr/>
            <p:nvPr/>
          </p:nvSpPr>
          <p:spPr>
            <a:xfrm>
              <a:off x="1690777" y="2053087"/>
              <a:ext cx="3700733" cy="1449238"/>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solidFill>
              <a:srgbClr val="5B9BD5">
                <a:lumMod val="75000"/>
              </a:srgb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51" name="Freeform: Shape 10"/>
            <p:cNvSpPr/>
            <p:nvPr/>
          </p:nvSpPr>
          <p:spPr>
            <a:xfrm>
              <a:off x="1743254" y="2126389"/>
              <a:ext cx="3596886" cy="129499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noFill/>
            <a:ln w="38100" cap="flat" cmpd="sng" algn="ctr">
              <a:solidFill>
                <a:srgbClr val="5B9BD5">
                  <a:lumMod val="40000"/>
                  <a:lumOff val="60000"/>
                </a:srgbClr>
              </a:solidFill>
              <a:prstDash val="sysDot"/>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52" name="Freeform: Shape 9"/>
            <p:cNvSpPr/>
            <p:nvPr/>
          </p:nvSpPr>
          <p:spPr>
            <a:xfrm>
              <a:off x="1805892" y="2166858"/>
              <a:ext cx="3585618" cy="122141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gradFill flip="none" rotWithShape="1">
              <a:gsLst>
                <a:gs pos="37000">
                  <a:srgbClr val="5B9BD5">
                    <a:shade val="30000"/>
                    <a:satMod val="115000"/>
                    <a:lumMod val="76000"/>
                    <a:lumOff val="24000"/>
                  </a:srgbClr>
                </a:gs>
                <a:gs pos="0">
                  <a:srgbClr val="5B9BD5">
                    <a:shade val="67500"/>
                    <a:satMod val="115000"/>
                    <a:lumMod val="77000"/>
                    <a:lumOff val="23000"/>
                  </a:srgbClr>
                </a:gs>
                <a:gs pos="100000">
                  <a:srgbClr val="5B9BD5">
                    <a:shade val="100000"/>
                    <a:satMod val="115000"/>
                    <a:lumMod val="72000"/>
                  </a:srgbClr>
                </a:gs>
                <a:gs pos="94000">
                  <a:srgbClr val="5B9BD5">
                    <a:shade val="100000"/>
                    <a:satMod val="115000"/>
                    <a:lumMod val="88000"/>
                  </a:srgbClr>
                </a:gs>
              </a:gsLst>
              <a:lin ang="5400000" scaled="1"/>
              <a:tileRect/>
            </a:gradFill>
            <a:ln w="31750" cap="flat" cmpd="sng" algn="ctr">
              <a:noFill/>
              <a:prstDash val="sysDot"/>
              <a:miter lim="800000"/>
            </a:ln>
            <a:effectLst>
              <a:outerShdw blurRad="50800" dist="38100" algn="l" rotWithShape="0">
                <a:prstClr val="black">
                  <a:alpha val="40000"/>
                </a:prstClr>
              </a:outerShdw>
            </a:effectLst>
          </p:spPr>
          <p:txBody>
            <a:bodyPr rtlCol="0" anchor="ctr"/>
            <a:lstStyle/>
            <a:p>
              <a:pPr algn="ctr">
                <a:defRPr/>
              </a:pPr>
              <a:endParaRPr lang="en-US" kern="0" dirty="0" smtClean="0">
                <a:solidFill>
                  <a:prstClr val="white"/>
                </a:solidFill>
                <a:latin typeface="Calibri" panose="020F0502020204030204"/>
              </a:endParaRPr>
            </a:p>
          </p:txBody>
        </p:sp>
      </p:grpSp>
      <p:grpSp>
        <p:nvGrpSpPr>
          <p:cNvPr id="253" name="Group 30"/>
          <p:cNvGrpSpPr/>
          <p:nvPr/>
        </p:nvGrpSpPr>
        <p:grpSpPr>
          <a:xfrm>
            <a:off x="2698330" y="5746491"/>
            <a:ext cx="2708395" cy="917852"/>
            <a:chOff x="1205155" y="850132"/>
            <a:chExt cx="5394736" cy="1655227"/>
          </a:xfrm>
        </p:grpSpPr>
        <p:sp>
          <p:nvSpPr>
            <p:cNvPr id="254" name="TextBox 21"/>
            <p:cNvSpPr txBox="1"/>
            <p:nvPr/>
          </p:nvSpPr>
          <p:spPr>
            <a:xfrm>
              <a:off x="1205155" y="850132"/>
              <a:ext cx="1056641" cy="1655227"/>
            </a:xfrm>
            <a:prstGeom prst="rect">
              <a:avLst/>
            </a:prstGeom>
            <a:noFill/>
          </p:spPr>
          <p:txBody>
            <a:bodyPr wrap="square" rtlCol="0">
              <a:spAutoFit/>
            </a:bodyPr>
            <a:lstStyle/>
            <a:p>
              <a:pPr algn="ctr">
                <a:defRPr/>
              </a:pPr>
              <a:r>
                <a:rPr lang="en-US" sz="4800" b="1" kern="0" dirty="0">
                  <a:solidFill>
                    <a:prstClr val="white"/>
                  </a:solidFill>
                  <a:latin typeface="Calibri" panose="020F0502020204030204"/>
                </a:rPr>
                <a:t> </a:t>
              </a:r>
              <a:endParaRPr lang="en-US" sz="4800" b="1" kern="0" dirty="0" smtClean="0">
                <a:solidFill>
                  <a:prstClr val="white"/>
                </a:solidFill>
                <a:latin typeface="Calibri" panose="020F0502020204030204"/>
              </a:endParaRPr>
            </a:p>
          </p:txBody>
        </p:sp>
        <p:cxnSp>
          <p:nvCxnSpPr>
            <p:cNvPr id="255" name="Straight Connector 23"/>
            <p:cNvCxnSpPr/>
            <p:nvPr/>
          </p:nvCxnSpPr>
          <p:spPr>
            <a:xfrm>
              <a:off x="2700381" y="1138648"/>
              <a:ext cx="0" cy="1147351"/>
            </a:xfrm>
            <a:prstGeom prst="line">
              <a:avLst/>
            </a:prstGeom>
            <a:noFill/>
            <a:ln w="31750" cap="flat" cmpd="sng" algn="ctr">
              <a:solidFill>
                <a:schemeClr val="bg1"/>
              </a:solidFill>
              <a:prstDash val="solid"/>
              <a:miter lim="800000"/>
            </a:ln>
            <a:effectLst/>
          </p:spPr>
        </p:cxnSp>
        <p:sp>
          <p:nvSpPr>
            <p:cNvPr id="256" name="TextBox 25"/>
            <p:cNvSpPr txBox="1"/>
            <p:nvPr/>
          </p:nvSpPr>
          <p:spPr>
            <a:xfrm>
              <a:off x="2680894" y="1134233"/>
              <a:ext cx="3918997" cy="1164788"/>
            </a:xfrm>
            <a:prstGeom prst="rect">
              <a:avLst/>
            </a:prstGeom>
            <a:noFill/>
          </p:spPr>
          <p:txBody>
            <a:bodyPr wrap="square" rtlCol="0">
              <a:spAutoFit/>
            </a:bodyPr>
            <a:lstStyle/>
            <a:p>
              <a:pPr>
                <a:defRPr/>
              </a:pPr>
              <a:r>
                <a:rPr lang="en-US" sz="1600" b="1" kern="0" dirty="0" err="1" smtClean="0">
                  <a:solidFill>
                    <a:prstClr val="white"/>
                  </a:solidFill>
                  <a:latin typeface="Calibri" panose="020F0502020204030204"/>
                </a:rPr>
                <a:t>Évaluation</a:t>
              </a:r>
              <a:r>
                <a:rPr lang="en-US" sz="1600" b="1" kern="0" dirty="0" smtClean="0">
                  <a:solidFill>
                    <a:prstClr val="white"/>
                  </a:solidFill>
                  <a:latin typeface="Calibri" panose="020F0502020204030204"/>
                </a:rPr>
                <a:t> de la solution</a:t>
              </a:r>
              <a:endParaRPr lang="en-US" sz="1600" kern="0" dirty="0" smtClean="0">
                <a:solidFill>
                  <a:prstClr val="white"/>
                </a:solidFill>
                <a:latin typeface="Calibri" panose="020F0502020204030204"/>
              </a:endParaRPr>
            </a:p>
          </p:txBody>
        </p:sp>
      </p:grpSp>
      <p:sp>
        <p:nvSpPr>
          <p:cNvPr id="262" name="Freeform 596"/>
          <p:cNvSpPr>
            <a:spLocks noChangeAspect="1" noEditPoints="1"/>
          </p:cNvSpPr>
          <p:nvPr>
            <p:custDataLst>
              <p:tags r:id="rId5"/>
            </p:custDataLst>
          </p:nvPr>
        </p:nvSpPr>
        <p:spPr bwMode="auto">
          <a:xfrm>
            <a:off x="2763391" y="5932494"/>
            <a:ext cx="550925" cy="601371"/>
          </a:xfrm>
          <a:custGeom>
            <a:avLst/>
            <a:gdLst>
              <a:gd name="T0" fmla="*/ 868 w 3410"/>
              <a:gd name="T1" fmla="*/ 1674 h 3371"/>
              <a:gd name="T2" fmla="*/ 674 w 3410"/>
              <a:gd name="T3" fmla="*/ 1832 h 3371"/>
              <a:gd name="T4" fmla="*/ 582 w 3410"/>
              <a:gd name="T5" fmla="*/ 2069 h 3371"/>
              <a:gd name="T6" fmla="*/ 623 w 3410"/>
              <a:gd name="T7" fmla="*/ 2326 h 3371"/>
              <a:gd name="T8" fmla="*/ 781 w 3410"/>
              <a:gd name="T9" fmla="*/ 2519 h 3371"/>
              <a:gd name="T10" fmla="*/ 1019 w 3410"/>
              <a:gd name="T11" fmla="*/ 2611 h 3371"/>
              <a:gd name="T12" fmla="*/ 1276 w 3410"/>
              <a:gd name="T13" fmla="*/ 2571 h 3371"/>
              <a:gd name="T14" fmla="*/ 1470 w 3410"/>
              <a:gd name="T15" fmla="*/ 2413 h 3371"/>
              <a:gd name="T16" fmla="*/ 1562 w 3410"/>
              <a:gd name="T17" fmla="*/ 2176 h 3371"/>
              <a:gd name="T18" fmla="*/ 1521 w 3410"/>
              <a:gd name="T19" fmla="*/ 1919 h 3371"/>
              <a:gd name="T20" fmla="*/ 1364 w 3410"/>
              <a:gd name="T21" fmla="*/ 1726 h 3371"/>
              <a:gd name="T22" fmla="*/ 1126 w 3410"/>
              <a:gd name="T23" fmla="*/ 1633 h 3371"/>
              <a:gd name="T24" fmla="*/ 1271 w 3410"/>
              <a:gd name="T25" fmla="*/ 1402 h 3371"/>
              <a:gd name="T26" fmla="*/ 1555 w 3410"/>
              <a:gd name="T27" fmla="*/ 1550 h 3371"/>
              <a:gd name="T28" fmla="*/ 1749 w 3410"/>
              <a:gd name="T29" fmla="*/ 1802 h 3371"/>
              <a:gd name="T30" fmla="*/ 1821 w 3410"/>
              <a:gd name="T31" fmla="*/ 2123 h 3371"/>
              <a:gd name="T32" fmla="*/ 1749 w 3410"/>
              <a:gd name="T33" fmla="*/ 2442 h 3371"/>
              <a:gd name="T34" fmla="*/ 1555 w 3410"/>
              <a:gd name="T35" fmla="*/ 2694 h 3371"/>
              <a:gd name="T36" fmla="*/ 1271 w 3410"/>
              <a:gd name="T37" fmla="*/ 2843 h 3371"/>
              <a:gd name="T38" fmla="*/ 949 w 3410"/>
              <a:gd name="T39" fmla="*/ 2860 h 3371"/>
              <a:gd name="T40" fmla="*/ 291 w 3410"/>
              <a:gd name="T41" fmla="*/ 3333 h 3371"/>
              <a:gd name="T42" fmla="*/ 155 w 3410"/>
              <a:gd name="T43" fmla="*/ 3369 h 3371"/>
              <a:gd name="T44" fmla="*/ 38 w 3410"/>
              <a:gd name="T45" fmla="*/ 3302 h 3371"/>
              <a:gd name="T46" fmla="*/ 1 w 3410"/>
              <a:gd name="T47" fmla="*/ 3170 h 3371"/>
              <a:gd name="T48" fmla="*/ 488 w 3410"/>
              <a:gd name="T49" fmla="*/ 2588 h 3371"/>
              <a:gd name="T50" fmla="*/ 348 w 3410"/>
              <a:gd name="T51" fmla="*/ 2313 h 3371"/>
              <a:gd name="T52" fmla="*/ 335 w 3410"/>
              <a:gd name="T53" fmla="*/ 1988 h 3371"/>
              <a:gd name="T54" fmla="*/ 460 w 3410"/>
              <a:gd name="T55" fmla="*/ 1692 h 3371"/>
              <a:gd name="T56" fmla="*/ 694 w 3410"/>
              <a:gd name="T57" fmla="*/ 1477 h 3371"/>
              <a:gd name="T58" fmla="*/ 1004 w 3410"/>
              <a:gd name="T59" fmla="*/ 1378 h 3371"/>
              <a:gd name="T60" fmla="*/ 884 w 3410"/>
              <a:gd name="T61" fmla="*/ 124 h 3371"/>
              <a:gd name="T62" fmla="*/ 647 w 3410"/>
              <a:gd name="T63" fmla="*/ 417 h 3371"/>
              <a:gd name="T64" fmla="*/ 2283 w 3410"/>
              <a:gd name="T65" fmla="*/ 266 h 3371"/>
              <a:gd name="T66" fmla="*/ 2785 w 3410"/>
              <a:gd name="T67" fmla="*/ 104 h 3371"/>
              <a:gd name="T68" fmla="*/ 2792 w 3410"/>
              <a:gd name="T69" fmla="*/ 2 h 3371"/>
              <a:gd name="T70" fmla="*/ 2921 w 3410"/>
              <a:gd name="T71" fmla="*/ 77 h 3371"/>
              <a:gd name="T72" fmla="*/ 3392 w 3410"/>
              <a:gd name="T73" fmla="*/ 713 h 3371"/>
              <a:gd name="T74" fmla="*/ 3407 w 3410"/>
              <a:gd name="T75" fmla="*/ 2624 h 3371"/>
              <a:gd name="T76" fmla="*/ 3322 w 3410"/>
              <a:gd name="T77" fmla="*/ 2778 h 3371"/>
              <a:gd name="T78" fmla="*/ 3155 w 3410"/>
              <a:gd name="T79" fmla="*/ 2841 h 3371"/>
              <a:gd name="T80" fmla="*/ 1804 w 3410"/>
              <a:gd name="T81" fmla="*/ 2646 h 3371"/>
              <a:gd name="T82" fmla="*/ 1949 w 3410"/>
              <a:gd name="T83" fmla="*/ 2335 h 3371"/>
              <a:gd name="T84" fmla="*/ 1962 w 3410"/>
              <a:gd name="T85" fmla="*/ 1976 h 3371"/>
              <a:gd name="T86" fmla="*/ 1839 w 3410"/>
              <a:gd name="T87" fmla="*/ 1648 h 3371"/>
              <a:gd name="T88" fmla="*/ 1605 w 3410"/>
              <a:gd name="T89" fmla="*/ 1396 h 3371"/>
              <a:gd name="T90" fmla="*/ 1289 w 3410"/>
              <a:gd name="T91" fmla="*/ 1248 h 3371"/>
              <a:gd name="T92" fmla="*/ 924 w 3410"/>
              <a:gd name="T93" fmla="*/ 1234 h 3371"/>
              <a:gd name="T94" fmla="*/ 591 w 3410"/>
              <a:gd name="T95" fmla="*/ 1362 h 3371"/>
              <a:gd name="T96" fmla="*/ 337 w 3410"/>
              <a:gd name="T97" fmla="*/ 1602 h 3371"/>
              <a:gd name="T98" fmla="*/ 316 w 3410"/>
              <a:gd name="T99" fmla="*/ 713 h 3371"/>
              <a:gd name="T100" fmla="*/ 787 w 3410"/>
              <a:gd name="T101" fmla="*/ 77 h 3371"/>
              <a:gd name="T102" fmla="*/ 917 w 3410"/>
              <a:gd name="T103" fmla="*/ 2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10" h="3371">
                <a:moveTo>
                  <a:pt x="1073" y="1630"/>
                </a:moveTo>
                <a:lnTo>
                  <a:pt x="1019" y="1633"/>
                </a:lnTo>
                <a:lnTo>
                  <a:pt x="966" y="1641"/>
                </a:lnTo>
                <a:lnTo>
                  <a:pt x="917" y="1656"/>
                </a:lnTo>
                <a:lnTo>
                  <a:pt x="868" y="1674"/>
                </a:lnTo>
                <a:lnTo>
                  <a:pt x="824" y="1698"/>
                </a:lnTo>
                <a:lnTo>
                  <a:pt x="781" y="1726"/>
                </a:lnTo>
                <a:lnTo>
                  <a:pt x="742" y="1757"/>
                </a:lnTo>
                <a:lnTo>
                  <a:pt x="706" y="1793"/>
                </a:lnTo>
                <a:lnTo>
                  <a:pt x="674" y="1832"/>
                </a:lnTo>
                <a:lnTo>
                  <a:pt x="646" y="1874"/>
                </a:lnTo>
                <a:lnTo>
                  <a:pt x="623" y="1919"/>
                </a:lnTo>
                <a:lnTo>
                  <a:pt x="605" y="1967"/>
                </a:lnTo>
                <a:lnTo>
                  <a:pt x="590" y="2016"/>
                </a:lnTo>
                <a:lnTo>
                  <a:pt x="582" y="2069"/>
                </a:lnTo>
                <a:lnTo>
                  <a:pt x="579" y="2123"/>
                </a:lnTo>
                <a:lnTo>
                  <a:pt x="582" y="2176"/>
                </a:lnTo>
                <a:lnTo>
                  <a:pt x="590" y="2228"/>
                </a:lnTo>
                <a:lnTo>
                  <a:pt x="605" y="2278"/>
                </a:lnTo>
                <a:lnTo>
                  <a:pt x="623" y="2326"/>
                </a:lnTo>
                <a:lnTo>
                  <a:pt x="646" y="2371"/>
                </a:lnTo>
                <a:lnTo>
                  <a:pt x="674" y="2413"/>
                </a:lnTo>
                <a:lnTo>
                  <a:pt x="706" y="2452"/>
                </a:lnTo>
                <a:lnTo>
                  <a:pt x="742" y="2487"/>
                </a:lnTo>
                <a:lnTo>
                  <a:pt x="781" y="2519"/>
                </a:lnTo>
                <a:lnTo>
                  <a:pt x="824" y="2547"/>
                </a:lnTo>
                <a:lnTo>
                  <a:pt x="868" y="2571"/>
                </a:lnTo>
                <a:lnTo>
                  <a:pt x="917" y="2589"/>
                </a:lnTo>
                <a:lnTo>
                  <a:pt x="966" y="2603"/>
                </a:lnTo>
                <a:lnTo>
                  <a:pt x="1019" y="2611"/>
                </a:lnTo>
                <a:lnTo>
                  <a:pt x="1073" y="2614"/>
                </a:lnTo>
                <a:lnTo>
                  <a:pt x="1126" y="2611"/>
                </a:lnTo>
                <a:lnTo>
                  <a:pt x="1178" y="2603"/>
                </a:lnTo>
                <a:lnTo>
                  <a:pt x="1228" y="2589"/>
                </a:lnTo>
                <a:lnTo>
                  <a:pt x="1276" y="2571"/>
                </a:lnTo>
                <a:lnTo>
                  <a:pt x="1322" y="2547"/>
                </a:lnTo>
                <a:lnTo>
                  <a:pt x="1363" y="2519"/>
                </a:lnTo>
                <a:lnTo>
                  <a:pt x="1402" y="2487"/>
                </a:lnTo>
                <a:lnTo>
                  <a:pt x="1438" y="2452"/>
                </a:lnTo>
                <a:lnTo>
                  <a:pt x="1470" y="2413"/>
                </a:lnTo>
                <a:lnTo>
                  <a:pt x="1498" y="2371"/>
                </a:lnTo>
                <a:lnTo>
                  <a:pt x="1521" y="2326"/>
                </a:lnTo>
                <a:lnTo>
                  <a:pt x="1541" y="2278"/>
                </a:lnTo>
                <a:lnTo>
                  <a:pt x="1554" y="2228"/>
                </a:lnTo>
                <a:lnTo>
                  <a:pt x="1562" y="2176"/>
                </a:lnTo>
                <a:lnTo>
                  <a:pt x="1566" y="2123"/>
                </a:lnTo>
                <a:lnTo>
                  <a:pt x="1562" y="2069"/>
                </a:lnTo>
                <a:lnTo>
                  <a:pt x="1554" y="2016"/>
                </a:lnTo>
                <a:lnTo>
                  <a:pt x="1541" y="1967"/>
                </a:lnTo>
                <a:lnTo>
                  <a:pt x="1521" y="1919"/>
                </a:lnTo>
                <a:lnTo>
                  <a:pt x="1498" y="1874"/>
                </a:lnTo>
                <a:lnTo>
                  <a:pt x="1470" y="1832"/>
                </a:lnTo>
                <a:lnTo>
                  <a:pt x="1438" y="1793"/>
                </a:lnTo>
                <a:lnTo>
                  <a:pt x="1402" y="1757"/>
                </a:lnTo>
                <a:lnTo>
                  <a:pt x="1364" y="1726"/>
                </a:lnTo>
                <a:lnTo>
                  <a:pt x="1322" y="1698"/>
                </a:lnTo>
                <a:lnTo>
                  <a:pt x="1276" y="1674"/>
                </a:lnTo>
                <a:lnTo>
                  <a:pt x="1228" y="1656"/>
                </a:lnTo>
                <a:lnTo>
                  <a:pt x="1178" y="1641"/>
                </a:lnTo>
                <a:lnTo>
                  <a:pt x="1126" y="1633"/>
                </a:lnTo>
                <a:lnTo>
                  <a:pt x="1073" y="1630"/>
                </a:lnTo>
                <a:close/>
                <a:moveTo>
                  <a:pt x="1073" y="1375"/>
                </a:moveTo>
                <a:lnTo>
                  <a:pt x="1141" y="1378"/>
                </a:lnTo>
                <a:lnTo>
                  <a:pt x="1207" y="1388"/>
                </a:lnTo>
                <a:lnTo>
                  <a:pt x="1271" y="1402"/>
                </a:lnTo>
                <a:lnTo>
                  <a:pt x="1334" y="1422"/>
                </a:lnTo>
                <a:lnTo>
                  <a:pt x="1393" y="1447"/>
                </a:lnTo>
                <a:lnTo>
                  <a:pt x="1450" y="1477"/>
                </a:lnTo>
                <a:lnTo>
                  <a:pt x="1505" y="1512"/>
                </a:lnTo>
                <a:lnTo>
                  <a:pt x="1555" y="1550"/>
                </a:lnTo>
                <a:lnTo>
                  <a:pt x="1602" y="1594"/>
                </a:lnTo>
                <a:lnTo>
                  <a:pt x="1645" y="1641"/>
                </a:lnTo>
                <a:lnTo>
                  <a:pt x="1684" y="1692"/>
                </a:lnTo>
                <a:lnTo>
                  <a:pt x="1718" y="1745"/>
                </a:lnTo>
                <a:lnTo>
                  <a:pt x="1749" y="1802"/>
                </a:lnTo>
                <a:lnTo>
                  <a:pt x="1774" y="1862"/>
                </a:lnTo>
                <a:lnTo>
                  <a:pt x="1795" y="1924"/>
                </a:lnTo>
                <a:lnTo>
                  <a:pt x="1809" y="1988"/>
                </a:lnTo>
                <a:lnTo>
                  <a:pt x="1818" y="2055"/>
                </a:lnTo>
                <a:lnTo>
                  <a:pt x="1821" y="2123"/>
                </a:lnTo>
                <a:lnTo>
                  <a:pt x="1818" y="2191"/>
                </a:lnTo>
                <a:lnTo>
                  <a:pt x="1809" y="2257"/>
                </a:lnTo>
                <a:lnTo>
                  <a:pt x="1795" y="2320"/>
                </a:lnTo>
                <a:lnTo>
                  <a:pt x="1774" y="2383"/>
                </a:lnTo>
                <a:lnTo>
                  <a:pt x="1749" y="2442"/>
                </a:lnTo>
                <a:lnTo>
                  <a:pt x="1718" y="2500"/>
                </a:lnTo>
                <a:lnTo>
                  <a:pt x="1684" y="2553"/>
                </a:lnTo>
                <a:lnTo>
                  <a:pt x="1645" y="2604"/>
                </a:lnTo>
                <a:lnTo>
                  <a:pt x="1602" y="2650"/>
                </a:lnTo>
                <a:lnTo>
                  <a:pt x="1555" y="2694"/>
                </a:lnTo>
                <a:lnTo>
                  <a:pt x="1505" y="2733"/>
                </a:lnTo>
                <a:lnTo>
                  <a:pt x="1450" y="2768"/>
                </a:lnTo>
                <a:lnTo>
                  <a:pt x="1393" y="2798"/>
                </a:lnTo>
                <a:lnTo>
                  <a:pt x="1334" y="2822"/>
                </a:lnTo>
                <a:lnTo>
                  <a:pt x="1271" y="2843"/>
                </a:lnTo>
                <a:lnTo>
                  <a:pt x="1207" y="2858"/>
                </a:lnTo>
                <a:lnTo>
                  <a:pt x="1141" y="2867"/>
                </a:lnTo>
                <a:lnTo>
                  <a:pt x="1073" y="2870"/>
                </a:lnTo>
                <a:lnTo>
                  <a:pt x="1010" y="2867"/>
                </a:lnTo>
                <a:lnTo>
                  <a:pt x="949" y="2860"/>
                </a:lnTo>
                <a:lnTo>
                  <a:pt x="890" y="2847"/>
                </a:lnTo>
                <a:lnTo>
                  <a:pt x="832" y="2830"/>
                </a:lnTo>
                <a:lnTo>
                  <a:pt x="776" y="2809"/>
                </a:lnTo>
                <a:lnTo>
                  <a:pt x="314" y="3312"/>
                </a:lnTo>
                <a:lnTo>
                  <a:pt x="291" y="3333"/>
                </a:lnTo>
                <a:lnTo>
                  <a:pt x="267" y="3349"/>
                </a:lnTo>
                <a:lnTo>
                  <a:pt x="239" y="3361"/>
                </a:lnTo>
                <a:lnTo>
                  <a:pt x="210" y="3368"/>
                </a:lnTo>
                <a:lnTo>
                  <a:pt x="181" y="3371"/>
                </a:lnTo>
                <a:lnTo>
                  <a:pt x="155" y="3369"/>
                </a:lnTo>
                <a:lnTo>
                  <a:pt x="129" y="3363"/>
                </a:lnTo>
                <a:lnTo>
                  <a:pt x="104" y="3353"/>
                </a:lnTo>
                <a:lnTo>
                  <a:pt x="81" y="3340"/>
                </a:lnTo>
                <a:lnTo>
                  <a:pt x="59" y="3323"/>
                </a:lnTo>
                <a:lnTo>
                  <a:pt x="38" y="3302"/>
                </a:lnTo>
                <a:lnTo>
                  <a:pt x="23" y="3278"/>
                </a:lnTo>
                <a:lnTo>
                  <a:pt x="11" y="3252"/>
                </a:lnTo>
                <a:lnTo>
                  <a:pt x="3" y="3226"/>
                </a:lnTo>
                <a:lnTo>
                  <a:pt x="0" y="3198"/>
                </a:lnTo>
                <a:lnTo>
                  <a:pt x="1" y="3170"/>
                </a:lnTo>
                <a:lnTo>
                  <a:pt x="6" y="3143"/>
                </a:lnTo>
                <a:lnTo>
                  <a:pt x="16" y="3116"/>
                </a:lnTo>
                <a:lnTo>
                  <a:pt x="29" y="3091"/>
                </a:lnTo>
                <a:lnTo>
                  <a:pt x="48" y="3068"/>
                </a:lnTo>
                <a:lnTo>
                  <a:pt x="488" y="2588"/>
                </a:lnTo>
                <a:lnTo>
                  <a:pt x="451" y="2539"/>
                </a:lnTo>
                <a:lnTo>
                  <a:pt x="419" y="2486"/>
                </a:lnTo>
                <a:lnTo>
                  <a:pt x="391" y="2432"/>
                </a:lnTo>
                <a:lnTo>
                  <a:pt x="367" y="2374"/>
                </a:lnTo>
                <a:lnTo>
                  <a:pt x="348" y="2313"/>
                </a:lnTo>
                <a:lnTo>
                  <a:pt x="335" y="2251"/>
                </a:lnTo>
                <a:lnTo>
                  <a:pt x="327" y="2187"/>
                </a:lnTo>
                <a:lnTo>
                  <a:pt x="323" y="2123"/>
                </a:lnTo>
                <a:lnTo>
                  <a:pt x="327" y="2055"/>
                </a:lnTo>
                <a:lnTo>
                  <a:pt x="335" y="1988"/>
                </a:lnTo>
                <a:lnTo>
                  <a:pt x="350" y="1924"/>
                </a:lnTo>
                <a:lnTo>
                  <a:pt x="370" y="1862"/>
                </a:lnTo>
                <a:lnTo>
                  <a:pt x="396" y="1802"/>
                </a:lnTo>
                <a:lnTo>
                  <a:pt x="426" y="1745"/>
                </a:lnTo>
                <a:lnTo>
                  <a:pt x="460" y="1692"/>
                </a:lnTo>
                <a:lnTo>
                  <a:pt x="499" y="1641"/>
                </a:lnTo>
                <a:lnTo>
                  <a:pt x="543" y="1594"/>
                </a:lnTo>
                <a:lnTo>
                  <a:pt x="590" y="1550"/>
                </a:lnTo>
                <a:lnTo>
                  <a:pt x="641" y="1512"/>
                </a:lnTo>
                <a:lnTo>
                  <a:pt x="694" y="1477"/>
                </a:lnTo>
                <a:lnTo>
                  <a:pt x="751" y="1447"/>
                </a:lnTo>
                <a:lnTo>
                  <a:pt x="811" y="1422"/>
                </a:lnTo>
                <a:lnTo>
                  <a:pt x="873" y="1402"/>
                </a:lnTo>
                <a:lnTo>
                  <a:pt x="937" y="1388"/>
                </a:lnTo>
                <a:lnTo>
                  <a:pt x="1004" y="1378"/>
                </a:lnTo>
                <a:lnTo>
                  <a:pt x="1073" y="1375"/>
                </a:lnTo>
                <a:close/>
                <a:moveTo>
                  <a:pt x="947" y="102"/>
                </a:moveTo>
                <a:lnTo>
                  <a:pt x="924" y="104"/>
                </a:lnTo>
                <a:lnTo>
                  <a:pt x="902" y="112"/>
                </a:lnTo>
                <a:lnTo>
                  <a:pt x="884" y="124"/>
                </a:lnTo>
                <a:lnTo>
                  <a:pt x="867" y="140"/>
                </a:lnTo>
                <a:lnTo>
                  <a:pt x="767" y="266"/>
                </a:lnTo>
                <a:lnTo>
                  <a:pt x="1411" y="266"/>
                </a:lnTo>
                <a:lnTo>
                  <a:pt x="1319" y="417"/>
                </a:lnTo>
                <a:lnTo>
                  <a:pt x="647" y="417"/>
                </a:lnTo>
                <a:lnTo>
                  <a:pt x="510" y="587"/>
                </a:lnTo>
                <a:lnTo>
                  <a:pt x="3198" y="587"/>
                </a:lnTo>
                <a:lnTo>
                  <a:pt x="3062" y="417"/>
                </a:lnTo>
                <a:lnTo>
                  <a:pt x="2333" y="417"/>
                </a:lnTo>
                <a:lnTo>
                  <a:pt x="2283" y="266"/>
                </a:lnTo>
                <a:lnTo>
                  <a:pt x="2942" y="266"/>
                </a:lnTo>
                <a:lnTo>
                  <a:pt x="2842" y="140"/>
                </a:lnTo>
                <a:lnTo>
                  <a:pt x="2825" y="124"/>
                </a:lnTo>
                <a:lnTo>
                  <a:pt x="2807" y="112"/>
                </a:lnTo>
                <a:lnTo>
                  <a:pt x="2785" y="104"/>
                </a:lnTo>
                <a:lnTo>
                  <a:pt x="2762" y="102"/>
                </a:lnTo>
                <a:lnTo>
                  <a:pt x="947" y="102"/>
                </a:lnTo>
                <a:close/>
                <a:moveTo>
                  <a:pt x="947" y="0"/>
                </a:moveTo>
                <a:lnTo>
                  <a:pt x="2762" y="0"/>
                </a:lnTo>
                <a:lnTo>
                  <a:pt x="2792" y="2"/>
                </a:lnTo>
                <a:lnTo>
                  <a:pt x="2822" y="9"/>
                </a:lnTo>
                <a:lnTo>
                  <a:pt x="2851" y="21"/>
                </a:lnTo>
                <a:lnTo>
                  <a:pt x="2877" y="35"/>
                </a:lnTo>
                <a:lnTo>
                  <a:pt x="2901" y="55"/>
                </a:lnTo>
                <a:lnTo>
                  <a:pt x="2921" y="77"/>
                </a:lnTo>
                <a:lnTo>
                  <a:pt x="3333" y="591"/>
                </a:lnTo>
                <a:lnTo>
                  <a:pt x="3350" y="617"/>
                </a:lnTo>
                <a:lnTo>
                  <a:pt x="3367" y="646"/>
                </a:lnTo>
                <a:lnTo>
                  <a:pt x="3381" y="679"/>
                </a:lnTo>
                <a:lnTo>
                  <a:pt x="3392" y="713"/>
                </a:lnTo>
                <a:lnTo>
                  <a:pt x="3402" y="748"/>
                </a:lnTo>
                <a:lnTo>
                  <a:pt x="3408" y="781"/>
                </a:lnTo>
                <a:lnTo>
                  <a:pt x="3410" y="813"/>
                </a:lnTo>
                <a:lnTo>
                  <a:pt x="3410" y="2585"/>
                </a:lnTo>
                <a:lnTo>
                  <a:pt x="3407" y="2624"/>
                </a:lnTo>
                <a:lnTo>
                  <a:pt x="3400" y="2660"/>
                </a:lnTo>
                <a:lnTo>
                  <a:pt x="3386" y="2694"/>
                </a:lnTo>
                <a:lnTo>
                  <a:pt x="3369" y="2725"/>
                </a:lnTo>
                <a:lnTo>
                  <a:pt x="3347" y="2753"/>
                </a:lnTo>
                <a:lnTo>
                  <a:pt x="3322" y="2778"/>
                </a:lnTo>
                <a:lnTo>
                  <a:pt x="3293" y="2800"/>
                </a:lnTo>
                <a:lnTo>
                  <a:pt x="3262" y="2817"/>
                </a:lnTo>
                <a:lnTo>
                  <a:pt x="3228" y="2830"/>
                </a:lnTo>
                <a:lnTo>
                  <a:pt x="3192" y="2838"/>
                </a:lnTo>
                <a:lnTo>
                  <a:pt x="3155" y="2841"/>
                </a:lnTo>
                <a:lnTo>
                  <a:pt x="1613" y="2841"/>
                </a:lnTo>
                <a:lnTo>
                  <a:pt x="1667" y="2798"/>
                </a:lnTo>
                <a:lnTo>
                  <a:pt x="1716" y="2750"/>
                </a:lnTo>
                <a:lnTo>
                  <a:pt x="1762" y="2701"/>
                </a:lnTo>
                <a:lnTo>
                  <a:pt x="1804" y="2646"/>
                </a:lnTo>
                <a:lnTo>
                  <a:pt x="1842" y="2589"/>
                </a:lnTo>
                <a:lnTo>
                  <a:pt x="1876" y="2530"/>
                </a:lnTo>
                <a:lnTo>
                  <a:pt x="1905" y="2468"/>
                </a:lnTo>
                <a:lnTo>
                  <a:pt x="1929" y="2403"/>
                </a:lnTo>
                <a:lnTo>
                  <a:pt x="1949" y="2335"/>
                </a:lnTo>
                <a:lnTo>
                  <a:pt x="1963" y="2266"/>
                </a:lnTo>
                <a:lnTo>
                  <a:pt x="1972" y="2195"/>
                </a:lnTo>
                <a:lnTo>
                  <a:pt x="1975" y="2123"/>
                </a:lnTo>
                <a:lnTo>
                  <a:pt x="1972" y="2048"/>
                </a:lnTo>
                <a:lnTo>
                  <a:pt x="1962" y="1976"/>
                </a:lnTo>
                <a:lnTo>
                  <a:pt x="1948" y="1906"/>
                </a:lnTo>
                <a:lnTo>
                  <a:pt x="1928" y="1838"/>
                </a:lnTo>
                <a:lnTo>
                  <a:pt x="1903" y="1772"/>
                </a:lnTo>
                <a:lnTo>
                  <a:pt x="1873" y="1709"/>
                </a:lnTo>
                <a:lnTo>
                  <a:pt x="1839" y="1648"/>
                </a:lnTo>
                <a:lnTo>
                  <a:pt x="1800" y="1591"/>
                </a:lnTo>
                <a:lnTo>
                  <a:pt x="1757" y="1537"/>
                </a:lnTo>
                <a:lnTo>
                  <a:pt x="1710" y="1487"/>
                </a:lnTo>
                <a:lnTo>
                  <a:pt x="1660" y="1439"/>
                </a:lnTo>
                <a:lnTo>
                  <a:pt x="1605" y="1396"/>
                </a:lnTo>
                <a:lnTo>
                  <a:pt x="1547" y="1358"/>
                </a:lnTo>
                <a:lnTo>
                  <a:pt x="1487" y="1323"/>
                </a:lnTo>
                <a:lnTo>
                  <a:pt x="1423" y="1293"/>
                </a:lnTo>
                <a:lnTo>
                  <a:pt x="1357" y="1268"/>
                </a:lnTo>
                <a:lnTo>
                  <a:pt x="1289" y="1248"/>
                </a:lnTo>
                <a:lnTo>
                  <a:pt x="1218" y="1234"/>
                </a:lnTo>
                <a:lnTo>
                  <a:pt x="1146" y="1225"/>
                </a:lnTo>
                <a:lnTo>
                  <a:pt x="1073" y="1223"/>
                </a:lnTo>
                <a:lnTo>
                  <a:pt x="997" y="1226"/>
                </a:lnTo>
                <a:lnTo>
                  <a:pt x="924" y="1234"/>
                </a:lnTo>
                <a:lnTo>
                  <a:pt x="853" y="1249"/>
                </a:lnTo>
                <a:lnTo>
                  <a:pt x="783" y="1270"/>
                </a:lnTo>
                <a:lnTo>
                  <a:pt x="716" y="1296"/>
                </a:lnTo>
                <a:lnTo>
                  <a:pt x="652" y="1326"/>
                </a:lnTo>
                <a:lnTo>
                  <a:pt x="591" y="1362"/>
                </a:lnTo>
                <a:lnTo>
                  <a:pt x="533" y="1402"/>
                </a:lnTo>
                <a:lnTo>
                  <a:pt x="478" y="1446"/>
                </a:lnTo>
                <a:lnTo>
                  <a:pt x="428" y="1495"/>
                </a:lnTo>
                <a:lnTo>
                  <a:pt x="380" y="1546"/>
                </a:lnTo>
                <a:lnTo>
                  <a:pt x="337" y="1602"/>
                </a:lnTo>
                <a:lnTo>
                  <a:pt x="299" y="1662"/>
                </a:lnTo>
                <a:lnTo>
                  <a:pt x="299" y="813"/>
                </a:lnTo>
                <a:lnTo>
                  <a:pt x="301" y="781"/>
                </a:lnTo>
                <a:lnTo>
                  <a:pt x="307" y="748"/>
                </a:lnTo>
                <a:lnTo>
                  <a:pt x="316" y="713"/>
                </a:lnTo>
                <a:lnTo>
                  <a:pt x="328" y="679"/>
                </a:lnTo>
                <a:lnTo>
                  <a:pt x="342" y="646"/>
                </a:lnTo>
                <a:lnTo>
                  <a:pt x="359" y="617"/>
                </a:lnTo>
                <a:lnTo>
                  <a:pt x="377" y="591"/>
                </a:lnTo>
                <a:lnTo>
                  <a:pt x="787" y="77"/>
                </a:lnTo>
                <a:lnTo>
                  <a:pt x="808" y="55"/>
                </a:lnTo>
                <a:lnTo>
                  <a:pt x="832" y="35"/>
                </a:lnTo>
                <a:lnTo>
                  <a:pt x="859" y="21"/>
                </a:lnTo>
                <a:lnTo>
                  <a:pt x="887" y="9"/>
                </a:lnTo>
                <a:lnTo>
                  <a:pt x="917" y="2"/>
                </a:lnTo>
                <a:lnTo>
                  <a:pt x="94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aphicFrame>
        <p:nvGraphicFramePr>
          <p:cNvPr id="116" name="Diagramme 115"/>
          <p:cNvGraphicFramePr/>
          <p:nvPr>
            <p:extLst/>
          </p:nvPr>
        </p:nvGraphicFramePr>
        <p:xfrm>
          <a:off x="168744" y="4574704"/>
          <a:ext cx="2318123" cy="168759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ZoneTexte 3"/>
          <p:cNvSpPr txBox="1"/>
          <p:nvPr/>
        </p:nvSpPr>
        <p:spPr>
          <a:xfrm>
            <a:off x="699803" y="4223928"/>
            <a:ext cx="1107397" cy="319045"/>
          </a:xfrm>
          <a:prstGeom prst="rect">
            <a:avLst/>
          </a:prstGeom>
        </p:spPr>
        <p:txBody>
          <a:bodyPr vert="horz" wrap="none" lIns="91440" tIns="45720" rIns="91440" bIns="45720" rtlCol="0">
            <a:noAutofit/>
          </a:bodyPr>
          <a:lstStyle/>
          <a:p>
            <a:pPr>
              <a:spcBef>
                <a:spcPct val="20000"/>
              </a:spcBef>
              <a:buClr>
                <a:srgbClr val="003C71"/>
              </a:buClr>
              <a:buSzPct val="125000"/>
            </a:pPr>
            <a:r>
              <a:rPr lang="fr-CA" sz="2000" dirty="0">
                <a:solidFill>
                  <a:srgbClr val="000000"/>
                </a:solidFill>
                <a:latin typeface="Arial"/>
                <a:cs typeface="Times"/>
              </a:rPr>
              <a:t>N</a:t>
            </a:r>
            <a:r>
              <a:rPr lang="fr-CA" sz="2000" dirty="0" smtClean="0">
                <a:solidFill>
                  <a:srgbClr val="000000"/>
                </a:solidFill>
                <a:latin typeface="Arial"/>
                <a:cs typeface="Times"/>
              </a:rPr>
              <a:t>iveaux</a:t>
            </a:r>
            <a:endParaRPr lang="fr-CA" sz="2000" dirty="0">
              <a:solidFill>
                <a:srgbClr val="000000"/>
              </a:solidFill>
              <a:latin typeface="Arial"/>
              <a:cs typeface="Times"/>
            </a:endParaRPr>
          </a:p>
        </p:txBody>
      </p:sp>
      <p:grpSp>
        <p:nvGrpSpPr>
          <p:cNvPr id="6" name="Groupe 5"/>
          <p:cNvGrpSpPr/>
          <p:nvPr/>
        </p:nvGrpSpPr>
        <p:grpSpPr>
          <a:xfrm>
            <a:off x="431102" y="2132856"/>
            <a:ext cx="2052666" cy="1882985"/>
            <a:chOff x="664905" y="2230007"/>
            <a:chExt cx="1458823" cy="1440000"/>
          </a:xfrm>
        </p:grpSpPr>
        <p:sp>
          <p:nvSpPr>
            <p:cNvPr id="128" name="Ellipse 127"/>
            <p:cNvSpPr/>
            <p:nvPr/>
          </p:nvSpPr>
          <p:spPr>
            <a:xfrm>
              <a:off x="664905" y="2230007"/>
              <a:ext cx="1440000" cy="1440000"/>
            </a:xfrm>
            <a:prstGeom prst="ellipse">
              <a:avLst/>
            </a:prstGeom>
            <a:solidFill>
              <a:schemeClr val="bg1"/>
            </a:solidFill>
            <a:ln>
              <a:noFill/>
            </a:ln>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0" tIns="36000" rIns="0" bIns="36000"/>
            <a:lstStyle/>
            <a:p>
              <a:pPr algn="ctr" defTabSz="457200"/>
              <a:endParaRPr lang="fr-CA" sz="1200" b="1">
                <a:solidFill>
                  <a:srgbClr val="000000"/>
                </a:solidFill>
              </a:endParaRPr>
            </a:p>
          </p:txBody>
        </p:sp>
        <p:grpSp>
          <p:nvGrpSpPr>
            <p:cNvPr id="129" name="Group 100"/>
            <p:cNvGrpSpPr>
              <a:grpSpLocks noChangeAspect="1"/>
            </p:cNvGrpSpPr>
            <p:nvPr>
              <p:custDataLst>
                <p:tags r:id="rId6"/>
              </p:custDataLst>
            </p:nvPr>
          </p:nvGrpSpPr>
          <p:grpSpPr bwMode="auto">
            <a:xfrm>
              <a:off x="788346" y="2434141"/>
              <a:ext cx="555679" cy="680708"/>
              <a:chOff x="671" y="1312"/>
              <a:chExt cx="280" cy="343"/>
            </a:xfrm>
            <a:solidFill>
              <a:schemeClr val="accent2">
                <a:lumMod val="50000"/>
              </a:schemeClr>
            </a:solidFill>
          </p:grpSpPr>
          <p:sp>
            <p:nvSpPr>
              <p:cNvPr id="130" name="Freeform 102"/>
              <p:cNvSpPr>
                <a:spLocks/>
              </p:cNvSpPr>
              <p:nvPr/>
            </p:nvSpPr>
            <p:spPr bwMode="auto">
              <a:xfrm>
                <a:off x="742" y="1312"/>
                <a:ext cx="137" cy="183"/>
              </a:xfrm>
              <a:custGeom>
                <a:avLst/>
                <a:gdLst>
                  <a:gd name="T0" fmla="*/ 655 w 1365"/>
                  <a:gd name="T1" fmla="*/ 3 h 1825"/>
                  <a:gd name="T2" fmla="*/ 779 w 1365"/>
                  <a:gd name="T3" fmla="*/ 24 h 1825"/>
                  <a:gd name="T4" fmla="*/ 890 w 1365"/>
                  <a:gd name="T5" fmla="*/ 59 h 1825"/>
                  <a:gd name="T6" fmla="*/ 983 w 1365"/>
                  <a:gd name="T7" fmla="*/ 95 h 1825"/>
                  <a:gd name="T8" fmla="*/ 1073 w 1365"/>
                  <a:gd name="T9" fmla="*/ 138 h 1825"/>
                  <a:gd name="T10" fmla="*/ 1158 w 1365"/>
                  <a:gd name="T11" fmla="*/ 191 h 1825"/>
                  <a:gd name="T12" fmla="*/ 1236 w 1365"/>
                  <a:gd name="T13" fmla="*/ 260 h 1825"/>
                  <a:gd name="T14" fmla="*/ 1301 w 1365"/>
                  <a:gd name="T15" fmla="*/ 345 h 1825"/>
                  <a:gd name="T16" fmla="*/ 1342 w 1365"/>
                  <a:gd name="T17" fmla="*/ 430 h 1825"/>
                  <a:gd name="T18" fmla="*/ 1361 w 1365"/>
                  <a:gd name="T19" fmla="*/ 515 h 1825"/>
                  <a:gd name="T20" fmla="*/ 1365 w 1365"/>
                  <a:gd name="T21" fmla="*/ 597 h 1825"/>
                  <a:gd name="T22" fmla="*/ 1357 w 1365"/>
                  <a:gd name="T23" fmla="*/ 674 h 1825"/>
                  <a:gd name="T24" fmla="*/ 1343 w 1365"/>
                  <a:gd name="T25" fmla="*/ 745 h 1825"/>
                  <a:gd name="T26" fmla="*/ 1326 w 1365"/>
                  <a:gd name="T27" fmla="*/ 806 h 1825"/>
                  <a:gd name="T28" fmla="*/ 1322 w 1365"/>
                  <a:gd name="T29" fmla="*/ 838 h 1825"/>
                  <a:gd name="T30" fmla="*/ 1334 w 1365"/>
                  <a:gd name="T31" fmla="*/ 849 h 1825"/>
                  <a:gd name="T32" fmla="*/ 1348 w 1365"/>
                  <a:gd name="T33" fmla="*/ 871 h 1825"/>
                  <a:gd name="T34" fmla="*/ 1360 w 1365"/>
                  <a:gd name="T35" fmla="*/ 915 h 1825"/>
                  <a:gd name="T36" fmla="*/ 1361 w 1365"/>
                  <a:gd name="T37" fmla="*/ 965 h 1825"/>
                  <a:gd name="T38" fmla="*/ 1356 w 1365"/>
                  <a:gd name="T39" fmla="*/ 1015 h 1825"/>
                  <a:gd name="T40" fmla="*/ 1347 w 1365"/>
                  <a:gd name="T41" fmla="*/ 1062 h 1825"/>
                  <a:gd name="T42" fmla="*/ 1328 w 1365"/>
                  <a:gd name="T43" fmla="*/ 1123 h 1825"/>
                  <a:gd name="T44" fmla="*/ 1305 w 1365"/>
                  <a:gd name="T45" fmla="*/ 1169 h 1825"/>
                  <a:gd name="T46" fmla="*/ 1282 w 1365"/>
                  <a:gd name="T47" fmla="*/ 1232 h 1825"/>
                  <a:gd name="T48" fmla="*/ 1253 w 1365"/>
                  <a:gd name="T49" fmla="*/ 1328 h 1825"/>
                  <a:gd name="T50" fmla="*/ 1211 w 1365"/>
                  <a:gd name="T51" fmla="*/ 1423 h 1825"/>
                  <a:gd name="T52" fmla="*/ 1158 w 1365"/>
                  <a:gd name="T53" fmla="*/ 1516 h 1825"/>
                  <a:gd name="T54" fmla="*/ 1093 w 1365"/>
                  <a:gd name="T55" fmla="*/ 1603 h 1825"/>
                  <a:gd name="T56" fmla="*/ 1020 w 1365"/>
                  <a:gd name="T57" fmla="*/ 1680 h 1825"/>
                  <a:gd name="T58" fmla="*/ 936 w 1365"/>
                  <a:gd name="T59" fmla="*/ 1744 h 1825"/>
                  <a:gd name="T60" fmla="*/ 844 w 1365"/>
                  <a:gd name="T61" fmla="*/ 1791 h 1825"/>
                  <a:gd name="T62" fmla="*/ 744 w 1365"/>
                  <a:gd name="T63" fmla="*/ 1819 h 1825"/>
                  <a:gd name="T64" fmla="*/ 643 w 1365"/>
                  <a:gd name="T65" fmla="*/ 1824 h 1825"/>
                  <a:gd name="T66" fmla="*/ 544 w 1365"/>
                  <a:gd name="T67" fmla="*/ 1801 h 1825"/>
                  <a:gd name="T68" fmla="*/ 446 w 1365"/>
                  <a:gd name="T69" fmla="*/ 1752 h 1825"/>
                  <a:gd name="T70" fmla="*/ 350 w 1365"/>
                  <a:gd name="T71" fmla="*/ 1683 h 1825"/>
                  <a:gd name="T72" fmla="*/ 263 w 1365"/>
                  <a:gd name="T73" fmla="*/ 1596 h 1825"/>
                  <a:gd name="T74" fmla="*/ 188 w 1365"/>
                  <a:gd name="T75" fmla="*/ 1492 h 1825"/>
                  <a:gd name="T76" fmla="*/ 126 w 1365"/>
                  <a:gd name="T77" fmla="*/ 1376 h 1825"/>
                  <a:gd name="T78" fmla="*/ 84 w 1365"/>
                  <a:gd name="T79" fmla="*/ 1251 h 1825"/>
                  <a:gd name="T80" fmla="*/ 60 w 1365"/>
                  <a:gd name="T81" fmla="*/ 1170 h 1825"/>
                  <a:gd name="T82" fmla="*/ 38 w 1365"/>
                  <a:gd name="T83" fmla="*/ 1130 h 1825"/>
                  <a:gd name="T84" fmla="*/ 21 w 1365"/>
                  <a:gd name="T85" fmla="*/ 1074 h 1825"/>
                  <a:gd name="T86" fmla="*/ 12 w 1365"/>
                  <a:gd name="T87" fmla="*/ 1031 h 1825"/>
                  <a:gd name="T88" fmla="*/ 4 w 1365"/>
                  <a:gd name="T89" fmla="*/ 982 h 1825"/>
                  <a:gd name="T90" fmla="*/ 0 w 1365"/>
                  <a:gd name="T91" fmla="*/ 934 h 1825"/>
                  <a:gd name="T92" fmla="*/ 4 w 1365"/>
                  <a:gd name="T93" fmla="*/ 889 h 1825"/>
                  <a:gd name="T94" fmla="*/ 21 w 1365"/>
                  <a:gd name="T95" fmla="*/ 853 h 1825"/>
                  <a:gd name="T96" fmla="*/ 39 w 1365"/>
                  <a:gd name="T97" fmla="*/ 834 h 1825"/>
                  <a:gd name="T98" fmla="*/ 16 w 1365"/>
                  <a:gd name="T99" fmla="*/ 728 h 1825"/>
                  <a:gd name="T100" fmla="*/ 5 w 1365"/>
                  <a:gd name="T101" fmla="*/ 638 h 1825"/>
                  <a:gd name="T102" fmla="*/ 4 w 1365"/>
                  <a:gd name="T103" fmla="*/ 562 h 1825"/>
                  <a:gd name="T104" fmla="*/ 11 w 1365"/>
                  <a:gd name="T105" fmla="*/ 502 h 1825"/>
                  <a:gd name="T106" fmla="*/ 20 w 1365"/>
                  <a:gd name="T107" fmla="*/ 455 h 1825"/>
                  <a:gd name="T108" fmla="*/ 29 w 1365"/>
                  <a:gd name="T109" fmla="*/ 425 h 1825"/>
                  <a:gd name="T110" fmla="*/ 36 w 1365"/>
                  <a:gd name="T111" fmla="*/ 408 h 1825"/>
                  <a:gd name="T112" fmla="*/ 84 w 1365"/>
                  <a:gd name="T113" fmla="*/ 309 h 1825"/>
                  <a:gd name="T114" fmla="*/ 145 w 1365"/>
                  <a:gd name="T115" fmla="*/ 221 h 1825"/>
                  <a:gd name="T116" fmla="*/ 215 w 1365"/>
                  <a:gd name="T117" fmla="*/ 146 h 1825"/>
                  <a:gd name="T118" fmla="*/ 295 w 1365"/>
                  <a:gd name="T119" fmla="*/ 85 h 1825"/>
                  <a:gd name="T120" fmla="*/ 386 w 1365"/>
                  <a:gd name="T121" fmla="*/ 39 h 1825"/>
                  <a:gd name="T122" fmla="*/ 487 w 1365"/>
                  <a:gd name="T123" fmla="*/ 10 h 1825"/>
                  <a:gd name="T124" fmla="*/ 597 w 1365"/>
                  <a:gd name="T125" fmla="*/ 0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5" h="1825">
                    <a:moveTo>
                      <a:pt x="597" y="0"/>
                    </a:moveTo>
                    <a:lnTo>
                      <a:pt x="655" y="3"/>
                    </a:lnTo>
                    <a:lnTo>
                      <a:pt x="717" y="11"/>
                    </a:lnTo>
                    <a:lnTo>
                      <a:pt x="779" y="24"/>
                    </a:lnTo>
                    <a:lnTo>
                      <a:pt x="844" y="44"/>
                    </a:lnTo>
                    <a:lnTo>
                      <a:pt x="890" y="59"/>
                    </a:lnTo>
                    <a:lnTo>
                      <a:pt x="936" y="76"/>
                    </a:lnTo>
                    <a:lnTo>
                      <a:pt x="983" y="95"/>
                    </a:lnTo>
                    <a:lnTo>
                      <a:pt x="1028" y="116"/>
                    </a:lnTo>
                    <a:lnTo>
                      <a:pt x="1073" y="138"/>
                    </a:lnTo>
                    <a:lnTo>
                      <a:pt x="1117" y="163"/>
                    </a:lnTo>
                    <a:lnTo>
                      <a:pt x="1158" y="191"/>
                    </a:lnTo>
                    <a:lnTo>
                      <a:pt x="1199" y="224"/>
                    </a:lnTo>
                    <a:lnTo>
                      <a:pt x="1236" y="260"/>
                    </a:lnTo>
                    <a:lnTo>
                      <a:pt x="1271" y="303"/>
                    </a:lnTo>
                    <a:lnTo>
                      <a:pt x="1301" y="345"/>
                    </a:lnTo>
                    <a:lnTo>
                      <a:pt x="1324" y="387"/>
                    </a:lnTo>
                    <a:lnTo>
                      <a:pt x="1342" y="430"/>
                    </a:lnTo>
                    <a:lnTo>
                      <a:pt x="1354" y="473"/>
                    </a:lnTo>
                    <a:lnTo>
                      <a:pt x="1361" y="515"/>
                    </a:lnTo>
                    <a:lnTo>
                      <a:pt x="1365" y="557"/>
                    </a:lnTo>
                    <a:lnTo>
                      <a:pt x="1365" y="597"/>
                    </a:lnTo>
                    <a:lnTo>
                      <a:pt x="1362" y="636"/>
                    </a:lnTo>
                    <a:lnTo>
                      <a:pt x="1357" y="674"/>
                    </a:lnTo>
                    <a:lnTo>
                      <a:pt x="1350" y="710"/>
                    </a:lnTo>
                    <a:lnTo>
                      <a:pt x="1343" y="745"/>
                    </a:lnTo>
                    <a:lnTo>
                      <a:pt x="1334" y="777"/>
                    </a:lnTo>
                    <a:lnTo>
                      <a:pt x="1326" y="806"/>
                    </a:lnTo>
                    <a:lnTo>
                      <a:pt x="1319" y="834"/>
                    </a:lnTo>
                    <a:lnTo>
                      <a:pt x="1322" y="838"/>
                    </a:lnTo>
                    <a:lnTo>
                      <a:pt x="1328" y="844"/>
                    </a:lnTo>
                    <a:lnTo>
                      <a:pt x="1334" y="849"/>
                    </a:lnTo>
                    <a:lnTo>
                      <a:pt x="1337" y="853"/>
                    </a:lnTo>
                    <a:lnTo>
                      <a:pt x="1348" y="871"/>
                    </a:lnTo>
                    <a:lnTo>
                      <a:pt x="1356" y="892"/>
                    </a:lnTo>
                    <a:lnTo>
                      <a:pt x="1360" y="915"/>
                    </a:lnTo>
                    <a:lnTo>
                      <a:pt x="1361" y="939"/>
                    </a:lnTo>
                    <a:lnTo>
                      <a:pt x="1361" y="965"/>
                    </a:lnTo>
                    <a:lnTo>
                      <a:pt x="1359" y="991"/>
                    </a:lnTo>
                    <a:lnTo>
                      <a:pt x="1356" y="1015"/>
                    </a:lnTo>
                    <a:lnTo>
                      <a:pt x="1352" y="1040"/>
                    </a:lnTo>
                    <a:lnTo>
                      <a:pt x="1347" y="1062"/>
                    </a:lnTo>
                    <a:lnTo>
                      <a:pt x="1338" y="1093"/>
                    </a:lnTo>
                    <a:lnTo>
                      <a:pt x="1328" y="1123"/>
                    </a:lnTo>
                    <a:lnTo>
                      <a:pt x="1317" y="1148"/>
                    </a:lnTo>
                    <a:lnTo>
                      <a:pt x="1305" y="1169"/>
                    </a:lnTo>
                    <a:lnTo>
                      <a:pt x="1293" y="1186"/>
                    </a:lnTo>
                    <a:lnTo>
                      <a:pt x="1282" y="1232"/>
                    </a:lnTo>
                    <a:lnTo>
                      <a:pt x="1269" y="1279"/>
                    </a:lnTo>
                    <a:lnTo>
                      <a:pt x="1253" y="1328"/>
                    </a:lnTo>
                    <a:lnTo>
                      <a:pt x="1233" y="1375"/>
                    </a:lnTo>
                    <a:lnTo>
                      <a:pt x="1211" y="1423"/>
                    </a:lnTo>
                    <a:lnTo>
                      <a:pt x="1186" y="1470"/>
                    </a:lnTo>
                    <a:lnTo>
                      <a:pt x="1158" y="1516"/>
                    </a:lnTo>
                    <a:lnTo>
                      <a:pt x="1128" y="1560"/>
                    </a:lnTo>
                    <a:lnTo>
                      <a:pt x="1093" y="1603"/>
                    </a:lnTo>
                    <a:lnTo>
                      <a:pt x="1058" y="1642"/>
                    </a:lnTo>
                    <a:lnTo>
                      <a:pt x="1020" y="1680"/>
                    </a:lnTo>
                    <a:lnTo>
                      <a:pt x="979" y="1713"/>
                    </a:lnTo>
                    <a:lnTo>
                      <a:pt x="936" y="1744"/>
                    </a:lnTo>
                    <a:lnTo>
                      <a:pt x="891" y="1769"/>
                    </a:lnTo>
                    <a:lnTo>
                      <a:pt x="844" y="1791"/>
                    </a:lnTo>
                    <a:lnTo>
                      <a:pt x="795" y="1807"/>
                    </a:lnTo>
                    <a:lnTo>
                      <a:pt x="744" y="1819"/>
                    </a:lnTo>
                    <a:lnTo>
                      <a:pt x="692" y="1825"/>
                    </a:lnTo>
                    <a:lnTo>
                      <a:pt x="643" y="1824"/>
                    </a:lnTo>
                    <a:lnTo>
                      <a:pt x="594" y="1815"/>
                    </a:lnTo>
                    <a:lnTo>
                      <a:pt x="544" y="1801"/>
                    </a:lnTo>
                    <a:lnTo>
                      <a:pt x="495" y="1780"/>
                    </a:lnTo>
                    <a:lnTo>
                      <a:pt x="446" y="1752"/>
                    </a:lnTo>
                    <a:lnTo>
                      <a:pt x="397" y="1720"/>
                    </a:lnTo>
                    <a:lnTo>
                      <a:pt x="350" y="1683"/>
                    </a:lnTo>
                    <a:lnTo>
                      <a:pt x="306" y="1641"/>
                    </a:lnTo>
                    <a:lnTo>
                      <a:pt x="263" y="1596"/>
                    </a:lnTo>
                    <a:lnTo>
                      <a:pt x="224" y="1546"/>
                    </a:lnTo>
                    <a:lnTo>
                      <a:pt x="188" y="1492"/>
                    </a:lnTo>
                    <a:lnTo>
                      <a:pt x="155" y="1436"/>
                    </a:lnTo>
                    <a:lnTo>
                      <a:pt x="126" y="1376"/>
                    </a:lnTo>
                    <a:lnTo>
                      <a:pt x="103" y="1315"/>
                    </a:lnTo>
                    <a:lnTo>
                      <a:pt x="84" y="1251"/>
                    </a:lnTo>
                    <a:lnTo>
                      <a:pt x="72" y="1186"/>
                    </a:lnTo>
                    <a:lnTo>
                      <a:pt x="60" y="1170"/>
                    </a:lnTo>
                    <a:lnTo>
                      <a:pt x="48" y="1152"/>
                    </a:lnTo>
                    <a:lnTo>
                      <a:pt x="38" y="1130"/>
                    </a:lnTo>
                    <a:lnTo>
                      <a:pt x="28" y="1103"/>
                    </a:lnTo>
                    <a:lnTo>
                      <a:pt x="21" y="1074"/>
                    </a:lnTo>
                    <a:lnTo>
                      <a:pt x="16" y="1053"/>
                    </a:lnTo>
                    <a:lnTo>
                      <a:pt x="12" y="1031"/>
                    </a:lnTo>
                    <a:lnTo>
                      <a:pt x="8" y="1008"/>
                    </a:lnTo>
                    <a:lnTo>
                      <a:pt x="4" y="982"/>
                    </a:lnTo>
                    <a:lnTo>
                      <a:pt x="1" y="958"/>
                    </a:lnTo>
                    <a:lnTo>
                      <a:pt x="0" y="934"/>
                    </a:lnTo>
                    <a:lnTo>
                      <a:pt x="1" y="911"/>
                    </a:lnTo>
                    <a:lnTo>
                      <a:pt x="4" y="889"/>
                    </a:lnTo>
                    <a:lnTo>
                      <a:pt x="11" y="869"/>
                    </a:lnTo>
                    <a:lnTo>
                      <a:pt x="21" y="853"/>
                    </a:lnTo>
                    <a:lnTo>
                      <a:pt x="29" y="843"/>
                    </a:lnTo>
                    <a:lnTo>
                      <a:pt x="39" y="834"/>
                    </a:lnTo>
                    <a:lnTo>
                      <a:pt x="26" y="779"/>
                    </a:lnTo>
                    <a:lnTo>
                      <a:pt x="16" y="728"/>
                    </a:lnTo>
                    <a:lnTo>
                      <a:pt x="10" y="681"/>
                    </a:lnTo>
                    <a:lnTo>
                      <a:pt x="5" y="638"/>
                    </a:lnTo>
                    <a:lnTo>
                      <a:pt x="4" y="598"/>
                    </a:lnTo>
                    <a:lnTo>
                      <a:pt x="4" y="562"/>
                    </a:lnTo>
                    <a:lnTo>
                      <a:pt x="6" y="530"/>
                    </a:lnTo>
                    <a:lnTo>
                      <a:pt x="11" y="502"/>
                    </a:lnTo>
                    <a:lnTo>
                      <a:pt x="15" y="477"/>
                    </a:lnTo>
                    <a:lnTo>
                      <a:pt x="20" y="455"/>
                    </a:lnTo>
                    <a:lnTo>
                      <a:pt x="25" y="439"/>
                    </a:lnTo>
                    <a:lnTo>
                      <a:pt x="29" y="425"/>
                    </a:lnTo>
                    <a:lnTo>
                      <a:pt x="33" y="415"/>
                    </a:lnTo>
                    <a:lnTo>
                      <a:pt x="36" y="408"/>
                    </a:lnTo>
                    <a:lnTo>
                      <a:pt x="59" y="358"/>
                    </a:lnTo>
                    <a:lnTo>
                      <a:pt x="84" y="309"/>
                    </a:lnTo>
                    <a:lnTo>
                      <a:pt x="113" y="264"/>
                    </a:lnTo>
                    <a:lnTo>
                      <a:pt x="145" y="221"/>
                    </a:lnTo>
                    <a:lnTo>
                      <a:pt x="179" y="182"/>
                    </a:lnTo>
                    <a:lnTo>
                      <a:pt x="215" y="146"/>
                    </a:lnTo>
                    <a:lnTo>
                      <a:pt x="255" y="113"/>
                    </a:lnTo>
                    <a:lnTo>
                      <a:pt x="295" y="85"/>
                    </a:lnTo>
                    <a:lnTo>
                      <a:pt x="340" y="59"/>
                    </a:lnTo>
                    <a:lnTo>
                      <a:pt x="386" y="39"/>
                    </a:lnTo>
                    <a:lnTo>
                      <a:pt x="436" y="22"/>
                    </a:lnTo>
                    <a:lnTo>
                      <a:pt x="487" y="10"/>
                    </a:lnTo>
                    <a:lnTo>
                      <a:pt x="541" y="2"/>
                    </a:lnTo>
                    <a:lnTo>
                      <a:pt x="5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fr-CA" kern="0" smtClean="0">
                  <a:solidFill>
                    <a:srgbClr val="000000"/>
                  </a:solidFill>
                  <a:latin typeface="Microsoft New Tai Lue"/>
                </a:endParaRPr>
              </a:p>
            </p:txBody>
          </p:sp>
          <p:sp>
            <p:nvSpPr>
              <p:cNvPr id="131" name="Freeform 103"/>
              <p:cNvSpPr>
                <a:spLocks/>
              </p:cNvSpPr>
              <p:nvPr/>
            </p:nvSpPr>
            <p:spPr bwMode="auto">
              <a:xfrm>
                <a:off x="671" y="1486"/>
                <a:ext cx="280" cy="169"/>
              </a:xfrm>
              <a:custGeom>
                <a:avLst/>
                <a:gdLst>
                  <a:gd name="T0" fmla="*/ 901 w 2796"/>
                  <a:gd name="T1" fmla="*/ 5 h 1686"/>
                  <a:gd name="T2" fmla="*/ 931 w 2796"/>
                  <a:gd name="T3" fmla="*/ 27 h 1686"/>
                  <a:gd name="T4" fmla="*/ 956 w 2796"/>
                  <a:gd name="T5" fmla="*/ 44 h 1686"/>
                  <a:gd name="T6" fmla="*/ 959 w 2796"/>
                  <a:gd name="T7" fmla="*/ 59 h 1686"/>
                  <a:gd name="T8" fmla="*/ 957 w 2796"/>
                  <a:gd name="T9" fmla="*/ 125 h 1686"/>
                  <a:gd name="T10" fmla="*/ 955 w 2796"/>
                  <a:gd name="T11" fmla="*/ 222 h 1686"/>
                  <a:gd name="T12" fmla="*/ 954 w 2796"/>
                  <a:gd name="T13" fmla="*/ 328 h 1686"/>
                  <a:gd name="T14" fmla="*/ 952 w 2796"/>
                  <a:gd name="T15" fmla="*/ 416 h 1686"/>
                  <a:gd name="T16" fmla="*/ 952 w 2796"/>
                  <a:gd name="T17" fmla="*/ 466 h 1686"/>
                  <a:gd name="T18" fmla="*/ 1352 w 2796"/>
                  <a:gd name="T19" fmla="*/ 1532 h 1686"/>
                  <a:gd name="T20" fmla="*/ 1398 w 2796"/>
                  <a:gd name="T21" fmla="*/ 1555 h 1686"/>
                  <a:gd name="T22" fmla="*/ 1444 w 2796"/>
                  <a:gd name="T23" fmla="*/ 1532 h 1686"/>
                  <a:gd name="T24" fmla="*/ 1837 w 2796"/>
                  <a:gd name="T25" fmla="*/ 45 h 1686"/>
                  <a:gd name="T26" fmla="*/ 1959 w 2796"/>
                  <a:gd name="T27" fmla="*/ 35 h 1686"/>
                  <a:gd name="T28" fmla="*/ 2059 w 2796"/>
                  <a:gd name="T29" fmla="*/ 86 h 1686"/>
                  <a:gd name="T30" fmla="*/ 2165 w 2796"/>
                  <a:gd name="T31" fmla="*/ 130 h 1686"/>
                  <a:gd name="T32" fmla="*/ 2260 w 2796"/>
                  <a:gd name="T33" fmla="*/ 165 h 1686"/>
                  <a:gd name="T34" fmla="*/ 2329 w 2796"/>
                  <a:gd name="T35" fmla="*/ 188 h 1686"/>
                  <a:gd name="T36" fmla="*/ 2355 w 2796"/>
                  <a:gd name="T37" fmla="*/ 197 h 1686"/>
                  <a:gd name="T38" fmla="*/ 2462 w 2796"/>
                  <a:gd name="T39" fmla="*/ 251 h 1686"/>
                  <a:gd name="T40" fmla="*/ 2528 w 2796"/>
                  <a:gd name="T41" fmla="*/ 301 h 1686"/>
                  <a:gd name="T42" fmla="*/ 2556 w 2796"/>
                  <a:gd name="T43" fmla="*/ 331 h 1686"/>
                  <a:gd name="T44" fmla="*/ 2637 w 2796"/>
                  <a:gd name="T45" fmla="*/ 472 h 1686"/>
                  <a:gd name="T46" fmla="*/ 2718 w 2796"/>
                  <a:gd name="T47" fmla="*/ 687 h 1686"/>
                  <a:gd name="T48" fmla="*/ 2763 w 2796"/>
                  <a:gd name="T49" fmla="*/ 901 h 1686"/>
                  <a:gd name="T50" fmla="*/ 2785 w 2796"/>
                  <a:gd name="T51" fmla="*/ 1101 h 1686"/>
                  <a:gd name="T52" fmla="*/ 2795 w 2796"/>
                  <a:gd name="T53" fmla="*/ 1274 h 1686"/>
                  <a:gd name="T54" fmla="*/ 2790 w 2796"/>
                  <a:gd name="T55" fmla="*/ 1398 h 1686"/>
                  <a:gd name="T56" fmla="*/ 2769 w 2796"/>
                  <a:gd name="T57" fmla="*/ 1475 h 1686"/>
                  <a:gd name="T58" fmla="*/ 2735 w 2796"/>
                  <a:gd name="T59" fmla="*/ 1514 h 1686"/>
                  <a:gd name="T60" fmla="*/ 2596 w 2796"/>
                  <a:gd name="T61" fmla="*/ 1564 h 1686"/>
                  <a:gd name="T62" fmla="*/ 2360 w 2796"/>
                  <a:gd name="T63" fmla="*/ 1616 h 1686"/>
                  <a:gd name="T64" fmla="*/ 2082 w 2796"/>
                  <a:gd name="T65" fmla="*/ 1653 h 1686"/>
                  <a:gd name="T66" fmla="*/ 1774 w 2796"/>
                  <a:gd name="T67" fmla="*/ 1676 h 1686"/>
                  <a:gd name="T68" fmla="*/ 1452 w 2796"/>
                  <a:gd name="T69" fmla="*/ 1686 h 1686"/>
                  <a:gd name="T70" fmla="*/ 1127 w 2796"/>
                  <a:gd name="T71" fmla="*/ 1682 h 1686"/>
                  <a:gd name="T72" fmla="*/ 813 w 2796"/>
                  <a:gd name="T73" fmla="*/ 1663 h 1686"/>
                  <a:gd name="T74" fmla="*/ 524 w 2796"/>
                  <a:gd name="T75" fmla="*/ 1630 h 1686"/>
                  <a:gd name="T76" fmla="*/ 272 w 2796"/>
                  <a:gd name="T77" fmla="*/ 1583 h 1686"/>
                  <a:gd name="T78" fmla="*/ 72 w 2796"/>
                  <a:gd name="T79" fmla="*/ 1521 h 1686"/>
                  <a:gd name="T80" fmla="*/ 40 w 2796"/>
                  <a:gd name="T81" fmla="*/ 1496 h 1686"/>
                  <a:gd name="T82" fmla="*/ 14 w 2796"/>
                  <a:gd name="T83" fmla="*/ 1442 h 1686"/>
                  <a:gd name="T84" fmla="*/ 1 w 2796"/>
                  <a:gd name="T85" fmla="*/ 1355 h 1686"/>
                  <a:gd name="T86" fmla="*/ 3 w 2796"/>
                  <a:gd name="T87" fmla="*/ 1220 h 1686"/>
                  <a:gd name="T88" fmla="*/ 16 w 2796"/>
                  <a:gd name="T89" fmla="*/ 1036 h 1686"/>
                  <a:gd name="T90" fmla="*/ 44 w 2796"/>
                  <a:gd name="T91" fmla="*/ 830 h 1686"/>
                  <a:gd name="T92" fmla="*/ 100 w 2796"/>
                  <a:gd name="T93" fmla="*/ 615 h 1686"/>
                  <a:gd name="T94" fmla="*/ 195 w 2796"/>
                  <a:gd name="T95" fmla="*/ 401 h 1686"/>
                  <a:gd name="T96" fmla="*/ 245 w 2796"/>
                  <a:gd name="T97" fmla="*/ 324 h 1686"/>
                  <a:gd name="T98" fmla="*/ 285 w 2796"/>
                  <a:gd name="T99" fmla="*/ 286 h 1686"/>
                  <a:gd name="T100" fmla="*/ 365 w 2796"/>
                  <a:gd name="T101" fmla="*/ 232 h 1686"/>
                  <a:gd name="T102" fmla="*/ 444 w 2796"/>
                  <a:gd name="T103" fmla="*/ 196 h 1686"/>
                  <a:gd name="T104" fmla="*/ 485 w 2796"/>
                  <a:gd name="T105" fmla="*/ 182 h 1686"/>
                  <a:gd name="T106" fmla="*/ 564 w 2796"/>
                  <a:gd name="T107" fmla="*/ 155 h 1686"/>
                  <a:gd name="T108" fmla="*/ 665 w 2796"/>
                  <a:gd name="T109" fmla="*/ 116 h 1686"/>
                  <a:gd name="T110" fmla="*/ 771 w 2796"/>
                  <a:gd name="T111" fmla="*/ 69 h 1686"/>
                  <a:gd name="T112" fmla="*/ 866 w 2796"/>
                  <a:gd name="T113" fmla="*/ 17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6" h="1686">
                    <a:moveTo>
                      <a:pt x="893" y="0"/>
                    </a:moveTo>
                    <a:lnTo>
                      <a:pt x="895" y="1"/>
                    </a:lnTo>
                    <a:lnTo>
                      <a:pt x="901" y="5"/>
                    </a:lnTo>
                    <a:lnTo>
                      <a:pt x="910" y="12"/>
                    </a:lnTo>
                    <a:lnTo>
                      <a:pt x="920" y="20"/>
                    </a:lnTo>
                    <a:lnTo>
                      <a:pt x="931" y="27"/>
                    </a:lnTo>
                    <a:lnTo>
                      <a:pt x="942" y="35"/>
                    </a:lnTo>
                    <a:lnTo>
                      <a:pt x="951" y="40"/>
                    </a:lnTo>
                    <a:lnTo>
                      <a:pt x="956" y="44"/>
                    </a:lnTo>
                    <a:lnTo>
                      <a:pt x="959" y="45"/>
                    </a:lnTo>
                    <a:lnTo>
                      <a:pt x="959" y="48"/>
                    </a:lnTo>
                    <a:lnTo>
                      <a:pt x="959" y="59"/>
                    </a:lnTo>
                    <a:lnTo>
                      <a:pt x="959" y="77"/>
                    </a:lnTo>
                    <a:lnTo>
                      <a:pt x="957" y="99"/>
                    </a:lnTo>
                    <a:lnTo>
                      <a:pt x="957" y="125"/>
                    </a:lnTo>
                    <a:lnTo>
                      <a:pt x="956" y="155"/>
                    </a:lnTo>
                    <a:lnTo>
                      <a:pt x="956" y="188"/>
                    </a:lnTo>
                    <a:lnTo>
                      <a:pt x="955" y="222"/>
                    </a:lnTo>
                    <a:lnTo>
                      <a:pt x="955" y="257"/>
                    </a:lnTo>
                    <a:lnTo>
                      <a:pt x="954" y="292"/>
                    </a:lnTo>
                    <a:lnTo>
                      <a:pt x="954" y="328"/>
                    </a:lnTo>
                    <a:lnTo>
                      <a:pt x="953" y="359"/>
                    </a:lnTo>
                    <a:lnTo>
                      <a:pt x="953" y="389"/>
                    </a:lnTo>
                    <a:lnTo>
                      <a:pt x="952" y="416"/>
                    </a:lnTo>
                    <a:lnTo>
                      <a:pt x="952" y="439"/>
                    </a:lnTo>
                    <a:lnTo>
                      <a:pt x="952" y="455"/>
                    </a:lnTo>
                    <a:lnTo>
                      <a:pt x="952" y="466"/>
                    </a:lnTo>
                    <a:lnTo>
                      <a:pt x="952" y="469"/>
                    </a:lnTo>
                    <a:lnTo>
                      <a:pt x="1343" y="1517"/>
                    </a:lnTo>
                    <a:lnTo>
                      <a:pt x="1352" y="1532"/>
                    </a:lnTo>
                    <a:lnTo>
                      <a:pt x="1364" y="1544"/>
                    </a:lnTo>
                    <a:lnTo>
                      <a:pt x="1380" y="1552"/>
                    </a:lnTo>
                    <a:lnTo>
                      <a:pt x="1398" y="1555"/>
                    </a:lnTo>
                    <a:lnTo>
                      <a:pt x="1415" y="1552"/>
                    </a:lnTo>
                    <a:lnTo>
                      <a:pt x="1431" y="1544"/>
                    </a:lnTo>
                    <a:lnTo>
                      <a:pt x="1444" y="1532"/>
                    </a:lnTo>
                    <a:lnTo>
                      <a:pt x="1453" y="1517"/>
                    </a:lnTo>
                    <a:lnTo>
                      <a:pt x="1844" y="469"/>
                    </a:lnTo>
                    <a:lnTo>
                      <a:pt x="1837" y="45"/>
                    </a:lnTo>
                    <a:lnTo>
                      <a:pt x="1902" y="0"/>
                    </a:lnTo>
                    <a:lnTo>
                      <a:pt x="1928" y="17"/>
                    </a:lnTo>
                    <a:lnTo>
                      <a:pt x="1959" y="35"/>
                    </a:lnTo>
                    <a:lnTo>
                      <a:pt x="1991" y="53"/>
                    </a:lnTo>
                    <a:lnTo>
                      <a:pt x="2024" y="69"/>
                    </a:lnTo>
                    <a:lnTo>
                      <a:pt x="2059" y="86"/>
                    </a:lnTo>
                    <a:lnTo>
                      <a:pt x="2095" y="101"/>
                    </a:lnTo>
                    <a:lnTo>
                      <a:pt x="2130" y="116"/>
                    </a:lnTo>
                    <a:lnTo>
                      <a:pt x="2165" y="130"/>
                    </a:lnTo>
                    <a:lnTo>
                      <a:pt x="2198" y="143"/>
                    </a:lnTo>
                    <a:lnTo>
                      <a:pt x="2230" y="155"/>
                    </a:lnTo>
                    <a:lnTo>
                      <a:pt x="2260" y="165"/>
                    </a:lnTo>
                    <a:lnTo>
                      <a:pt x="2286" y="175"/>
                    </a:lnTo>
                    <a:lnTo>
                      <a:pt x="2309" y="182"/>
                    </a:lnTo>
                    <a:lnTo>
                      <a:pt x="2329" y="188"/>
                    </a:lnTo>
                    <a:lnTo>
                      <a:pt x="2343" y="193"/>
                    </a:lnTo>
                    <a:lnTo>
                      <a:pt x="2352" y="196"/>
                    </a:lnTo>
                    <a:lnTo>
                      <a:pt x="2355" y="197"/>
                    </a:lnTo>
                    <a:lnTo>
                      <a:pt x="2395" y="214"/>
                    </a:lnTo>
                    <a:lnTo>
                      <a:pt x="2431" y="232"/>
                    </a:lnTo>
                    <a:lnTo>
                      <a:pt x="2462" y="251"/>
                    </a:lnTo>
                    <a:lnTo>
                      <a:pt x="2488" y="268"/>
                    </a:lnTo>
                    <a:lnTo>
                      <a:pt x="2510" y="286"/>
                    </a:lnTo>
                    <a:lnTo>
                      <a:pt x="2528" y="301"/>
                    </a:lnTo>
                    <a:lnTo>
                      <a:pt x="2541" y="314"/>
                    </a:lnTo>
                    <a:lnTo>
                      <a:pt x="2551" y="324"/>
                    </a:lnTo>
                    <a:lnTo>
                      <a:pt x="2556" y="331"/>
                    </a:lnTo>
                    <a:lnTo>
                      <a:pt x="2558" y="333"/>
                    </a:lnTo>
                    <a:lnTo>
                      <a:pt x="2600" y="401"/>
                    </a:lnTo>
                    <a:lnTo>
                      <a:pt x="2637" y="472"/>
                    </a:lnTo>
                    <a:lnTo>
                      <a:pt x="2668" y="543"/>
                    </a:lnTo>
                    <a:lnTo>
                      <a:pt x="2696" y="615"/>
                    </a:lnTo>
                    <a:lnTo>
                      <a:pt x="2718" y="687"/>
                    </a:lnTo>
                    <a:lnTo>
                      <a:pt x="2736" y="759"/>
                    </a:lnTo>
                    <a:lnTo>
                      <a:pt x="2751" y="830"/>
                    </a:lnTo>
                    <a:lnTo>
                      <a:pt x="2763" y="901"/>
                    </a:lnTo>
                    <a:lnTo>
                      <a:pt x="2773" y="970"/>
                    </a:lnTo>
                    <a:lnTo>
                      <a:pt x="2779" y="1036"/>
                    </a:lnTo>
                    <a:lnTo>
                      <a:pt x="2785" y="1101"/>
                    </a:lnTo>
                    <a:lnTo>
                      <a:pt x="2789" y="1162"/>
                    </a:lnTo>
                    <a:lnTo>
                      <a:pt x="2791" y="1220"/>
                    </a:lnTo>
                    <a:lnTo>
                      <a:pt x="2795" y="1274"/>
                    </a:lnTo>
                    <a:lnTo>
                      <a:pt x="2796" y="1321"/>
                    </a:lnTo>
                    <a:lnTo>
                      <a:pt x="2793" y="1362"/>
                    </a:lnTo>
                    <a:lnTo>
                      <a:pt x="2790" y="1398"/>
                    </a:lnTo>
                    <a:lnTo>
                      <a:pt x="2785" y="1428"/>
                    </a:lnTo>
                    <a:lnTo>
                      <a:pt x="2778" y="1454"/>
                    </a:lnTo>
                    <a:lnTo>
                      <a:pt x="2769" y="1475"/>
                    </a:lnTo>
                    <a:lnTo>
                      <a:pt x="2759" y="1491"/>
                    </a:lnTo>
                    <a:lnTo>
                      <a:pt x="2747" y="1505"/>
                    </a:lnTo>
                    <a:lnTo>
                      <a:pt x="2735" y="1514"/>
                    </a:lnTo>
                    <a:lnTo>
                      <a:pt x="2723" y="1521"/>
                    </a:lnTo>
                    <a:lnTo>
                      <a:pt x="2663" y="1543"/>
                    </a:lnTo>
                    <a:lnTo>
                      <a:pt x="2596" y="1564"/>
                    </a:lnTo>
                    <a:lnTo>
                      <a:pt x="2523" y="1583"/>
                    </a:lnTo>
                    <a:lnTo>
                      <a:pt x="2444" y="1600"/>
                    </a:lnTo>
                    <a:lnTo>
                      <a:pt x="2360" y="1616"/>
                    </a:lnTo>
                    <a:lnTo>
                      <a:pt x="2272" y="1630"/>
                    </a:lnTo>
                    <a:lnTo>
                      <a:pt x="2179" y="1642"/>
                    </a:lnTo>
                    <a:lnTo>
                      <a:pt x="2082" y="1653"/>
                    </a:lnTo>
                    <a:lnTo>
                      <a:pt x="1982" y="1663"/>
                    </a:lnTo>
                    <a:lnTo>
                      <a:pt x="1880" y="1671"/>
                    </a:lnTo>
                    <a:lnTo>
                      <a:pt x="1774" y="1676"/>
                    </a:lnTo>
                    <a:lnTo>
                      <a:pt x="1668" y="1682"/>
                    </a:lnTo>
                    <a:lnTo>
                      <a:pt x="1560" y="1685"/>
                    </a:lnTo>
                    <a:lnTo>
                      <a:pt x="1452" y="1686"/>
                    </a:lnTo>
                    <a:lnTo>
                      <a:pt x="1343" y="1686"/>
                    </a:lnTo>
                    <a:lnTo>
                      <a:pt x="1234" y="1685"/>
                    </a:lnTo>
                    <a:lnTo>
                      <a:pt x="1127" y="1682"/>
                    </a:lnTo>
                    <a:lnTo>
                      <a:pt x="1020" y="1676"/>
                    </a:lnTo>
                    <a:lnTo>
                      <a:pt x="916" y="1671"/>
                    </a:lnTo>
                    <a:lnTo>
                      <a:pt x="813" y="1663"/>
                    </a:lnTo>
                    <a:lnTo>
                      <a:pt x="713" y="1653"/>
                    </a:lnTo>
                    <a:lnTo>
                      <a:pt x="616" y="1642"/>
                    </a:lnTo>
                    <a:lnTo>
                      <a:pt x="524" y="1630"/>
                    </a:lnTo>
                    <a:lnTo>
                      <a:pt x="435" y="1616"/>
                    </a:lnTo>
                    <a:lnTo>
                      <a:pt x="351" y="1600"/>
                    </a:lnTo>
                    <a:lnTo>
                      <a:pt x="272" y="1583"/>
                    </a:lnTo>
                    <a:lnTo>
                      <a:pt x="200" y="1564"/>
                    </a:lnTo>
                    <a:lnTo>
                      <a:pt x="133" y="1543"/>
                    </a:lnTo>
                    <a:lnTo>
                      <a:pt x="72" y="1521"/>
                    </a:lnTo>
                    <a:lnTo>
                      <a:pt x="60" y="1516"/>
                    </a:lnTo>
                    <a:lnTo>
                      <a:pt x="49" y="1507"/>
                    </a:lnTo>
                    <a:lnTo>
                      <a:pt x="40" y="1496"/>
                    </a:lnTo>
                    <a:lnTo>
                      <a:pt x="30" y="1481"/>
                    </a:lnTo>
                    <a:lnTo>
                      <a:pt x="21" y="1464"/>
                    </a:lnTo>
                    <a:lnTo>
                      <a:pt x="14" y="1442"/>
                    </a:lnTo>
                    <a:lnTo>
                      <a:pt x="8" y="1418"/>
                    </a:lnTo>
                    <a:lnTo>
                      <a:pt x="3" y="1388"/>
                    </a:lnTo>
                    <a:lnTo>
                      <a:pt x="1" y="1355"/>
                    </a:lnTo>
                    <a:lnTo>
                      <a:pt x="0" y="1316"/>
                    </a:lnTo>
                    <a:lnTo>
                      <a:pt x="1" y="1274"/>
                    </a:lnTo>
                    <a:lnTo>
                      <a:pt x="3" y="1220"/>
                    </a:lnTo>
                    <a:lnTo>
                      <a:pt x="7" y="1162"/>
                    </a:lnTo>
                    <a:lnTo>
                      <a:pt x="11" y="1101"/>
                    </a:lnTo>
                    <a:lnTo>
                      <a:pt x="16" y="1036"/>
                    </a:lnTo>
                    <a:lnTo>
                      <a:pt x="23" y="970"/>
                    </a:lnTo>
                    <a:lnTo>
                      <a:pt x="32" y="901"/>
                    </a:lnTo>
                    <a:lnTo>
                      <a:pt x="44" y="830"/>
                    </a:lnTo>
                    <a:lnTo>
                      <a:pt x="59" y="759"/>
                    </a:lnTo>
                    <a:lnTo>
                      <a:pt x="78" y="687"/>
                    </a:lnTo>
                    <a:lnTo>
                      <a:pt x="100" y="615"/>
                    </a:lnTo>
                    <a:lnTo>
                      <a:pt x="127" y="543"/>
                    </a:lnTo>
                    <a:lnTo>
                      <a:pt x="158" y="472"/>
                    </a:lnTo>
                    <a:lnTo>
                      <a:pt x="195" y="401"/>
                    </a:lnTo>
                    <a:lnTo>
                      <a:pt x="237" y="333"/>
                    </a:lnTo>
                    <a:lnTo>
                      <a:pt x="239" y="331"/>
                    </a:lnTo>
                    <a:lnTo>
                      <a:pt x="245" y="324"/>
                    </a:lnTo>
                    <a:lnTo>
                      <a:pt x="254" y="314"/>
                    </a:lnTo>
                    <a:lnTo>
                      <a:pt x="268" y="301"/>
                    </a:lnTo>
                    <a:lnTo>
                      <a:pt x="285" y="286"/>
                    </a:lnTo>
                    <a:lnTo>
                      <a:pt x="307" y="268"/>
                    </a:lnTo>
                    <a:lnTo>
                      <a:pt x="334" y="251"/>
                    </a:lnTo>
                    <a:lnTo>
                      <a:pt x="365" y="232"/>
                    </a:lnTo>
                    <a:lnTo>
                      <a:pt x="400" y="214"/>
                    </a:lnTo>
                    <a:lnTo>
                      <a:pt x="440" y="197"/>
                    </a:lnTo>
                    <a:lnTo>
                      <a:pt x="444" y="196"/>
                    </a:lnTo>
                    <a:lnTo>
                      <a:pt x="452" y="193"/>
                    </a:lnTo>
                    <a:lnTo>
                      <a:pt x="467" y="188"/>
                    </a:lnTo>
                    <a:lnTo>
                      <a:pt x="485" y="182"/>
                    </a:lnTo>
                    <a:lnTo>
                      <a:pt x="508" y="175"/>
                    </a:lnTo>
                    <a:lnTo>
                      <a:pt x="535" y="165"/>
                    </a:lnTo>
                    <a:lnTo>
                      <a:pt x="564" y="155"/>
                    </a:lnTo>
                    <a:lnTo>
                      <a:pt x="596" y="143"/>
                    </a:lnTo>
                    <a:lnTo>
                      <a:pt x="630" y="130"/>
                    </a:lnTo>
                    <a:lnTo>
                      <a:pt x="665" y="116"/>
                    </a:lnTo>
                    <a:lnTo>
                      <a:pt x="701" y="101"/>
                    </a:lnTo>
                    <a:lnTo>
                      <a:pt x="736" y="86"/>
                    </a:lnTo>
                    <a:lnTo>
                      <a:pt x="771" y="69"/>
                    </a:lnTo>
                    <a:lnTo>
                      <a:pt x="805" y="53"/>
                    </a:lnTo>
                    <a:lnTo>
                      <a:pt x="837" y="35"/>
                    </a:lnTo>
                    <a:lnTo>
                      <a:pt x="866" y="17"/>
                    </a:lnTo>
                    <a:lnTo>
                      <a:pt x="8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fr-CA" kern="0" smtClean="0">
                  <a:solidFill>
                    <a:srgbClr val="000000"/>
                  </a:solidFill>
                  <a:latin typeface="Microsoft New Tai Lue"/>
                </a:endParaRPr>
              </a:p>
            </p:txBody>
          </p:sp>
          <p:sp>
            <p:nvSpPr>
              <p:cNvPr id="132" name="Freeform 104"/>
              <p:cNvSpPr>
                <a:spLocks/>
              </p:cNvSpPr>
              <p:nvPr/>
            </p:nvSpPr>
            <p:spPr bwMode="auto">
              <a:xfrm>
                <a:off x="793" y="1505"/>
                <a:ext cx="35" cy="126"/>
              </a:xfrm>
              <a:custGeom>
                <a:avLst/>
                <a:gdLst>
                  <a:gd name="T0" fmla="*/ 0 w 347"/>
                  <a:gd name="T1" fmla="*/ 0 h 1259"/>
                  <a:gd name="T2" fmla="*/ 57 w 347"/>
                  <a:gd name="T3" fmla="*/ 17 h 1259"/>
                  <a:gd name="T4" fmla="*/ 114 w 347"/>
                  <a:gd name="T5" fmla="*/ 28 h 1259"/>
                  <a:gd name="T6" fmla="*/ 172 w 347"/>
                  <a:gd name="T7" fmla="*/ 31 h 1259"/>
                  <a:gd name="T8" fmla="*/ 188 w 347"/>
                  <a:gd name="T9" fmla="*/ 31 h 1259"/>
                  <a:gd name="T10" fmla="*/ 243 w 347"/>
                  <a:gd name="T11" fmla="*/ 27 h 1259"/>
                  <a:gd name="T12" fmla="*/ 296 w 347"/>
                  <a:gd name="T13" fmla="*/ 17 h 1259"/>
                  <a:gd name="T14" fmla="*/ 347 w 347"/>
                  <a:gd name="T15" fmla="*/ 4 h 1259"/>
                  <a:gd name="T16" fmla="*/ 193 w 347"/>
                  <a:gd name="T17" fmla="*/ 239 h 1259"/>
                  <a:gd name="T18" fmla="*/ 333 w 347"/>
                  <a:gd name="T19" fmla="*/ 373 h 1259"/>
                  <a:gd name="T20" fmla="*/ 190 w 347"/>
                  <a:gd name="T21" fmla="*/ 1246 h 1259"/>
                  <a:gd name="T22" fmla="*/ 188 w 347"/>
                  <a:gd name="T23" fmla="*/ 1250 h 1259"/>
                  <a:gd name="T24" fmla="*/ 186 w 347"/>
                  <a:gd name="T25" fmla="*/ 1253 h 1259"/>
                  <a:gd name="T26" fmla="*/ 182 w 347"/>
                  <a:gd name="T27" fmla="*/ 1256 h 1259"/>
                  <a:gd name="T28" fmla="*/ 179 w 347"/>
                  <a:gd name="T29" fmla="*/ 1258 h 1259"/>
                  <a:gd name="T30" fmla="*/ 175 w 347"/>
                  <a:gd name="T31" fmla="*/ 1259 h 1259"/>
                  <a:gd name="T32" fmla="*/ 170 w 347"/>
                  <a:gd name="T33" fmla="*/ 1258 h 1259"/>
                  <a:gd name="T34" fmla="*/ 167 w 347"/>
                  <a:gd name="T35" fmla="*/ 1256 h 1259"/>
                  <a:gd name="T36" fmla="*/ 164 w 347"/>
                  <a:gd name="T37" fmla="*/ 1253 h 1259"/>
                  <a:gd name="T38" fmla="*/ 161 w 347"/>
                  <a:gd name="T39" fmla="*/ 1250 h 1259"/>
                  <a:gd name="T40" fmla="*/ 159 w 347"/>
                  <a:gd name="T41" fmla="*/ 1246 h 1259"/>
                  <a:gd name="T42" fmla="*/ 16 w 347"/>
                  <a:gd name="T43" fmla="*/ 373 h 1259"/>
                  <a:gd name="T44" fmla="*/ 155 w 347"/>
                  <a:gd name="T45" fmla="*/ 239 h 1259"/>
                  <a:gd name="T46" fmla="*/ 0 w 347"/>
                  <a:gd name="T47" fmla="*/ 0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7" h="1259">
                    <a:moveTo>
                      <a:pt x="0" y="0"/>
                    </a:moveTo>
                    <a:lnTo>
                      <a:pt x="57" y="17"/>
                    </a:lnTo>
                    <a:lnTo>
                      <a:pt x="114" y="28"/>
                    </a:lnTo>
                    <a:lnTo>
                      <a:pt x="172" y="31"/>
                    </a:lnTo>
                    <a:lnTo>
                      <a:pt x="188" y="31"/>
                    </a:lnTo>
                    <a:lnTo>
                      <a:pt x="243" y="27"/>
                    </a:lnTo>
                    <a:lnTo>
                      <a:pt x="296" y="17"/>
                    </a:lnTo>
                    <a:lnTo>
                      <a:pt x="347" y="4"/>
                    </a:lnTo>
                    <a:lnTo>
                      <a:pt x="193" y="239"/>
                    </a:lnTo>
                    <a:lnTo>
                      <a:pt x="333" y="373"/>
                    </a:lnTo>
                    <a:lnTo>
                      <a:pt x="190" y="1246"/>
                    </a:lnTo>
                    <a:lnTo>
                      <a:pt x="188" y="1250"/>
                    </a:lnTo>
                    <a:lnTo>
                      <a:pt x="186" y="1253"/>
                    </a:lnTo>
                    <a:lnTo>
                      <a:pt x="182" y="1256"/>
                    </a:lnTo>
                    <a:lnTo>
                      <a:pt x="179" y="1258"/>
                    </a:lnTo>
                    <a:lnTo>
                      <a:pt x="175" y="1259"/>
                    </a:lnTo>
                    <a:lnTo>
                      <a:pt x="170" y="1258"/>
                    </a:lnTo>
                    <a:lnTo>
                      <a:pt x="167" y="1256"/>
                    </a:lnTo>
                    <a:lnTo>
                      <a:pt x="164" y="1253"/>
                    </a:lnTo>
                    <a:lnTo>
                      <a:pt x="161" y="1250"/>
                    </a:lnTo>
                    <a:lnTo>
                      <a:pt x="159" y="1246"/>
                    </a:lnTo>
                    <a:lnTo>
                      <a:pt x="16" y="373"/>
                    </a:lnTo>
                    <a:lnTo>
                      <a:pt x="155" y="2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fr-CA" kern="0" smtClean="0">
                  <a:solidFill>
                    <a:srgbClr val="000000"/>
                  </a:solidFill>
                  <a:latin typeface="Microsoft New Tai Lue"/>
                </a:endParaRPr>
              </a:p>
            </p:txBody>
          </p:sp>
        </p:grpSp>
        <p:grpSp>
          <p:nvGrpSpPr>
            <p:cNvPr id="133" name="Group 146"/>
            <p:cNvGrpSpPr>
              <a:grpSpLocks noChangeAspect="1"/>
            </p:cNvGrpSpPr>
            <p:nvPr>
              <p:custDataLst>
                <p:tags r:id="rId7"/>
              </p:custDataLst>
            </p:nvPr>
          </p:nvGrpSpPr>
          <p:grpSpPr bwMode="auto">
            <a:xfrm>
              <a:off x="1341944" y="2451010"/>
              <a:ext cx="569571" cy="692616"/>
              <a:chOff x="1145" y="1766"/>
              <a:chExt cx="287" cy="349"/>
            </a:xfrm>
            <a:solidFill>
              <a:schemeClr val="accent2">
                <a:lumMod val="50000"/>
              </a:schemeClr>
            </a:solidFill>
          </p:grpSpPr>
          <p:sp>
            <p:nvSpPr>
              <p:cNvPr id="134" name="Freeform 148"/>
              <p:cNvSpPr>
                <a:spLocks/>
              </p:cNvSpPr>
              <p:nvPr/>
            </p:nvSpPr>
            <p:spPr bwMode="auto">
              <a:xfrm>
                <a:off x="1145" y="1853"/>
                <a:ext cx="287" cy="262"/>
              </a:xfrm>
              <a:custGeom>
                <a:avLst/>
                <a:gdLst>
                  <a:gd name="T0" fmla="*/ 853 w 2871"/>
                  <a:gd name="T1" fmla="*/ 138 h 2617"/>
                  <a:gd name="T2" fmla="*/ 882 w 2871"/>
                  <a:gd name="T3" fmla="*/ 193 h 2617"/>
                  <a:gd name="T4" fmla="*/ 945 w 2871"/>
                  <a:gd name="T5" fmla="*/ 399 h 2617"/>
                  <a:gd name="T6" fmla="*/ 1041 w 2871"/>
                  <a:gd name="T7" fmla="*/ 558 h 2617"/>
                  <a:gd name="T8" fmla="*/ 1111 w 2871"/>
                  <a:gd name="T9" fmla="*/ 644 h 2617"/>
                  <a:gd name="T10" fmla="*/ 1108 w 2871"/>
                  <a:gd name="T11" fmla="*/ 788 h 2617"/>
                  <a:gd name="T12" fmla="*/ 1138 w 2871"/>
                  <a:gd name="T13" fmla="*/ 941 h 2617"/>
                  <a:gd name="T14" fmla="*/ 1253 w 2871"/>
                  <a:gd name="T15" fmla="*/ 1059 h 2617"/>
                  <a:gd name="T16" fmla="*/ 1396 w 2871"/>
                  <a:gd name="T17" fmla="*/ 1120 h 2617"/>
                  <a:gd name="T18" fmla="*/ 1562 w 2871"/>
                  <a:gd name="T19" fmla="*/ 1077 h 2617"/>
                  <a:gd name="T20" fmla="*/ 1749 w 2871"/>
                  <a:gd name="T21" fmla="*/ 886 h 2617"/>
                  <a:gd name="T22" fmla="*/ 1768 w 2871"/>
                  <a:gd name="T23" fmla="*/ 651 h 2617"/>
                  <a:gd name="T24" fmla="*/ 1811 w 2871"/>
                  <a:gd name="T25" fmla="*/ 602 h 2617"/>
                  <a:gd name="T26" fmla="*/ 1903 w 2871"/>
                  <a:gd name="T27" fmla="*/ 470 h 2617"/>
                  <a:gd name="T28" fmla="*/ 1987 w 2871"/>
                  <a:gd name="T29" fmla="*/ 280 h 2617"/>
                  <a:gd name="T30" fmla="*/ 2015 w 2871"/>
                  <a:gd name="T31" fmla="*/ 173 h 2617"/>
                  <a:gd name="T32" fmla="*/ 2065 w 2871"/>
                  <a:gd name="T33" fmla="*/ 43 h 2617"/>
                  <a:gd name="T34" fmla="*/ 2067 w 2871"/>
                  <a:gd name="T35" fmla="*/ 54 h 2617"/>
                  <a:gd name="T36" fmla="*/ 2050 w 2871"/>
                  <a:gd name="T37" fmla="*/ 243 h 2617"/>
                  <a:gd name="T38" fmla="*/ 2061 w 2871"/>
                  <a:gd name="T39" fmla="*/ 517 h 2617"/>
                  <a:gd name="T40" fmla="*/ 2132 w 2871"/>
                  <a:gd name="T41" fmla="*/ 819 h 2617"/>
                  <a:gd name="T42" fmla="*/ 2286 w 2871"/>
                  <a:gd name="T43" fmla="*/ 926 h 2617"/>
                  <a:gd name="T44" fmla="*/ 2492 w 2871"/>
                  <a:gd name="T45" fmla="*/ 1026 h 2617"/>
                  <a:gd name="T46" fmla="*/ 2650 w 2871"/>
                  <a:gd name="T47" fmla="*/ 1156 h 2617"/>
                  <a:gd name="T48" fmla="*/ 2685 w 2871"/>
                  <a:gd name="T49" fmla="*/ 1230 h 2617"/>
                  <a:gd name="T50" fmla="*/ 2744 w 2871"/>
                  <a:gd name="T51" fmla="*/ 1397 h 2617"/>
                  <a:gd name="T52" fmla="*/ 2813 w 2871"/>
                  <a:gd name="T53" fmla="*/ 1652 h 2617"/>
                  <a:gd name="T54" fmla="*/ 2864 w 2871"/>
                  <a:gd name="T55" fmla="*/ 1961 h 2617"/>
                  <a:gd name="T56" fmla="*/ 2862 w 2871"/>
                  <a:gd name="T57" fmla="*/ 2288 h 2617"/>
                  <a:gd name="T58" fmla="*/ 2846 w 2871"/>
                  <a:gd name="T59" fmla="*/ 2322 h 2617"/>
                  <a:gd name="T60" fmla="*/ 2770 w 2871"/>
                  <a:gd name="T61" fmla="*/ 2386 h 2617"/>
                  <a:gd name="T62" fmla="*/ 2668 w 2871"/>
                  <a:gd name="T63" fmla="*/ 2423 h 2617"/>
                  <a:gd name="T64" fmla="*/ 2436 w 2871"/>
                  <a:gd name="T65" fmla="*/ 2492 h 2617"/>
                  <a:gd name="T66" fmla="*/ 2095 w 2871"/>
                  <a:gd name="T67" fmla="*/ 2564 h 2617"/>
                  <a:gd name="T68" fmla="*/ 1663 w 2871"/>
                  <a:gd name="T69" fmla="*/ 2612 h 2617"/>
                  <a:gd name="T70" fmla="*/ 1354 w 2871"/>
                  <a:gd name="T71" fmla="*/ 2615 h 2617"/>
                  <a:gd name="T72" fmla="*/ 1195 w 2871"/>
                  <a:gd name="T73" fmla="*/ 2602 h 2617"/>
                  <a:gd name="T74" fmla="*/ 911 w 2871"/>
                  <a:gd name="T75" fmla="*/ 2568 h 2617"/>
                  <a:gd name="T76" fmla="*/ 563 w 2871"/>
                  <a:gd name="T77" fmla="*/ 2504 h 2617"/>
                  <a:gd name="T78" fmla="*/ 205 w 2871"/>
                  <a:gd name="T79" fmla="*/ 2404 h 2617"/>
                  <a:gd name="T80" fmla="*/ 65 w 2871"/>
                  <a:gd name="T81" fmla="*/ 2346 h 2617"/>
                  <a:gd name="T82" fmla="*/ 26 w 2871"/>
                  <a:gd name="T83" fmla="*/ 2301 h 2617"/>
                  <a:gd name="T84" fmla="*/ 0 w 2871"/>
                  <a:gd name="T85" fmla="*/ 2168 h 2617"/>
                  <a:gd name="T86" fmla="*/ 5 w 2871"/>
                  <a:gd name="T87" fmla="*/ 2077 h 2617"/>
                  <a:gd name="T88" fmla="*/ 28 w 2871"/>
                  <a:gd name="T89" fmla="*/ 1850 h 2617"/>
                  <a:gd name="T90" fmla="*/ 79 w 2871"/>
                  <a:gd name="T91" fmla="*/ 1556 h 2617"/>
                  <a:gd name="T92" fmla="*/ 169 w 2871"/>
                  <a:gd name="T93" fmla="*/ 1264 h 2617"/>
                  <a:gd name="T94" fmla="*/ 252 w 2871"/>
                  <a:gd name="T95" fmla="*/ 1111 h 2617"/>
                  <a:gd name="T96" fmla="*/ 328 w 2871"/>
                  <a:gd name="T97" fmla="*/ 1044 h 2617"/>
                  <a:gd name="T98" fmla="*/ 458 w 2871"/>
                  <a:gd name="T99" fmla="*/ 975 h 2617"/>
                  <a:gd name="T100" fmla="*/ 542 w 2871"/>
                  <a:gd name="T101" fmla="*/ 948 h 2617"/>
                  <a:gd name="T102" fmla="*/ 696 w 2871"/>
                  <a:gd name="T103" fmla="*/ 890 h 2617"/>
                  <a:gd name="T104" fmla="*/ 806 w 2871"/>
                  <a:gd name="T105" fmla="*/ 636 h 2617"/>
                  <a:gd name="T106" fmla="*/ 837 w 2871"/>
                  <a:gd name="T107" fmla="*/ 344 h 2617"/>
                  <a:gd name="T108" fmla="*/ 827 w 2871"/>
                  <a:gd name="T109" fmla="*/ 116 h 2617"/>
                  <a:gd name="T110" fmla="*/ 811 w 2871"/>
                  <a:gd name="T111" fmla="*/ 3 h 2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71" h="2617">
                    <a:moveTo>
                      <a:pt x="811" y="0"/>
                    </a:moveTo>
                    <a:lnTo>
                      <a:pt x="821" y="43"/>
                    </a:lnTo>
                    <a:lnTo>
                      <a:pt x="832" y="80"/>
                    </a:lnTo>
                    <a:lnTo>
                      <a:pt x="843" y="111"/>
                    </a:lnTo>
                    <a:lnTo>
                      <a:pt x="853" y="138"/>
                    </a:lnTo>
                    <a:lnTo>
                      <a:pt x="862" y="157"/>
                    </a:lnTo>
                    <a:lnTo>
                      <a:pt x="871" y="173"/>
                    </a:lnTo>
                    <a:lnTo>
                      <a:pt x="876" y="184"/>
                    </a:lnTo>
                    <a:lnTo>
                      <a:pt x="881" y="190"/>
                    </a:lnTo>
                    <a:lnTo>
                      <a:pt x="882" y="193"/>
                    </a:lnTo>
                    <a:lnTo>
                      <a:pt x="889" y="237"/>
                    </a:lnTo>
                    <a:lnTo>
                      <a:pt x="899" y="280"/>
                    </a:lnTo>
                    <a:lnTo>
                      <a:pt x="912" y="320"/>
                    </a:lnTo>
                    <a:lnTo>
                      <a:pt x="928" y="361"/>
                    </a:lnTo>
                    <a:lnTo>
                      <a:pt x="945" y="399"/>
                    </a:lnTo>
                    <a:lnTo>
                      <a:pt x="963" y="436"/>
                    </a:lnTo>
                    <a:lnTo>
                      <a:pt x="983" y="470"/>
                    </a:lnTo>
                    <a:lnTo>
                      <a:pt x="1003" y="502"/>
                    </a:lnTo>
                    <a:lnTo>
                      <a:pt x="1021" y="530"/>
                    </a:lnTo>
                    <a:lnTo>
                      <a:pt x="1041" y="558"/>
                    </a:lnTo>
                    <a:lnTo>
                      <a:pt x="1059" y="581"/>
                    </a:lnTo>
                    <a:lnTo>
                      <a:pt x="1075" y="602"/>
                    </a:lnTo>
                    <a:lnTo>
                      <a:pt x="1089" y="619"/>
                    </a:lnTo>
                    <a:lnTo>
                      <a:pt x="1102" y="633"/>
                    </a:lnTo>
                    <a:lnTo>
                      <a:pt x="1111" y="644"/>
                    </a:lnTo>
                    <a:lnTo>
                      <a:pt x="1117" y="649"/>
                    </a:lnTo>
                    <a:lnTo>
                      <a:pt x="1119" y="651"/>
                    </a:lnTo>
                    <a:lnTo>
                      <a:pt x="1119" y="701"/>
                    </a:lnTo>
                    <a:lnTo>
                      <a:pt x="1116" y="746"/>
                    </a:lnTo>
                    <a:lnTo>
                      <a:pt x="1108" y="788"/>
                    </a:lnTo>
                    <a:lnTo>
                      <a:pt x="1097" y="826"/>
                    </a:lnTo>
                    <a:lnTo>
                      <a:pt x="1084" y="861"/>
                    </a:lnTo>
                    <a:lnTo>
                      <a:pt x="1100" y="888"/>
                    </a:lnTo>
                    <a:lnTo>
                      <a:pt x="1119" y="914"/>
                    </a:lnTo>
                    <a:lnTo>
                      <a:pt x="1138" y="941"/>
                    </a:lnTo>
                    <a:lnTo>
                      <a:pt x="1159" y="967"/>
                    </a:lnTo>
                    <a:lnTo>
                      <a:pt x="1181" y="992"/>
                    </a:lnTo>
                    <a:lnTo>
                      <a:pt x="1204" y="1017"/>
                    </a:lnTo>
                    <a:lnTo>
                      <a:pt x="1228" y="1039"/>
                    </a:lnTo>
                    <a:lnTo>
                      <a:pt x="1253" y="1059"/>
                    </a:lnTo>
                    <a:lnTo>
                      <a:pt x="1280" y="1077"/>
                    </a:lnTo>
                    <a:lnTo>
                      <a:pt x="1307" y="1092"/>
                    </a:lnTo>
                    <a:lnTo>
                      <a:pt x="1336" y="1106"/>
                    </a:lnTo>
                    <a:lnTo>
                      <a:pt x="1365" y="1114"/>
                    </a:lnTo>
                    <a:lnTo>
                      <a:pt x="1396" y="1120"/>
                    </a:lnTo>
                    <a:lnTo>
                      <a:pt x="1427" y="1121"/>
                    </a:lnTo>
                    <a:lnTo>
                      <a:pt x="1460" y="1118"/>
                    </a:lnTo>
                    <a:lnTo>
                      <a:pt x="1493" y="1110"/>
                    </a:lnTo>
                    <a:lnTo>
                      <a:pt x="1527" y="1096"/>
                    </a:lnTo>
                    <a:lnTo>
                      <a:pt x="1562" y="1077"/>
                    </a:lnTo>
                    <a:lnTo>
                      <a:pt x="1598" y="1053"/>
                    </a:lnTo>
                    <a:lnTo>
                      <a:pt x="1635" y="1021"/>
                    </a:lnTo>
                    <a:lnTo>
                      <a:pt x="1672" y="984"/>
                    </a:lnTo>
                    <a:lnTo>
                      <a:pt x="1711" y="938"/>
                    </a:lnTo>
                    <a:lnTo>
                      <a:pt x="1749" y="886"/>
                    </a:lnTo>
                    <a:lnTo>
                      <a:pt x="1788" y="826"/>
                    </a:lnTo>
                    <a:lnTo>
                      <a:pt x="1778" y="788"/>
                    </a:lnTo>
                    <a:lnTo>
                      <a:pt x="1770" y="746"/>
                    </a:lnTo>
                    <a:lnTo>
                      <a:pt x="1767" y="701"/>
                    </a:lnTo>
                    <a:lnTo>
                      <a:pt x="1768" y="651"/>
                    </a:lnTo>
                    <a:lnTo>
                      <a:pt x="1770" y="649"/>
                    </a:lnTo>
                    <a:lnTo>
                      <a:pt x="1775" y="644"/>
                    </a:lnTo>
                    <a:lnTo>
                      <a:pt x="1784" y="633"/>
                    </a:lnTo>
                    <a:lnTo>
                      <a:pt x="1796" y="619"/>
                    </a:lnTo>
                    <a:lnTo>
                      <a:pt x="1811" y="602"/>
                    </a:lnTo>
                    <a:lnTo>
                      <a:pt x="1827" y="581"/>
                    </a:lnTo>
                    <a:lnTo>
                      <a:pt x="1846" y="558"/>
                    </a:lnTo>
                    <a:lnTo>
                      <a:pt x="1865" y="530"/>
                    </a:lnTo>
                    <a:lnTo>
                      <a:pt x="1884" y="502"/>
                    </a:lnTo>
                    <a:lnTo>
                      <a:pt x="1903" y="470"/>
                    </a:lnTo>
                    <a:lnTo>
                      <a:pt x="1923" y="436"/>
                    </a:lnTo>
                    <a:lnTo>
                      <a:pt x="1942" y="399"/>
                    </a:lnTo>
                    <a:lnTo>
                      <a:pt x="1958" y="361"/>
                    </a:lnTo>
                    <a:lnTo>
                      <a:pt x="1973" y="320"/>
                    </a:lnTo>
                    <a:lnTo>
                      <a:pt x="1987" y="280"/>
                    </a:lnTo>
                    <a:lnTo>
                      <a:pt x="1996" y="237"/>
                    </a:lnTo>
                    <a:lnTo>
                      <a:pt x="2004" y="193"/>
                    </a:lnTo>
                    <a:lnTo>
                      <a:pt x="2005" y="190"/>
                    </a:lnTo>
                    <a:lnTo>
                      <a:pt x="2010" y="184"/>
                    </a:lnTo>
                    <a:lnTo>
                      <a:pt x="2015" y="173"/>
                    </a:lnTo>
                    <a:lnTo>
                      <a:pt x="2023" y="157"/>
                    </a:lnTo>
                    <a:lnTo>
                      <a:pt x="2033" y="138"/>
                    </a:lnTo>
                    <a:lnTo>
                      <a:pt x="2043" y="111"/>
                    </a:lnTo>
                    <a:lnTo>
                      <a:pt x="2054" y="80"/>
                    </a:lnTo>
                    <a:lnTo>
                      <a:pt x="2065" y="43"/>
                    </a:lnTo>
                    <a:lnTo>
                      <a:pt x="2076" y="0"/>
                    </a:lnTo>
                    <a:lnTo>
                      <a:pt x="2075" y="3"/>
                    </a:lnTo>
                    <a:lnTo>
                      <a:pt x="2073" y="14"/>
                    </a:lnTo>
                    <a:lnTo>
                      <a:pt x="2070" y="31"/>
                    </a:lnTo>
                    <a:lnTo>
                      <a:pt x="2067" y="54"/>
                    </a:lnTo>
                    <a:lnTo>
                      <a:pt x="2064" y="83"/>
                    </a:lnTo>
                    <a:lnTo>
                      <a:pt x="2059" y="116"/>
                    </a:lnTo>
                    <a:lnTo>
                      <a:pt x="2056" y="154"/>
                    </a:lnTo>
                    <a:lnTo>
                      <a:pt x="2053" y="197"/>
                    </a:lnTo>
                    <a:lnTo>
                      <a:pt x="2050" y="243"/>
                    </a:lnTo>
                    <a:lnTo>
                      <a:pt x="2049" y="293"/>
                    </a:lnTo>
                    <a:lnTo>
                      <a:pt x="2049" y="346"/>
                    </a:lnTo>
                    <a:lnTo>
                      <a:pt x="2051" y="401"/>
                    </a:lnTo>
                    <a:lnTo>
                      <a:pt x="2055" y="458"/>
                    </a:lnTo>
                    <a:lnTo>
                      <a:pt x="2061" y="517"/>
                    </a:lnTo>
                    <a:lnTo>
                      <a:pt x="2069" y="577"/>
                    </a:lnTo>
                    <a:lnTo>
                      <a:pt x="2080" y="637"/>
                    </a:lnTo>
                    <a:lnTo>
                      <a:pt x="2094" y="699"/>
                    </a:lnTo>
                    <a:lnTo>
                      <a:pt x="2111" y="759"/>
                    </a:lnTo>
                    <a:lnTo>
                      <a:pt x="2132" y="819"/>
                    </a:lnTo>
                    <a:lnTo>
                      <a:pt x="2157" y="878"/>
                    </a:lnTo>
                    <a:lnTo>
                      <a:pt x="2182" y="887"/>
                    </a:lnTo>
                    <a:lnTo>
                      <a:pt x="2213" y="898"/>
                    </a:lnTo>
                    <a:lnTo>
                      <a:pt x="2247" y="911"/>
                    </a:lnTo>
                    <a:lnTo>
                      <a:pt x="2286" y="926"/>
                    </a:lnTo>
                    <a:lnTo>
                      <a:pt x="2325" y="944"/>
                    </a:lnTo>
                    <a:lnTo>
                      <a:pt x="2367" y="963"/>
                    </a:lnTo>
                    <a:lnTo>
                      <a:pt x="2409" y="982"/>
                    </a:lnTo>
                    <a:lnTo>
                      <a:pt x="2452" y="1004"/>
                    </a:lnTo>
                    <a:lnTo>
                      <a:pt x="2492" y="1026"/>
                    </a:lnTo>
                    <a:lnTo>
                      <a:pt x="2531" y="1051"/>
                    </a:lnTo>
                    <a:lnTo>
                      <a:pt x="2567" y="1076"/>
                    </a:lnTo>
                    <a:lnTo>
                      <a:pt x="2599" y="1102"/>
                    </a:lnTo>
                    <a:lnTo>
                      <a:pt x="2628" y="1129"/>
                    </a:lnTo>
                    <a:lnTo>
                      <a:pt x="2650" y="1156"/>
                    </a:lnTo>
                    <a:lnTo>
                      <a:pt x="2666" y="1185"/>
                    </a:lnTo>
                    <a:lnTo>
                      <a:pt x="2667" y="1187"/>
                    </a:lnTo>
                    <a:lnTo>
                      <a:pt x="2670" y="1196"/>
                    </a:lnTo>
                    <a:lnTo>
                      <a:pt x="2677" y="1210"/>
                    </a:lnTo>
                    <a:lnTo>
                      <a:pt x="2685" y="1230"/>
                    </a:lnTo>
                    <a:lnTo>
                      <a:pt x="2694" y="1254"/>
                    </a:lnTo>
                    <a:lnTo>
                      <a:pt x="2705" y="1284"/>
                    </a:lnTo>
                    <a:lnTo>
                      <a:pt x="2717" y="1318"/>
                    </a:lnTo>
                    <a:lnTo>
                      <a:pt x="2730" y="1355"/>
                    </a:lnTo>
                    <a:lnTo>
                      <a:pt x="2744" y="1397"/>
                    </a:lnTo>
                    <a:lnTo>
                      <a:pt x="2758" y="1442"/>
                    </a:lnTo>
                    <a:lnTo>
                      <a:pt x="2773" y="1491"/>
                    </a:lnTo>
                    <a:lnTo>
                      <a:pt x="2786" y="1541"/>
                    </a:lnTo>
                    <a:lnTo>
                      <a:pt x="2800" y="1596"/>
                    </a:lnTo>
                    <a:lnTo>
                      <a:pt x="2813" y="1652"/>
                    </a:lnTo>
                    <a:lnTo>
                      <a:pt x="2827" y="1711"/>
                    </a:lnTo>
                    <a:lnTo>
                      <a:pt x="2838" y="1771"/>
                    </a:lnTo>
                    <a:lnTo>
                      <a:pt x="2849" y="1834"/>
                    </a:lnTo>
                    <a:lnTo>
                      <a:pt x="2856" y="1897"/>
                    </a:lnTo>
                    <a:lnTo>
                      <a:pt x="2864" y="1961"/>
                    </a:lnTo>
                    <a:lnTo>
                      <a:pt x="2868" y="2026"/>
                    </a:lnTo>
                    <a:lnTo>
                      <a:pt x="2871" y="2091"/>
                    </a:lnTo>
                    <a:lnTo>
                      <a:pt x="2871" y="2157"/>
                    </a:lnTo>
                    <a:lnTo>
                      <a:pt x="2868" y="2223"/>
                    </a:lnTo>
                    <a:lnTo>
                      <a:pt x="2862" y="2288"/>
                    </a:lnTo>
                    <a:lnTo>
                      <a:pt x="2862" y="2289"/>
                    </a:lnTo>
                    <a:lnTo>
                      <a:pt x="2861" y="2295"/>
                    </a:lnTo>
                    <a:lnTo>
                      <a:pt x="2858" y="2301"/>
                    </a:lnTo>
                    <a:lnTo>
                      <a:pt x="2854" y="2311"/>
                    </a:lnTo>
                    <a:lnTo>
                      <a:pt x="2846" y="2322"/>
                    </a:lnTo>
                    <a:lnTo>
                      <a:pt x="2835" y="2335"/>
                    </a:lnTo>
                    <a:lnTo>
                      <a:pt x="2820" y="2351"/>
                    </a:lnTo>
                    <a:lnTo>
                      <a:pt x="2799" y="2367"/>
                    </a:lnTo>
                    <a:lnTo>
                      <a:pt x="2774" y="2385"/>
                    </a:lnTo>
                    <a:lnTo>
                      <a:pt x="2770" y="2386"/>
                    </a:lnTo>
                    <a:lnTo>
                      <a:pt x="2762" y="2390"/>
                    </a:lnTo>
                    <a:lnTo>
                      <a:pt x="2746" y="2396"/>
                    </a:lnTo>
                    <a:lnTo>
                      <a:pt x="2727" y="2404"/>
                    </a:lnTo>
                    <a:lnTo>
                      <a:pt x="2700" y="2412"/>
                    </a:lnTo>
                    <a:lnTo>
                      <a:pt x="2668" y="2423"/>
                    </a:lnTo>
                    <a:lnTo>
                      <a:pt x="2632" y="2436"/>
                    </a:lnTo>
                    <a:lnTo>
                      <a:pt x="2590" y="2449"/>
                    </a:lnTo>
                    <a:lnTo>
                      <a:pt x="2544" y="2463"/>
                    </a:lnTo>
                    <a:lnTo>
                      <a:pt x="2492" y="2477"/>
                    </a:lnTo>
                    <a:lnTo>
                      <a:pt x="2436" y="2492"/>
                    </a:lnTo>
                    <a:lnTo>
                      <a:pt x="2377" y="2507"/>
                    </a:lnTo>
                    <a:lnTo>
                      <a:pt x="2312" y="2522"/>
                    </a:lnTo>
                    <a:lnTo>
                      <a:pt x="2244" y="2537"/>
                    </a:lnTo>
                    <a:lnTo>
                      <a:pt x="2171" y="2551"/>
                    </a:lnTo>
                    <a:lnTo>
                      <a:pt x="2095" y="2564"/>
                    </a:lnTo>
                    <a:lnTo>
                      <a:pt x="2015" y="2576"/>
                    </a:lnTo>
                    <a:lnTo>
                      <a:pt x="1932" y="2587"/>
                    </a:lnTo>
                    <a:lnTo>
                      <a:pt x="1846" y="2597"/>
                    </a:lnTo>
                    <a:lnTo>
                      <a:pt x="1756" y="2605"/>
                    </a:lnTo>
                    <a:lnTo>
                      <a:pt x="1663" y="2612"/>
                    </a:lnTo>
                    <a:lnTo>
                      <a:pt x="1569" y="2615"/>
                    </a:lnTo>
                    <a:lnTo>
                      <a:pt x="1470" y="2617"/>
                    </a:lnTo>
                    <a:lnTo>
                      <a:pt x="1370" y="2616"/>
                    </a:lnTo>
                    <a:lnTo>
                      <a:pt x="1367" y="2616"/>
                    </a:lnTo>
                    <a:lnTo>
                      <a:pt x="1354" y="2615"/>
                    </a:lnTo>
                    <a:lnTo>
                      <a:pt x="1335" y="2614"/>
                    </a:lnTo>
                    <a:lnTo>
                      <a:pt x="1309" y="2612"/>
                    </a:lnTo>
                    <a:lnTo>
                      <a:pt x="1276" y="2609"/>
                    </a:lnTo>
                    <a:lnTo>
                      <a:pt x="1239" y="2606"/>
                    </a:lnTo>
                    <a:lnTo>
                      <a:pt x="1195" y="2602"/>
                    </a:lnTo>
                    <a:lnTo>
                      <a:pt x="1147" y="2597"/>
                    </a:lnTo>
                    <a:lnTo>
                      <a:pt x="1093" y="2592"/>
                    </a:lnTo>
                    <a:lnTo>
                      <a:pt x="1036" y="2585"/>
                    </a:lnTo>
                    <a:lnTo>
                      <a:pt x="975" y="2576"/>
                    </a:lnTo>
                    <a:lnTo>
                      <a:pt x="911" y="2568"/>
                    </a:lnTo>
                    <a:lnTo>
                      <a:pt x="845" y="2558"/>
                    </a:lnTo>
                    <a:lnTo>
                      <a:pt x="776" y="2547"/>
                    </a:lnTo>
                    <a:lnTo>
                      <a:pt x="706" y="2533"/>
                    </a:lnTo>
                    <a:lnTo>
                      <a:pt x="634" y="2520"/>
                    </a:lnTo>
                    <a:lnTo>
                      <a:pt x="563" y="2504"/>
                    </a:lnTo>
                    <a:lnTo>
                      <a:pt x="490" y="2487"/>
                    </a:lnTo>
                    <a:lnTo>
                      <a:pt x="418" y="2469"/>
                    </a:lnTo>
                    <a:lnTo>
                      <a:pt x="345" y="2449"/>
                    </a:lnTo>
                    <a:lnTo>
                      <a:pt x="275" y="2427"/>
                    </a:lnTo>
                    <a:lnTo>
                      <a:pt x="205" y="2404"/>
                    </a:lnTo>
                    <a:lnTo>
                      <a:pt x="138" y="2378"/>
                    </a:lnTo>
                    <a:lnTo>
                      <a:pt x="75" y="2351"/>
                    </a:lnTo>
                    <a:lnTo>
                      <a:pt x="74" y="2351"/>
                    </a:lnTo>
                    <a:lnTo>
                      <a:pt x="70" y="2350"/>
                    </a:lnTo>
                    <a:lnTo>
                      <a:pt x="65" y="2346"/>
                    </a:lnTo>
                    <a:lnTo>
                      <a:pt x="58" y="2342"/>
                    </a:lnTo>
                    <a:lnTo>
                      <a:pt x="50" y="2335"/>
                    </a:lnTo>
                    <a:lnTo>
                      <a:pt x="43" y="2327"/>
                    </a:lnTo>
                    <a:lnTo>
                      <a:pt x="34" y="2316"/>
                    </a:lnTo>
                    <a:lnTo>
                      <a:pt x="26" y="2301"/>
                    </a:lnTo>
                    <a:lnTo>
                      <a:pt x="19" y="2283"/>
                    </a:lnTo>
                    <a:lnTo>
                      <a:pt x="11" y="2261"/>
                    </a:lnTo>
                    <a:lnTo>
                      <a:pt x="5" y="2234"/>
                    </a:lnTo>
                    <a:lnTo>
                      <a:pt x="2" y="2203"/>
                    </a:lnTo>
                    <a:lnTo>
                      <a:pt x="0" y="2168"/>
                    </a:lnTo>
                    <a:lnTo>
                      <a:pt x="0" y="2164"/>
                    </a:lnTo>
                    <a:lnTo>
                      <a:pt x="1" y="2153"/>
                    </a:lnTo>
                    <a:lnTo>
                      <a:pt x="2" y="2134"/>
                    </a:lnTo>
                    <a:lnTo>
                      <a:pt x="3" y="2109"/>
                    </a:lnTo>
                    <a:lnTo>
                      <a:pt x="5" y="2077"/>
                    </a:lnTo>
                    <a:lnTo>
                      <a:pt x="9" y="2041"/>
                    </a:lnTo>
                    <a:lnTo>
                      <a:pt x="12" y="1999"/>
                    </a:lnTo>
                    <a:lnTo>
                      <a:pt x="16" y="1953"/>
                    </a:lnTo>
                    <a:lnTo>
                      <a:pt x="22" y="1903"/>
                    </a:lnTo>
                    <a:lnTo>
                      <a:pt x="28" y="1850"/>
                    </a:lnTo>
                    <a:lnTo>
                      <a:pt x="36" y="1794"/>
                    </a:lnTo>
                    <a:lnTo>
                      <a:pt x="45" y="1736"/>
                    </a:lnTo>
                    <a:lnTo>
                      <a:pt x="55" y="1677"/>
                    </a:lnTo>
                    <a:lnTo>
                      <a:pt x="67" y="1616"/>
                    </a:lnTo>
                    <a:lnTo>
                      <a:pt x="79" y="1556"/>
                    </a:lnTo>
                    <a:lnTo>
                      <a:pt x="94" y="1495"/>
                    </a:lnTo>
                    <a:lnTo>
                      <a:pt x="110" y="1435"/>
                    </a:lnTo>
                    <a:lnTo>
                      <a:pt x="127" y="1376"/>
                    </a:lnTo>
                    <a:lnTo>
                      <a:pt x="147" y="1319"/>
                    </a:lnTo>
                    <a:lnTo>
                      <a:pt x="169" y="1264"/>
                    </a:lnTo>
                    <a:lnTo>
                      <a:pt x="192" y="1212"/>
                    </a:lnTo>
                    <a:lnTo>
                      <a:pt x="218" y="1164"/>
                    </a:lnTo>
                    <a:lnTo>
                      <a:pt x="245" y="1119"/>
                    </a:lnTo>
                    <a:lnTo>
                      <a:pt x="246" y="1117"/>
                    </a:lnTo>
                    <a:lnTo>
                      <a:pt x="252" y="1111"/>
                    </a:lnTo>
                    <a:lnTo>
                      <a:pt x="259" y="1102"/>
                    </a:lnTo>
                    <a:lnTo>
                      <a:pt x="271" y="1090"/>
                    </a:lnTo>
                    <a:lnTo>
                      <a:pt x="286" y="1077"/>
                    </a:lnTo>
                    <a:lnTo>
                      <a:pt x="304" y="1061"/>
                    </a:lnTo>
                    <a:lnTo>
                      <a:pt x="328" y="1044"/>
                    </a:lnTo>
                    <a:lnTo>
                      <a:pt x="353" y="1026"/>
                    </a:lnTo>
                    <a:lnTo>
                      <a:pt x="384" y="1010"/>
                    </a:lnTo>
                    <a:lnTo>
                      <a:pt x="418" y="992"/>
                    </a:lnTo>
                    <a:lnTo>
                      <a:pt x="456" y="976"/>
                    </a:lnTo>
                    <a:lnTo>
                      <a:pt x="458" y="975"/>
                    </a:lnTo>
                    <a:lnTo>
                      <a:pt x="467" y="973"/>
                    </a:lnTo>
                    <a:lnTo>
                      <a:pt x="479" y="968"/>
                    </a:lnTo>
                    <a:lnTo>
                      <a:pt x="497" y="963"/>
                    </a:lnTo>
                    <a:lnTo>
                      <a:pt x="518" y="956"/>
                    </a:lnTo>
                    <a:lnTo>
                      <a:pt x="542" y="948"/>
                    </a:lnTo>
                    <a:lnTo>
                      <a:pt x="568" y="938"/>
                    </a:lnTo>
                    <a:lnTo>
                      <a:pt x="598" y="929"/>
                    </a:lnTo>
                    <a:lnTo>
                      <a:pt x="630" y="916"/>
                    </a:lnTo>
                    <a:lnTo>
                      <a:pt x="662" y="904"/>
                    </a:lnTo>
                    <a:lnTo>
                      <a:pt x="696" y="890"/>
                    </a:lnTo>
                    <a:lnTo>
                      <a:pt x="730" y="877"/>
                    </a:lnTo>
                    <a:lnTo>
                      <a:pt x="754" y="817"/>
                    </a:lnTo>
                    <a:lnTo>
                      <a:pt x="775" y="757"/>
                    </a:lnTo>
                    <a:lnTo>
                      <a:pt x="793" y="696"/>
                    </a:lnTo>
                    <a:lnTo>
                      <a:pt x="806" y="636"/>
                    </a:lnTo>
                    <a:lnTo>
                      <a:pt x="817" y="575"/>
                    </a:lnTo>
                    <a:lnTo>
                      <a:pt x="826" y="516"/>
                    </a:lnTo>
                    <a:lnTo>
                      <a:pt x="831" y="457"/>
                    </a:lnTo>
                    <a:lnTo>
                      <a:pt x="834" y="401"/>
                    </a:lnTo>
                    <a:lnTo>
                      <a:pt x="837" y="344"/>
                    </a:lnTo>
                    <a:lnTo>
                      <a:pt x="837" y="293"/>
                    </a:lnTo>
                    <a:lnTo>
                      <a:pt x="835" y="243"/>
                    </a:lnTo>
                    <a:lnTo>
                      <a:pt x="833" y="196"/>
                    </a:lnTo>
                    <a:lnTo>
                      <a:pt x="830" y="154"/>
                    </a:lnTo>
                    <a:lnTo>
                      <a:pt x="827" y="116"/>
                    </a:lnTo>
                    <a:lnTo>
                      <a:pt x="823" y="83"/>
                    </a:lnTo>
                    <a:lnTo>
                      <a:pt x="819" y="54"/>
                    </a:lnTo>
                    <a:lnTo>
                      <a:pt x="816" y="31"/>
                    </a:lnTo>
                    <a:lnTo>
                      <a:pt x="813" y="13"/>
                    </a:lnTo>
                    <a:lnTo>
                      <a:pt x="811" y="3"/>
                    </a:lnTo>
                    <a:lnTo>
                      <a:pt x="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fr-CA" kern="0" smtClean="0">
                  <a:solidFill>
                    <a:srgbClr val="000000"/>
                  </a:solidFill>
                  <a:latin typeface="Microsoft New Tai Lue"/>
                </a:endParaRPr>
              </a:p>
            </p:txBody>
          </p:sp>
          <p:sp>
            <p:nvSpPr>
              <p:cNvPr id="135" name="Freeform 149"/>
              <p:cNvSpPr>
                <a:spLocks/>
              </p:cNvSpPr>
              <p:nvPr/>
            </p:nvSpPr>
            <p:spPr bwMode="auto">
              <a:xfrm>
                <a:off x="1223" y="1766"/>
                <a:ext cx="131" cy="83"/>
              </a:xfrm>
              <a:custGeom>
                <a:avLst/>
                <a:gdLst>
                  <a:gd name="T0" fmla="*/ 716 w 1304"/>
                  <a:gd name="T1" fmla="*/ 2 h 831"/>
                  <a:gd name="T2" fmla="*/ 820 w 1304"/>
                  <a:gd name="T3" fmla="*/ 17 h 831"/>
                  <a:gd name="T4" fmla="*/ 928 w 1304"/>
                  <a:gd name="T5" fmla="*/ 51 h 831"/>
                  <a:gd name="T6" fmla="*/ 1038 w 1304"/>
                  <a:gd name="T7" fmla="*/ 107 h 831"/>
                  <a:gd name="T8" fmla="*/ 1147 w 1304"/>
                  <a:gd name="T9" fmla="*/ 189 h 831"/>
                  <a:gd name="T10" fmla="*/ 1175 w 1304"/>
                  <a:gd name="T11" fmla="*/ 220 h 831"/>
                  <a:gd name="T12" fmla="*/ 1223 w 1304"/>
                  <a:gd name="T13" fmla="*/ 287 h 831"/>
                  <a:gd name="T14" fmla="*/ 1258 w 1304"/>
                  <a:gd name="T15" fmla="*/ 365 h 831"/>
                  <a:gd name="T16" fmla="*/ 1281 w 1304"/>
                  <a:gd name="T17" fmla="*/ 448 h 831"/>
                  <a:gd name="T18" fmla="*/ 1295 w 1304"/>
                  <a:gd name="T19" fmla="*/ 532 h 831"/>
                  <a:gd name="T20" fmla="*/ 1303 w 1304"/>
                  <a:gd name="T21" fmla="*/ 612 h 831"/>
                  <a:gd name="T22" fmla="*/ 1304 w 1304"/>
                  <a:gd name="T23" fmla="*/ 684 h 831"/>
                  <a:gd name="T24" fmla="*/ 1303 w 1304"/>
                  <a:gd name="T25" fmla="*/ 741 h 831"/>
                  <a:gd name="T26" fmla="*/ 1300 w 1304"/>
                  <a:gd name="T27" fmla="*/ 778 h 831"/>
                  <a:gd name="T28" fmla="*/ 1299 w 1304"/>
                  <a:gd name="T29" fmla="*/ 793 h 831"/>
                  <a:gd name="T30" fmla="*/ 1287 w 1304"/>
                  <a:gd name="T31" fmla="*/ 769 h 831"/>
                  <a:gd name="T32" fmla="*/ 1274 w 1304"/>
                  <a:gd name="T33" fmla="*/ 758 h 831"/>
                  <a:gd name="T34" fmla="*/ 1265 w 1304"/>
                  <a:gd name="T35" fmla="*/ 762 h 831"/>
                  <a:gd name="T36" fmla="*/ 1255 w 1304"/>
                  <a:gd name="T37" fmla="*/ 783 h 831"/>
                  <a:gd name="T38" fmla="*/ 1249 w 1304"/>
                  <a:gd name="T39" fmla="*/ 809 h 831"/>
                  <a:gd name="T40" fmla="*/ 1247 w 1304"/>
                  <a:gd name="T41" fmla="*/ 828 h 831"/>
                  <a:gd name="T42" fmla="*/ 1208 w 1304"/>
                  <a:gd name="T43" fmla="*/ 813 h 831"/>
                  <a:gd name="T44" fmla="*/ 1143 w 1304"/>
                  <a:gd name="T45" fmla="*/ 767 h 831"/>
                  <a:gd name="T46" fmla="*/ 1094 w 1304"/>
                  <a:gd name="T47" fmla="*/ 717 h 831"/>
                  <a:gd name="T48" fmla="*/ 1057 w 1304"/>
                  <a:gd name="T49" fmla="*/ 665 h 831"/>
                  <a:gd name="T50" fmla="*/ 1032 w 1304"/>
                  <a:gd name="T51" fmla="*/ 618 h 831"/>
                  <a:gd name="T52" fmla="*/ 1017 w 1304"/>
                  <a:gd name="T53" fmla="*/ 580 h 831"/>
                  <a:gd name="T54" fmla="*/ 1009 w 1304"/>
                  <a:gd name="T55" fmla="*/ 557 h 831"/>
                  <a:gd name="T56" fmla="*/ 998 w 1304"/>
                  <a:gd name="T57" fmla="*/ 566 h 831"/>
                  <a:gd name="T58" fmla="*/ 972 w 1304"/>
                  <a:gd name="T59" fmla="*/ 587 h 831"/>
                  <a:gd name="T60" fmla="*/ 928 w 1304"/>
                  <a:gd name="T61" fmla="*/ 616 h 831"/>
                  <a:gd name="T62" fmla="*/ 868 w 1304"/>
                  <a:gd name="T63" fmla="*/ 651 h 831"/>
                  <a:gd name="T64" fmla="*/ 794 w 1304"/>
                  <a:gd name="T65" fmla="*/ 687 h 831"/>
                  <a:gd name="T66" fmla="*/ 702 w 1304"/>
                  <a:gd name="T67" fmla="*/ 725 h 831"/>
                  <a:gd name="T68" fmla="*/ 596 w 1304"/>
                  <a:gd name="T69" fmla="*/ 759 h 831"/>
                  <a:gd name="T70" fmla="*/ 474 w 1304"/>
                  <a:gd name="T71" fmla="*/ 786 h 831"/>
                  <a:gd name="T72" fmla="*/ 335 w 1304"/>
                  <a:gd name="T73" fmla="*/ 805 h 831"/>
                  <a:gd name="T74" fmla="*/ 181 w 1304"/>
                  <a:gd name="T75" fmla="*/ 811 h 831"/>
                  <a:gd name="T76" fmla="*/ 12 w 1304"/>
                  <a:gd name="T77" fmla="*/ 803 h 831"/>
                  <a:gd name="T78" fmla="*/ 10 w 1304"/>
                  <a:gd name="T79" fmla="*/ 792 h 831"/>
                  <a:gd name="T80" fmla="*/ 5 w 1304"/>
                  <a:gd name="T81" fmla="*/ 760 h 831"/>
                  <a:gd name="T82" fmla="*/ 2 w 1304"/>
                  <a:gd name="T83" fmla="*/ 711 h 831"/>
                  <a:gd name="T84" fmla="*/ 0 w 1304"/>
                  <a:gd name="T85" fmla="*/ 649 h 831"/>
                  <a:gd name="T86" fmla="*/ 3 w 1304"/>
                  <a:gd name="T87" fmla="*/ 575 h 831"/>
                  <a:gd name="T88" fmla="*/ 13 w 1304"/>
                  <a:gd name="T89" fmla="*/ 495 h 831"/>
                  <a:gd name="T90" fmla="*/ 34 w 1304"/>
                  <a:gd name="T91" fmla="*/ 410 h 831"/>
                  <a:gd name="T92" fmla="*/ 66 w 1304"/>
                  <a:gd name="T93" fmla="*/ 325 h 831"/>
                  <a:gd name="T94" fmla="*/ 113 w 1304"/>
                  <a:gd name="T95" fmla="*/ 244 h 831"/>
                  <a:gd name="T96" fmla="*/ 177 w 1304"/>
                  <a:gd name="T97" fmla="*/ 168 h 831"/>
                  <a:gd name="T98" fmla="*/ 260 w 1304"/>
                  <a:gd name="T99" fmla="*/ 102 h 831"/>
                  <a:gd name="T100" fmla="*/ 271 w 1304"/>
                  <a:gd name="T101" fmla="*/ 95 h 831"/>
                  <a:gd name="T102" fmla="*/ 301 w 1304"/>
                  <a:gd name="T103" fmla="*/ 81 h 831"/>
                  <a:gd name="T104" fmla="*/ 347 w 1304"/>
                  <a:gd name="T105" fmla="*/ 61 h 831"/>
                  <a:gd name="T106" fmla="*/ 409 w 1304"/>
                  <a:gd name="T107" fmla="*/ 39 h 831"/>
                  <a:gd name="T108" fmla="*/ 485 w 1304"/>
                  <a:gd name="T109" fmla="*/ 19 h 831"/>
                  <a:gd name="T110" fmla="*/ 570 w 1304"/>
                  <a:gd name="T111" fmla="*/ 5 h 831"/>
                  <a:gd name="T112" fmla="*/ 665 w 1304"/>
                  <a:gd name="T113" fmla="*/ 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04" h="831">
                    <a:moveTo>
                      <a:pt x="665" y="0"/>
                    </a:moveTo>
                    <a:lnTo>
                      <a:pt x="716" y="2"/>
                    </a:lnTo>
                    <a:lnTo>
                      <a:pt x="767" y="7"/>
                    </a:lnTo>
                    <a:lnTo>
                      <a:pt x="820" y="17"/>
                    </a:lnTo>
                    <a:lnTo>
                      <a:pt x="874" y="32"/>
                    </a:lnTo>
                    <a:lnTo>
                      <a:pt x="928" y="51"/>
                    </a:lnTo>
                    <a:lnTo>
                      <a:pt x="983" y="77"/>
                    </a:lnTo>
                    <a:lnTo>
                      <a:pt x="1038" y="107"/>
                    </a:lnTo>
                    <a:lnTo>
                      <a:pt x="1093" y="145"/>
                    </a:lnTo>
                    <a:lnTo>
                      <a:pt x="1147" y="189"/>
                    </a:lnTo>
                    <a:lnTo>
                      <a:pt x="1145" y="191"/>
                    </a:lnTo>
                    <a:lnTo>
                      <a:pt x="1175" y="220"/>
                    </a:lnTo>
                    <a:lnTo>
                      <a:pt x="1201" y="252"/>
                    </a:lnTo>
                    <a:lnTo>
                      <a:pt x="1223" y="287"/>
                    </a:lnTo>
                    <a:lnTo>
                      <a:pt x="1242" y="324"/>
                    </a:lnTo>
                    <a:lnTo>
                      <a:pt x="1258" y="365"/>
                    </a:lnTo>
                    <a:lnTo>
                      <a:pt x="1271" y="406"/>
                    </a:lnTo>
                    <a:lnTo>
                      <a:pt x="1281" y="448"/>
                    </a:lnTo>
                    <a:lnTo>
                      <a:pt x="1289" y="490"/>
                    </a:lnTo>
                    <a:lnTo>
                      <a:pt x="1295" y="532"/>
                    </a:lnTo>
                    <a:lnTo>
                      <a:pt x="1299" y="574"/>
                    </a:lnTo>
                    <a:lnTo>
                      <a:pt x="1303" y="612"/>
                    </a:lnTo>
                    <a:lnTo>
                      <a:pt x="1304" y="650"/>
                    </a:lnTo>
                    <a:lnTo>
                      <a:pt x="1304" y="684"/>
                    </a:lnTo>
                    <a:lnTo>
                      <a:pt x="1304" y="715"/>
                    </a:lnTo>
                    <a:lnTo>
                      <a:pt x="1303" y="741"/>
                    </a:lnTo>
                    <a:lnTo>
                      <a:pt x="1302" y="763"/>
                    </a:lnTo>
                    <a:lnTo>
                      <a:pt x="1300" y="778"/>
                    </a:lnTo>
                    <a:lnTo>
                      <a:pt x="1300" y="789"/>
                    </a:lnTo>
                    <a:lnTo>
                      <a:pt x="1299" y="793"/>
                    </a:lnTo>
                    <a:lnTo>
                      <a:pt x="1294" y="780"/>
                    </a:lnTo>
                    <a:lnTo>
                      <a:pt x="1287" y="769"/>
                    </a:lnTo>
                    <a:lnTo>
                      <a:pt x="1280" y="762"/>
                    </a:lnTo>
                    <a:lnTo>
                      <a:pt x="1274" y="758"/>
                    </a:lnTo>
                    <a:lnTo>
                      <a:pt x="1272" y="756"/>
                    </a:lnTo>
                    <a:lnTo>
                      <a:pt x="1265" y="762"/>
                    </a:lnTo>
                    <a:lnTo>
                      <a:pt x="1260" y="771"/>
                    </a:lnTo>
                    <a:lnTo>
                      <a:pt x="1255" y="783"/>
                    </a:lnTo>
                    <a:lnTo>
                      <a:pt x="1252" y="796"/>
                    </a:lnTo>
                    <a:lnTo>
                      <a:pt x="1249" y="809"/>
                    </a:lnTo>
                    <a:lnTo>
                      <a:pt x="1248" y="820"/>
                    </a:lnTo>
                    <a:lnTo>
                      <a:pt x="1247" y="828"/>
                    </a:lnTo>
                    <a:lnTo>
                      <a:pt x="1247" y="831"/>
                    </a:lnTo>
                    <a:lnTo>
                      <a:pt x="1208" y="813"/>
                    </a:lnTo>
                    <a:lnTo>
                      <a:pt x="1174" y="791"/>
                    </a:lnTo>
                    <a:lnTo>
                      <a:pt x="1143" y="767"/>
                    </a:lnTo>
                    <a:lnTo>
                      <a:pt x="1117" y="742"/>
                    </a:lnTo>
                    <a:lnTo>
                      <a:pt x="1094" y="717"/>
                    </a:lnTo>
                    <a:lnTo>
                      <a:pt x="1074" y="690"/>
                    </a:lnTo>
                    <a:lnTo>
                      <a:pt x="1057" y="665"/>
                    </a:lnTo>
                    <a:lnTo>
                      <a:pt x="1043" y="641"/>
                    </a:lnTo>
                    <a:lnTo>
                      <a:pt x="1032" y="618"/>
                    </a:lnTo>
                    <a:lnTo>
                      <a:pt x="1023" y="598"/>
                    </a:lnTo>
                    <a:lnTo>
                      <a:pt x="1017" y="580"/>
                    </a:lnTo>
                    <a:lnTo>
                      <a:pt x="1012" y="567"/>
                    </a:lnTo>
                    <a:lnTo>
                      <a:pt x="1009" y="557"/>
                    </a:lnTo>
                    <a:lnTo>
                      <a:pt x="1006" y="560"/>
                    </a:lnTo>
                    <a:lnTo>
                      <a:pt x="998" y="566"/>
                    </a:lnTo>
                    <a:lnTo>
                      <a:pt x="987" y="575"/>
                    </a:lnTo>
                    <a:lnTo>
                      <a:pt x="972" y="587"/>
                    </a:lnTo>
                    <a:lnTo>
                      <a:pt x="952" y="600"/>
                    </a:lnTo>
                    <a:lnTo>
                      <a:pt x="928" y="616"/>
                    </a:lnTo>
                    <a:lnTo>
                      <a:pt x="900" y="632"/>
                    </a:lnTo>
                    <a:lnTo>
                      <a:pt x="868" y="651"/>
                    </a:lnTo>
                    <a:lnTo>
                      <a:pt x="833" y="668"/>
                    </a:lnTo>
                    <a:lnTo>
                      <a:pt x="794" y="687"/>
                    </a:lnTo>
                    <a:lnTo>
                      <a:pt x="750" y="706"/>
                    </a:lnTo>
                    <a:lnTo>
                      <a:pt x="702" y="725"/>
                    </a:lnTo>
                    <a:lnTo>
                      <a:pt x="651" y="742"/>
                    </a:lnTo>
                    <a:lnTo>
                      <a:pt x="596" y="759"/>
                    </a:lnTo>
                    <a:lnTo>
                      <a:pt x="536" y="773"/>
                    </a:lnTo>
                    <a:lnTo>
                      <a:pt x="474" y="786"/>
                    </a:lnTo>
                    <a:lnTo>
                      <a:pt x="407" y="797"/>
                    </a:lnTo>
                    <a:lnTo>
                      <a:pt x="335" y="805"/>
                    </a:lnTo>
                    <a:lnTo>
                      <a:pt x="260" y="809"/>
                    </a:lnTo>
                    <a:lnTo>
                      <a:pt x="181" y="811"/>
                    </a:lnTo>
                    <a:lnTo>
                      <a:pt x="99" y="809"/>
                    </a:lnTo>
                    <a:lnTo>
                      <a:pt x="12" y="803"/>
                    </a:lnTo>
                    <a:lnTo>
                      <a:pt x="12" y="800"/>
                    </a:lnTo>
                    <a:lnTo>
                      <a:pt x="10" y="792"/>
                    </a:lnTo>
                    <a:lnTo>
                      <a:pt x="7" y="778"/>
                    </a:lnTo>
                    <a:lnTo>
                      <a:pt x="5" y="760"/>
                    </a:lnTo>
                    <a:lnTo>
                      <a:pt x="3" y="738"/>
                    </a:lnTo>
                    <a:lnTo>
                      <a:pt x="2" y="711"/>
                    </a:lnTo>
                    <a:lnTo>
                      <a:pt x="0" y="681"/>
                    </a:lnTo>
                    <a:lnTo>
                      <a:pt x="0" y="649"/>
                    </a:lnTo>
                    <a:lnTo>
                      <a:pt x="1" y="612"/>
                    </a:lnTo>
                    <a:lnTo>
                      <a:pt x="3" y="575"/>
                    </a:lnTo>
                    <a:lnTo>
                      <a:pt x="7" y="535"/>
                    </a:lnTo>
                    <a:lnTo>
                      <a:pt x="13" y="495"/>
                    </a:lnTo>
                    <a:lnTo>
                      <a:pt x="22" y="453"/>
                    </a:lnTo>
                    <a:lnTo>
                      <a:pt x="34" y="410"/>
                    </a:lnTo>
                    <a:lnTo>
                      <a:pt x="48" y="368"/>
                    </a:lnTo>
                    <a:lnTo>
                      <a:pt x="66" y="325"/>
                    </a:lnTo>
                    <a:lnTo>
                      <a:pt x="88" y="285"/>
                    </a:lnTo>
                    <a:lnTo>
                      <a:pt x="113" y="244"/>
                    </a:lnTo>
                    <a:lnTo>
                      <a:pt x="143" y="205"/>
                    </a:lnTo>
                    <a:lnTo>
                      <a:pt x="177" y="168"/>
                    </a:lnTo>
                    <a:lnTo>
                      <a:pt x="216" y="134"/>
                    </a:lnTo>
                    <a:lnTo>
                      <a:pt x="260" y="102"/>
                    </a:lnTo>
                    <a:lnTo>
                      <a:pt x="264" y="100"/>
                    </a:lnTo>
                    <a:lnTo>
                      <a:pt x="271" y="95"/>
                    </a:lnTo>
                    <a:lnTo>
                      <a:pt x="283" y="90"/>
                    </a:lnTo>
                    <a:lnTo>
                      <a:pt x="301" y="81"/>
                    </a:lnTo>
                    <a:lnTo>
                      <a:pt x="322" y="71"/>
                    </a:lnTo>
                    <a:lnTo>
                      <a:pt x="347" y="61"/>
                    </a:lnTo>
                    <a:lnTo>
                      <a:pt x="377" y="50"/>
                    </a:lnTo>
                    <a:lnTo>
                      <a:pt x="409" y="39"/>
                    </a:lnTo>
                    <a:lnTo>
                      <a:pt x="445" y="28"/>
                    </a:lnTo>
                    <a:lnTo>
                      <a:pt x="485" y="19"/>
                    </a:lnTo>
                    <a:lnTo>
                      <a:pt x="526" y="11"/>
                    </a:lnTo>
                    <a:lnTo>
                      <a:pt x="570" y="5"/>
                    </a:lnTo>
                    <a:lnTo>
                      <a:pt x="617" y="1"/>
                    </a:lnTo>
                    <a:lnTo>
                      <a:pt x="6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fr-CA" kern="0" smtClean="0">
                  <a:solidFill>
                    <a:srgbClr val="000000"/>
                  </a:solidFill>
                  <a:latin typeface="Microsoft New Tai Lue"/>
                </a:endParaRPr>
              </a:p>
            </p:txBody>
          </p:sp>
        </p:grpSp>
        <p:sp>
          <p:nvSpPr>
            <p:cNvPr id="136" name="ZoneTexte 135"/>
            <p:cNvSpPr txBox="1"/>
            <p:nvPr/>
          </p:nvSpPr>
          <p:spPr>
            <a:xfrm>
              <a:off x="693617" y="3143629"/>
              <a:ext cx="1430111" cy="164723"/>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050" b="1" dirty="0" smtClean="0">
                  <a:solidFill>
                    <a:srgbClr val="000000"/>
                  </a:solidFill>
                  <a:latin typeface="Arial"/>
                  <a:cs typeface="Times"/>
                </a:rPr>
                <a:t>Analystes </a:t>
              </a:r>
            </a:p>
            <a:p>
              <a:pPr algn="ctr" defTabSz="457200">
                <a:spcBef>
                  <a:spcPct val="20000"/>
                </a:spcBef>
                <a:buClr>
                  <a:srgbClr val="003C71"/>
                </a:buClr>
                <a:buSzPct val="125000"/>
              </a:pPr>
              <a:r>
                <a:rPr lang="fr-CA" sz="1050" b="1" dirty="0" smtClean="0">
                  <a:solidFill>
                    <a:srgbClr val="000000"/>
                  </a:solidFill>
                  <a:latin typeface="Arial"/>
                  <a:cs typeface="Times"/>
                </a:rPr>
                <a:t>d’affaires</a:t>
              </a:r>
              <a:endParaRPr lang="fr-CA" sz="1050" b="1" dirty="0">
                <a:solidFill>
                  <a:srgbClr val="000000"/>
                </a:solidFill>
                <a:latin typeface="Arial"/>
                <a:cs typeface="Times"/>
              </a:endParaRPr>
            </a:p>
          </p:txBody>
        </p:sp>
      </p:grpSp>
      <p:sp>
        <p:nvSpPr>
          <p:cNvPr id="5" name="Titre 4"/>
          <p:cNvSpPr>
            <a:spLocks noGrp="1"/>
          </p:cNvSpPr>
          <p:nvPr>
            <p:ph type="title"/>
          </p:nvPr>
        </p:nvSpPr>
        <p:spPr/>
        <p:txBody>
          <a:bodyPr/>
          <a:lstStyle/>
          <a:p>
            <a:pPr algn="ctr"/>
            <a:r>
              <a:rPr lang="fr-CA" dirty="0" smtClean="0"/>
              <a:t>les </a:t>
            </a:r>
            <a:r>
              <a:rPr lang="fr-CA" dirty="0"/>
              <a:t>domaines de connaissance</a:t>
            </a:r>
            <a:br>
              <a:rPr lang="fr-CA" dirty="0"/>
            </a:br>
            <a:r>
              <a:rPr lang="fr-CA" dirty="0"/>
              <a:t>du parfait analyste d’affaires</a:t>
            </a:r>
          </a:p>
        </p:txBody>
      </p:sp>
    </p:spTree>
    <p:extLst>
      <p:ext uri="{BB962C8B-B14F-4D97-AF65-F5344CB8AC3E}">
        <p14:creationId xmlns:p14="http://schemas.microsoft.com/office/powerpoint/2010/main" val="4294113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8"/>
          <p:cNvGrpSpPr/>
          <p:nvPr/>
        </p:nvGrpSpPr>
        <p:grpSpPr>
          <a:xfrm>
            <a:off x="2689712" y="1744750"/>
            <a:ext cx="3143457" cy="840082"/>
            <a:chOff x="5219477" y="995322"/>
            <a:chExt cx="6261323" cy="1514980"/>
          </a:xfrm>
        </p:grpSpPr>
        <p:sp>
          <p:nvSpPr>
            <p:cNvPr id="16" name="Freeform: Shape 39"/>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rgbClr val="5B9BD5"/>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17" name="Freeform: Shape 40"/>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pic>
        <p:nvPicPr>
          <p:cNvPr id="18"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26162" y="1631297"/>
            <a:ext cx="4168972" cy="1103678"/>
          </a:xfrm>
          <a:prstGeom prst="rect">
            <a:avLst/>
          </a:prstGeom>
        </p:spPr>
      </p:pic>
      <p:grpSp>
        <p:nvGrpSpPr>
          <p:cNvPr id="19" name="Group 42"/>
          <p:cNvGrpSpPr/>
          <p:nvPr/>
        </p:nvGrpSpPr>
        <p:grpSpPr>
          <a:xfrm>
            <a:off x="4783417" y="1736214"/>
            <a:ext cx="4097547" cy="840424"/>
            <a:chOff x="5342415" y="977137"/>
            <a:chExt cx="6261323" cy="1515596"/>
          </a:xfrm>
        </p:grpSpPr>
        <p:grpSp>
          <p:nvGrpSpPr>
            <p:cNvPr id="20" name="Group 32"/>
            <p:cNvGrpSpPr/>
            <p:nvPr/>
          </p:nvGrpSpPr>
          <p:grpSpPr>
            <a:xfrm>
              <a:off x="5342415" y="977137"/>
              <a:ext cx="6261323" cy="1514980"/>
              <a:chOff x="5219477" y="995322"/>
              <a:chExt cx="6261323" cy="1514980"/>
            </a:xfrm>
          </p:grpSpPr>
          <p:sp>
            <p:nvSpPr>
              <p:cNvPr id="22" name="Freeform: Shape 20"/>
              <p:cNvSpPr/>
              <p:nvPr/>
            </p:nvSpPr>
            <p:spPr>
              <a:xfrm>
                <a:off x="10891520" y="995322"/>
                <a:ext cx="589280" cy="1514980"/>
              </a:xfrm>
              <a:custGeom>
                <a:avLst/>
                <a:gdLst>
                  <a:gd name="connsiteX0" fmla="*/ 0 w 589280"/>
                  <a:gd name="connsiteY0" fmla="*/ 0 h 1514980"/>
                  <a:gd name="connsiteX1" fmla="*/ 336778 w 589280"/>
                  <a:gd name="connsiteY1" fmla="*/ 0 h 1514980"/>
                  <a:gd name="connsiteX2" fmla="*/ 589280 w 589280"/>
                  <a:gd name="connsiteY2" fmla="*/ 252502 h 1514980"/>
                  <a:gd name="connsiteX3" fmla="*/ 589280 w 589280"/>
                  <a:gd name="connsiteY3" fmla="*/ 1262478 h 1514980"/>
                  <a:gd name="connsiteX4" fmla="*/ 336778 w 589280"/>
                  <a:gd name="connsiteY4" fmla="*/ 1514980 h 1514980"/>
                  <a:gd name="connsiteX5" fmla="*/ 0 w 589280"/>
                  <a:gd name="connsiteY5" fmla="*/ 1514980 h 1514980"/>
                  <a:gd name="connsiteX6" fmla="*/ 0 w 589280"/>
                  <a:gd name="connsiteY6" fmla="*/ 0 h 15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1514980">
                    <a:moveTo>
                      <a:pt x="0" y="0"/>
                    </a:moveTo>
                    <a:lnTo>
                      <a:pt x="336778" y="0"/>
                    </a:lnTo>
                    <a:cubicBezTo>
                      <a:pt x="476231" y="0"/>
                      <a:pt x="589280" y="113049"/>
                      <a:pt x="589280" y="252502"/>
                    </a:cubicBezTo>
                    <a:lnTo>
                      <a:pt x="589280" y="1262478"/>
                    </a:lnTo>
                    <a:cubicBezTo>
                      <a:pt x="589280" y="1401931"/>
                      <a:pt x="476231" y="1514980"/>
                      <a:pt x="336778" y="1514980"/>
                    </a:cubicBezTo>
                    <a:lnTo>
                      <a:pt x="0" y="1514980"/>
                    </a:lnTo>
                    <a:lnTo>
                      <a:pt x="0" y="0"/>
                    </a:lnTo>
                    <a:close/>
                  </a:path>
                </a:pathLst>
              </a:custGeom>
              <a:solidFill>
                <a:schemeClr val="accent2">
                  <a:lumMod val="60000"/>
                  <a:lumOff val="40000"/>
                </a:scheme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3" name="Freeform: Shape 27"/>
              <p:cNvSpPr/>
              <p:nvPr/>
            </p:nvSpPr>
            <p:spPr>
              <a:xfrm>
                <a:off x="5219477" y="995322"/>
                <a:ext cx="5672043" cy="1514980"/>
              </a:xfrm>
              <a:custGeom>
                <a:avLst/>
                <a:gdLst>
                  <a:gd name="connsiteX0" fmla="*/ 0 w 5672043"/>
                  <a:gd name="connsiteY0" fmla="*/ 0 h 1514980"/>
                  <a:gd name="connsiteX1" fmla="*/ 5672043 w 5672043"/>
                  <a:gd name="connsiteY1" fmla="*/ 0 h 1514980"/>
                  <a:gd name="connsiteX2" fmla="*/ 5672043 w 5672043"/>
                  <a:gd name="connsiteY2" fmla="*/ 1514980 h 1514980"/>
                  <a:gd name="connsiteX3" fmla="*/ 0 w 5672043"/>
                  <a:gd name="connsiteY3" fmla="*/ 1514980 h 1514980"/>
                  <a:gd name="connsiteX4" fmla="*/ 0 w 5672043"/>
                  <a:gd name="connsiteY4" fmla="*/ 0 h 151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043" h="1514980">
                    <a:moveTo>
                      <a:pt x="0" y="0"/>
                    </a:moveTo>
                    <a:lnTo>
                      <a:pt x="5672043" y="0"/>
                    </a:lnTo>
                    <a:lnTo>
                      <a:pt x="5672043" y="1514980"/>
                    </a:lnTo>
                    <a:lnTo>
                      <a:pt x="0" y="1514980"/>
                    </a:lnTo>
                    <a:lnTo>
                      <a:pt x="0" y="0"/>
                    </a:lnTo>
                    <a:close/>
                  </a:path>
                </a:pathLst>
              </a:custGeom>
              <a:solidFill>
                <a:sysClr val="window" lastClr="FFFFFF">
                  <a:lumMod val="95000"/>
                </a:sysClr>
              </a:solid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grpSp>
        <p:sp>
          <p:nvSpPr>
            <p:cNvPr id="21" name="TextBox 41"/>
            <p:cNvSpPr txBox="1"/>
            <p:nvPr/>
          </p:nvSpPr>
          <p:spPr>
            <a:xfrm>
              <a:off x="6432456" y="994137"/>
              <a:ext cx="4589050" cy="1498596"/>
            </a:xfrm>
            <a:prstGeom prst="rect">
              <a:avLst/>
            </a:prstGeom>
            <a:noFill/>
          </p:spPr>
          <p:txBody>
            <a:bodyPr wrap="square" rtlCol="0">
              <a:spAutoFit/>
            </a:bodyPr>
            <a:lstStyle/>
            <a:p>
              <a:pPr>
                <a:defRPr/>
              </a:pPr>
              <a:r>
                <a:rPr lang="fr-CA" sz="1200" kern="0" dirty="0" smtClean="0">
                  <a:solidFill>
                    <a:srgbClr val="5B9BD5">
                      <a:lumMod val="50000"/>
                    </a:srgbClr>
                  </a:solidFill>
                  <a:latin typeface="Calibri" panose="020F0502020204030204"/>
                </a:rPr>
                <a:t>Analyser la </a:t>
              </a:r>
              <a:r>
                <a:rPr lang="fr-CA" sz="1200" b="1" kern="0" dirty="0" smtClean="0">
                  <a:solidFill>
                    <a:srgbClr val="5B9BD5">
                      <a:lumMod val="50000"/>
                    </a:srgbClr>
                  </a:solidFill>
                  <a:latin typeface="Calibri" panose="020F0502020204030204"/>
                </a:rPr>
                <a:t>problématique d’affaires </a:t>
              </a:r>
              <a:r>
                <a:rPr lang="fr-CA" sz="1200" kern="0" dirty="0" smtClean="0">
                  <a:solidFill>
                    <a:srgbClr val="5B9BD5">
                      <a:lumMod val="50000"/>
                    </a:srgbClr>
                  </a:solidFill>
                  <a:latin typeface="Calibri" panose="020F0502020204030204"/>
                </a:rPr>
                <a:t>ou l’</a:t>
              </a:r>
              <a:r>
                <a:rPr lang="fr-CA" sz="1200" b="1" kern="0" dirty="0" smtClean="0">
                  <a:solidFill>
                    <a:srgbClr val="5B9BD5">
                      <a:lumMod val="50000"/>
                    </a:srgbClr>
                  </a:solidFill>
                  <a:latin typeface="Calibri" panose="020F0502020204030204"/>
                </a:rPr>
                <a:t>opportunité</a:t>
              </a:r>
              <a:r>
                <a:rPr lang="fr-CA" sz="1200" kern="0" dirty="0" smtClean="0">
                  <a:solidFill>
                    <a:srgbClr val="5B9BD5">
                      <a:lumMod val="50000"/>
                    </a:srgbClr>
                  </a:solidFill>
                  <a:latin typeface="Calibri" panose="020F0502020204030204"/>
                </a:rPr>
                <a:t> à saisir et </a:t>
              </a:r>
              <a:r>
                <a:rPr lang="fr-CA" sz="1200" b="1" kern="0" dirty="0" smtClean="0">
                  <a:solidFill>
                    <a:srgbClr val="5B9BD5">
                      <a:lumMod val="50000"/>
                    </a:srgbClr>
                  </a:solidFill>
                  <a:latin typeface="Calibri" panose="020F0502020204030204"/>
                </a:rPr>
                <a:t>analyser   l’environnement</a:t>
              </a:r>
              <a:r>
                <a:rPr lang="fr-CA" sz="1200" kern="0" dirty="0" smtClean="0">
                  <a:solidFill>
                    <a:srgbClr val="5B9BD5">
                      <a:lumMod val="50000"/>
                    </a:srgbClr>
                  </a:solidFill>
                  <a:latin typeface="Calibri" panose="020F0502020204030204"/>
                </a:rPr>
                <a:t> de l’organisation pour </a:t>
              </a:r>
              <a:r>
                <a:rPr lang="fr-CA" sz="1200" b="1" kern="0" dirty="0" smtClean="0">
                  <a:solidFill>
                    <a:srgbClr val="5B9BD5">
                      <a:lumMod val="50000"/>
                    </a:srgbClr>
                  </a:solidFill>
                  <a:latin typeface="Calibri" panose="020F0502020204030204"/>
                </a:rPr>
                <a:t>déterminer les besoins</a:t>
              </a:r>
              <a:r>
                <a:rPr lang="fr-CA" sz="1200" kern="0" dirty="0" smtClean="0">
                  <a:solidFill>
                    <a:srgbClr val="5B9BD5">
                      <a:lumMod val="50000"/>
                    </a:srgbClr>
                  </a:solidFill>
                  <a:latin typeface="Calibri" panose="020F0502020204030204"/>
                </a:rPr>
                <a:t>.</a:t>
              </a:r>
              <a:endParaRPr lang="en-US" sz="1200" kern="0" dirty="0" smtClean="0">
                <a:solidFill>
                  <a:srgbClr val="5B9BD5">
                    <a:lumMod val="50000"/>
                  </a:srgbClr>
                </a:solidFill>
                <a:latin typeface="Calibri" panose="020F0502020204030204"/>
              </a:endParaRPr>
            </a:p>
          </p:txBody>
        </p:sp>
      </p:grpSp>
      <p:grpSp>
        <p:nvGrpSpPr>
          <p:cNvPr id="24" name="Group 11"/>
          <p:cNvGrpSpPr/>
          <p:nvPr/>
        </p:nvGrpSpPr>
        <p:grpSpPr>
          <a:xfrm>
            <a:off x="2619959" y="1656235"/>
            <a:ext cx="2875548" cy="996775"/>
            <a:chOff x="1690777" y="2053087"/>
            <a:chExt cx="3700733" cy="1449238"/>
          </a:xfrm>
          <a:solidFill>
            <a:schemeClr val="accent2">
              <a:lumMod val="60000"/>
              <a:lumOff val="40000"/>
            </a:schemeClr>
          </a:solidFill>
          <a:effectLst/>
        </p:grpSpPr>
        <p:sp>
          <p:nvSpPr>
            <p:cNvPr id="25" name="Freeform: Shape 8"/>
            <p:cNvSpPr/>
            <p:nvPr/>
          </p:nvSpPr>
          <p:spPr>
            <a:xfrm>
              <a:off x="1690777" y="2053087"/>
              <a:ext cx="3700733" cy="1449238"/>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grpFill/>
            <a:ln w="12700" cap="flat" cmpd="sng" algn="ctr">
              <a:noFill/>
              <a:prstDash val="solid"/>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6" name="Freeform: Shape 10"/>
            <p:cNvSpPr/>
            <p:nvPr/>
          </p:nvSpPr>
          <p:spPr>
            <a:xfrm>
              <a:off x="1743254" y="2126389"/>
              <a:ext cx="3596886" cy="129499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grpFill/>
            <a:ln w="38100" cap="flat" cmpd="sng" algn="ctr">
              <a:solidFill>
                <a:srgbClr val="5B9BD5">
                  <a:lumMod val="40000"/>
                  <a:lumOff val="60000"/>
                </a:srgbClr>
              </a:solidFill>
              <a:prstDash val="sysDot"/>
              <a:miter lim="800000"/>
            </a:ln>
            <a:effectLst/>
          </p:spPr>
          <p:txBody>
            <a:bodyPr rtlCol="0" anchor="ctr"/>
            <a:lstStyle/>
            <a:p>
              <a:pPr algn="ctr">
                <a:defRPr/>
              </a:pPr>
              <a:endParaRPr lang="en-US" kern="0" dirty="0" smtClean="0">
                <a:solidFill>
                  <a:prstClr val="white"/>
                </a:solidFill>
                <a:latin typeface="Calibri" panose="020F0502020204030204"/>
              </a:endParaRPr>
            </a:p>
          </p:txBody>
        </p:sp>
        <p:sp>
          <p:nvSpPr>
            <p:cNvPr id="27" name="Freeform: Shape 9"/>
            <p:cNvSpPr/>
            <p:nvPr/>
          </p:nvSpPr>
          <p:spPr>
            <a:xfrm>
              <a:off x="1805892" y="2166858"/>
              <a:ext cx="3585618" cy="1221419"/>
            </a:xfrm>
            <a:custGeom>
              <a:avLst/>
              <a:gdLst>
                <a:gd name="connsiteX0" fmla="*/ 241544 w 3700733"/>
                <a:gd name="connsiteY0" fmla="*/ 0 h 1449238"/>
                <a:gd name="connsiteX1" fmla="*/ 3700733 w 3700733"/>
                <a:gd name="connsiteY1" fmla="*/ 0 h 1449238"/>
                <a:gd name="connsiteX2" fmla="*/ 3700733 w 3700733"/>
                <a:gd name="connsiteY2" fmla="*/ 255819 h 1449238"/>
                <a:gd name="connsiteX3" fmla="*/ 3614578 w 3700733"/>
                <a:gd name="connsiteY3" fmla="*/ 302582 h 1449238"/>
                <a:gd name="connsiteX4" fmla="*/ 3390182 w 3700733"/>
                <a:gd name="connsiteY4" fmla="*/ 724619 h 1449238"/>
                <a:gd name="connsiteX5" fmla="*/ 3614578 w 3700733"/>
                <a:gd name="connsiteY5" fmla="*/ 1146656 h 1449238"/>
                <a:gd name="connsiteX6" fmla="*/ 3700733 w 3700733"/>
                <a:gd name="connsiteY6" fmla="*/ 1193420 h 1449238"/>
                <a:gd name="connsiteX7" fmla="*/ 3700733 w 3700733"/>
                <a:gd name="connsiteY7" fmla="*/ 1449238 h 1449238"/>
                <a:gd name="connsiteX8" fmla="*/ 241544 w 3700733"/>
                <a:gd name="connsiteY8" fmla="*/ 1449238 h 1449238"/>
                <a:gd name="connsiteX9" fmla="*/ 0 w 3700733"/>
                <a:gd name="connsiteY9" fmla="*/ 1207694 h 1449238"/>
                <a:gd name="connsiteX10" fmla="*/ 0 w 3700733"/>
                <a:gd name="connsiteY10" fmla="*/ 241544 h 1449238"/>
                <a:gd name="connsiteX11" fmla="*/ 241544 w 3700733"/>
                <a:gd name="connsiteY11" fmla="*/ 0 h 14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33" h="1449238">
                  <a:moveTo>
                    <a:pt x="241544" y="0"/>
                  </a:moveTo>
                  <a:lnTo>
                    <a:pt x="3700733" y="0"/>
                  </a:lnTo>
                  <a:lnTo>
                    <a:pt x="3700733" y="255819"/>
                  </a:lnTo>
                  <a:lnTo>
                    <a:pt x="3614578" y="302582"/>
                  </a:lnTo>
                  <a:cubicBezTo>
                    <a:pt x="3479194" y="394046"/>
                    <a:pt x="3390182" y="548938"/>
                    <a:pt x="3390182" y="724619"/>
                  </a:cubicBezTo>
                  <a:cubicBezTo>
                    <a:pt x="3390182" y="900300"/>
                    <a:pt x="3479194" y="1055192"/>
                    <a:pt x="3614578" y="1146656"/>
                  </a:cubicBezTo>
                  <a:lnTo>
                    <a:pt x="3700733" y="1193420"/>
                  </a:lnTo>
                  <a:lnTo>
                    <a:pt x="3700733" y="1449238"/>
                  </a:lnTo>
                  <a:lnTo>
                    <a:pt x="241544" y="1449238"/>
                  </a:lnTo>
                  <a:cubicBezTo>
                    <a:pt x="108143" y="1449238"/>
                    <a:pt x="0" y="1341095"/>
                    <a:pt x="0" y="1207694"/>
                  </a:cubicBezTo>
                  <a:lnTo>
                    <a:pt x="0" y="241544"/>
                  </a:lnTo>
                  <a:cubicBezTo>
                    <a:pt x="0" y="108143"/>
                    <a:pt x="108143" y="0"/>
                    <a:pt x="241544" y="0"/>
                  </a:cubicBezTo>
                  <a:close/>
                </a:path>
              </a:pathLst>
            </a:custGeom>
            <a:grpFill/>
            <a:ln w="31750" cap="flat" cmpd="sng" algn="ctr">
              <a:noFill/>
              <a:prstDash val="sysDot"/>
              <a:miter lim="800000"/>
            </a:ln>
            <a:effectLst>
              <a:outerShdw blurRad="50800" dist="38100" algn="l" rotWithShape="0">
                <a:prstClr val="black">
                  <a:alpha val="40000"/>
                </a:prstClr>
              </a:outerShdw>
            </a:effectLst>
          </p:spPr>
          <p:txBody>
            <a:bodyPr rtlCol="0" anchor="ctr"/>
            <a:lstStyle/>
            <a:p>
              <a:pPr algn="ctr">
                <a:defRPr/>
              </a:pPr>
              <a:endParaRPr lang="en-US" kern="0" dirty="0" smtClean="0">
                <a:solidFill>
                  <a:prstClr val="white"/>
                </a:solidFill>
                <a:latin typeface="Calibri" panose="020F0502020204030204"/>
              </a:endParaRPr>
            </a:p>
          </p:txBody>
        </p:sp>
      </p:grpSp>
      <p:grpSp>
        <p:nvGrpSpPr>
          <p:cNvPr id="28" name="Group 30"/>
          <p:cNvGrpSpPr/>
          <p:nvPr/>
        </p:nvGrpSpPr>
        <p:grpSpPr>
          <a:xfrm>
            <a:off x="2701176" y="1660613"/>
            <a:ext cx="2573947" cy="917852"/>
            <a:chOff x="1205155" y="850132"/>
            <a:chExt cx="5126935" cy="1655227"/>
          </a:xfrm>
        </p:grpSpPr>
        <p:sp>
          <p:nvSpPr>
            <p:cNvPr id="29" name="TextBox 21"/>
            <p:cNvSpPr txBox="1"/>
            <p:nvPr/>
          </p:nvSpPr>
          <p:spPr>
            <a:xfrm>
              <a:off x="1205155" y="850132"/>
              <a:ext cx="1056641" cy="1655227"/>
            </a:xfrm>
            <a:prstGeom prst="rect">
              <a:avLst/>
            </a:prstGeom>
            <a:noFill/>
          </p:spPr>
          <p:txBody>
            <a:bodyPr wrap="square" rtlCol="0">
              <a:spAutoFit/>
            </a:bodyPr>
            <a:lstStyle/>
            <a:p>
              <a:pPr algn="ctr">
                <a:defRPr/>
              </a:pPr>
              <a:r>
                <a:rPr lang="en-US" sz="4800" b="1" kern="0" dirty="0">
                  <a:solidFill>
                    <a:prstClr val="white"/>
                  </a:solidFill>
                  <a:latin typeface="Calibri" panose="020F0502020204030204"/>
                </a:rPr>
                <a:t> </a:t>
              </a:r>
              <a:endParaRPr lang="en-US" sz="4800" b="1" kern="0" dirty="0" smtClean="0">
                <a:solidFill>
                  <a:prstClr val="white"/>
                </a:solidFill>
                <a:latin typeface="Calibri" panose="020F0502020204030204"/>
              </a:endParaRPr>
            </a:p>
          </p:txBody>
        </p:sp>
        <p:cxnSp>
          <p:nvCxnSpPr>
            <p:cNvPr id="30" name="Straight Connector 23"/>
            <p:cNvCxnSpPr/>
            <p:nvPr/>
          </p:nvCxnSpPr>
          <p:spPr>
            <a:xfrm>
              <a:off x="2700381" y="1138648"/>
              <a:ext cx="0" cy="1147351"/>
            </a:xfrm>
            <a:prstGeom prst="line">
              <a:avLst/>
            </a:prstGeom>
            <a:noFill/>
            <a:ln w="31750" cap="flat" cmpd="sng" algn="ctr">
              <a:solidFill>
                <a:schemeClr val="bg1"/>
              </a:solidFill>
              <a:prstDash val="solid"/>
              <a:miter lim="800000"/>
            </a:ln>
            <a:effectLst/>
          </p:spPr>
        </p:cxnSp>
        <p:sp>
          <p:nvSpPr>
            <p:cNvPr id="31" name="TextBox 25"/>
            <p:cNvSpPr txBox="1"/>
            <p:nvPr/>
          </p:nvSpPr>
          <p:spPr>
            <a:xfrm>
              <a:off x="2749623" y="1134233"/>
              <a:ext cx="3582467" cy="1054566"/>
            </a:xfrm>
            <a:prstGeom prst="rect">
              <a:avLst/>
            </a:prstGeom>
            <a:noFill/>
          </p:spPr>
          <p:txBody>
            <a:bodyPr wrap="square" rtlCol="0">
              <a:spAutoFit/>
            </a:bodyPr>
            <a:lstStyle/>
            <a:p>
              <a:pPr>
                <a:defRPr/>
              </a:pPr>
              <a:r>
                <a:rPr lang="en-US" sz="1600" b="1" kern="0" dirty="0" err="1" smtClean="0">
                  <a:solidFill>
                    <a:prstClr val="white"/>
                  </a:solidFill>
                  <a:latin typeface="Calibri" panose="020F0502020204030204"/>
                </a:rPr>
                <a:t>Détermination</a:t>
              </a:r>
              <a:r>
                <a:rPr lang="en-US" sz="1600" b="1" kern="0" dirty="0" smtClean="0">
                  <a:solidFill>
                    <a:prstClr val="white"/>
                  </a:solidFill>
                  <a:latin typeface="Calibri" panose="020F0502020204030204"/>
                </a:rPr>
                <a:t> des besoins</a:t>
              </a:r>
              <a:endParaRPr lang="en-US" sz="1600" kern="0" dirty="0" smtClean="0">
                <a:solidFill>
                  <a:prstClr val="white"/>
                </a:solidFill>
                <a:latin typeface="Calibri" panose="020F0502020204030204"/>
              </a:endParaRPr>
            </a:p>
          </p:txBody>
        </p:sp>
      </p:grpSp>
      <p:sp>
        <p:nvSpPr>
          <p:cNvPr id="148" name="Freeform 35"/>
          <p:cNvSpPr>
            <a:spLocks noChangeAspect="1" noEditPoints="1"/>
          </p:cNvSpPr>
          <p:nvPr>
            <p:custDataLst>
              <p:tags r:id="rId1"/>
            </p:custDataLst>
          </p:nvPr>
        </p:nvSpPr>
        <p:spPr bwMode="gray">
          <a:xfrm>
            <a:off x="2842051" y="1828744"/>
            <a:ext cx="534281" cy="589559"/>
          </a:xfrm>
          <a:custGeom>
            <a:avLst/>
            <a:gdLst>
              <a:gd name="T0" fmla="*/ 4183 w 6274"/>
              <a:gd name="T1" fmla="*/ 615 h 6269"/>
              <a:gd name="T2" fmla="*/ 4618 w 6274"/>
              <a:gd name="T3" fmla="*/ 1427 h 6269"/>
              <a:gd name="T4" fmla="*/ 3699 w 6274"/>
              <a:gd name="T5" fmla="*/ 1097 h 6269"/>
              <a:gd name="T6" fmla="*/ 3892 w 6274"/>
              <a:gd name="T7" fmla="*/ 1667 h 6269"/>
              <a:gd name="T8" fmla="*/ 3217 w 6274"/>
              <a:gd name="T9" fmla="*/ 1580 h 6269"/>
              <a:gd name="T10" fmla="*/ 3654 w 6274"/>
              <a:gd name="T11" fmla="*/ 2393 h 6269"/>
              <a:gd name="T12" fmla="*/ 2735 w 6274"/>
              <a:gd name="T13" fmla="*/ 2062 h 6269"/>
              <a:gd name="T14" fmla="*/ 2927 w 6274"/>
              <a:gd name="T15" fmla="*/ 2631 h 6269"/>
              <a:gd name="T16" fmla="*/ 2253 w 6274"/>
              <a:gd name="T17" fmla="*/ 2546 h 6269"/>
              <a:gd name="T18" fmla="*/ 2689 w 6274"/>
              <a:gd name="T19" fmla="*/ 3357 h 6269"/>
              <a:gd name="T20" fmla="*/ 1771 w 6274"/>
              <a:gd name="T21" fmla="*/ 3028 h 6269"/>
              <a:gd name="T22" fmla="*/ 1961 w 6274"/>
              <a:gd name="T23" fmla="*/ 3595 h 6269"/>
              <a:gd name="T24" fmla="*/ 1288 w 6274"/>
              <a:gd name="T25" fmla="*/ 3510 h 6269"/>
              <a:gd name="T26" fmla="*/ 1723 w 6274"/>
              <a:gd name="T27" fmla="*/ 4321 h 6269"/>
              <a:gd name="T28" fmla="*/ 804 w 6274"/>
              <a:gd name="T29" fmla="*/ 3992 h 6269"/>
              <a:gd name="T30" fmla="*/ 997 w 6274"/>
              <a:gd name="T31" fmla="*/ 4562 h 6269"/>
              <a:gd name="T32" fmla="*/ 322 w 6274"/>
              <a:gd name="T33" fmla="*/ 4474 h 6269"/>
              <a:gd name="T34" fmla="*/ 5950 w 6274"/>
              <a:gd name="T35" fmla="*/ 1795 h 6269"/>
              <a:gd name="T36" fmla="*/ 4477 w 6274"/>
              <a:gd name="T37" fmla="*/ 0 h 6269"/>
              <a:gd name="T38" fmla="*/ 4542 w 6274"/>
              <a:gd name="T39" fmla="*/ 17 h 6269"/>
              <a:gd name="T40" fmla="*/ 6234 w 6274"/>
              <a:gd name="T41" fmla="*/ 1700 h 6269"/>
              <a:gd name="T42" fmla="*/ 6268 w 6274"/>
              <a:gd name="T43" fmla="*/ 1762 h 6269"/>
              <a:gd name="T44" fmla="*/ 6270 w 6274"/>
              <a:gd name="T45" fmla="*/ 1823 h 6269"/>
              <a:gd name="T46" fmla="*/ 6249 w 6274"/>
              <a:gd name="T47" fmla="*/ 1873 h 6269"/>
              <a:gd name="T48" fmla="*/ 1891 w 6274"/>
              <a:gd name="T49" fmla="*/ 6231 h 6269"/>
              <a:gd name="T50" fmla="*/ 1843 w 6274"/>
              <a:gd name="T51" fmla="*/ 6263 h 6269"/>
              <a:gd name="T52" fmla="*/ 1784 w 6274"/>
              <a:gd name="T53" fmla="*/ 6269 h 6269"/>
              <a:gd name="T54" fmla="*/ 1725 w 6274"/>
              <a:gd name="T55" fmla="*/ 6250 h 6269"/>
              <a:gd name="T56" fmla="*/ 40 w 6274"/>
              <a:gd name="T57" fmla="*/ 4569 h 6269"/>
              <a:gd name="T58" fmla="*/ 4 w 6274"/>
              <a:gd name="T59" fmla="*/ 4508 h 6269"/>
              <a:gd name="T60" fmla="*/ 4 w 6274"/>
              <a:gd name="T61" fmla="*/ 4440 h 6269"/>
              <a:gd name="T62" fmla="*/ 40 w 6274"/>
              <a:gd name="T63" fmla="*/ 4381 h 6269"/>
              <a:gd name="T64" fmla="*/ 4410 w 6274"/>
              <a:gd name="T65" fmla="*/ 17 h 6269"/>
              <a:gd name="T66" fmla="*/ 4477 w 6274"/>
              <a:gd name="T67" fmla="*/ 0 h 6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74" h="6269">
                <a:moveTo>
                  <a:pt x="4477" y="322"/>
                </a:moveTo>
                <a:lnTo>
                  <a:pt x="4183" y="615"/>
                </a:lnTo>
                <a:lnTo>
                  <a:pt x="4807" y="1238"/>
                </a:lnTo>
                <a:lnTo>
                  <a:pt x="4618" y="1427"/>
                </a:lnTo>
                <a:lnTo>
                  <a:pt x="3995" y="804"/>
                </a:lnTo>
                <a:lnTo>
                  <a:pt x="3699" y="1097"/>
                </a:lnTo>
                <a:lnTo>
                  <a:pt x="4080" y="1479"/>
                </a:lnTo>
                <a:lnTo>
                  <a:pt x="3892" y="1667"/>
                </a:lnTo>
                <a:lnTo>
                  <a:pt x="3511" y="1286"/>
                </a:lnTo>
                <a:lnTo>
                  <a:pt x="3217" y="1580"/>
                </a:lnTo>
                <a:lnTo>
                  <a:pt x="3842" y="2205"/>
                </a:lnTo>
                <a:lnTo>
                  <a:pt x="3654" y="2393"/>
                </a:lnTo>
                <a:lnTo>
                  <a:pt x="3028" y="1768"/>
                </a:lnTo>
                <a:lnTo>
                  <a:pt x="2735" y="2062"/>
                </a:lnTo>
                <a:lnTo>
                  <a:pt x="3116" y="2443"/>
                </a:lnTo>
                <a:lnTo>
                  <a:pt x="2927" y="2631"/>
                </a:lnTo>
                <a:lnTo>
                  <a:pt x="2546" y="2250"/>
                </a:lnTo>
                <a:lnTo>
                  <a:pt x="2253" y="2546"/>
                </a:lnTo>
                <a:lnTo>
                  <a:pt x="2878" y="3169"/>
                </a:lnTo>
                <a:lnTo>
                  <a:pt x="2689" y="3357"/>
                </a:lnTo>
                <a:lnTo>
                  <a:pt x="2064" y="2734"/>
                </a:lnTo>
                <a:lnTo>
                  <a:pt x="1771" y="3028"/>
                </a:lnTo>
                <a:lnTo>
                  <a:pt x="2150" y="3407"/>
                </a:lnTo>
                <a:lnTo>
                  <a:pt x="1961" y="3595"/>
                </a:lnTo>
                <a:lnTo>
                  <a:pt x="1582" y="3216"/>
                </a:lnTo>
                <a:lnTo>
                  <a:pt x="1288" y="3510"/>
                </a:lnTo>
                <a:lnTo>
                  <a:pt x="1912" y="4133"/>
                </a:lnTo>
                <a:lnTo>
                  <a:pt x="1723" y="4321"/>
                </a:lnTo>
                <a:lnTo>
                  <a:pt x="1100" y="3698"/>
                </a:lnTo>
                <a:lnTo>
                  <a:pt x="804" y="3992"/>
                </a:lnTo>
                <a:lnTo>
                  <a:pt x="1186" y="4373"/>
                </a:lnTo>
                <a:lnTo>
                  <a:pt x="997" y="4562"/>
                </a:lnTo>
                <a:lnTo>
                  <a:pt x="616" y="4180"/>
                </a:lnTo>
                <a:lnTo>
                  <a:pt x="322" y="4474"/>
                </a:lnTo>
                <a:lnTo>
                  <a:pt x="1795" y="5949"/>
                </a:lnTo>
                <a:lnTo>
                  <a:pt x="5950" y="1795"/>
                </a:lnTo>
                <a:lnTo>
                  <a:pt x="4477" y="322"/>
                </a:lnTo>
                <a:close/>
                <a:moveTo>
                  <a:pt x="4477" y="0"/>
                </a:moveTo>
                <a:lnTo>
                  <a:pt x="4511" y="4"/>
                </a:lnTo>
                <a:lnTo>
                  <a:pt x="4542" y="17"/>
                </a:lnTo>
                <a:lnTo>
                  <a:pt x="4570" y="38"/>
                </a:lnTo>
                <a:lnTo>
                  <a:pt x="6234" y="1700"/>
                </a:lnTo>
                <a:lnTo>
                  <a:pt x="6257" y="1730"/>
                </a:lnTo>
                <a:lnTo>
                  <a:pt x="6268" y="1762"/>
                </a:lnTo>
                <a:lnTo>
                  <a:pt x="6274" y="1793"/>
                </a:lnTo>
                <a:lnTo>
                  <a:pt x="6270" y="1823"/>
                </a:lnTo>
                <a:lnTo>
                  <a:pt x="6263" y="1850"/>
                </a:lnTo>
                <a:lnTo>
                  <a:pt x="6249" y="1873"/>
                </a:lnTo>
                <a:lnTo>
                  <a:pt x="6234" y="1888"/>
                </a:lnTo>
                <a:lnTo>
                  <a:pt x="1891" y="6231"/>
                </a:lnTo>
                <a:lnTo>
                  <a:pt x="1870" y="6250"/>
                </a:lnTo>
                <a:lnTo>
                  <a:pt x="1843" y="6263"/>
                </a:lnTo>
                <a:lnTo>
                  <a:pt x="1814" y="6269"/>
                </a:lnTo>
                <a:lnTo>
                  <a:pt x="1784" y="6269"/>
                </a:lnTo>
                <a:lnTo>
                  <a:pt x="1753" y="6263"/>
                </a:lnTo>
                <a:lnTo>
                  <a:pt x="1725" y="6250"/>
                </a:lnTo>
                <a:lnTo>
                  <a:pt x="1702" y="6231"/>
                </a:lnTo>
                <a:lnTo>
                  <a:pt x="40" y="4569"/>
                </a:lnTo>
                <a:lnTo>
                  <a:pt x="17" y="4541"/>
                </a:lnTo>
                <a:lnTo>
                  <a:pt x="4" y="4508"/>
                </a:lnTo>
                <a:lnTo>
                  <a:pt x="0" y="4474"/>
                </a:lnTo>
                <a:lnTo>
                  <a:pt x="4" y="4440"/>
                </a:lnTo>
                <a:lnTo>
                  <a:pt x="17" y="4409"/>
                </a:lnTo>
                <a:lnTo>
                  <a:pt x="40" y="4381"/>
                </a:lnTo>
                <a:lnTo>
                  <a:pt x="4382" y="38"/>
                </a:lnTo>
                <a:lnTo>
                  <a:pt x="4410" y="17"/>
                </a:lnTo>
                <a:lnTo>
                  <a:pt x="4443" y="4"/>
                </a:lnTo>
                <a:lnTo>
                  <a:pt x="4477" y="0"/>
                </a:lnTo>
                <a:close/>
              </a:path>
            </a:pathLst>
          </a:custGeom>
          <a:solidFill>
            <a:schemeClr val="bg1"/>
          </a:solidFill>
          <a:ln w="0">
            <a:solidFill>
              <a:schemeClr val="accent1">
                <a:hueOff val="0"/>
                <a:satOff val="0"/>
                <a:lumOff val="0"/>
              </a:schemeClr>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ln>
                <a:solidFill>
                  <a:prstClr val="white"/>
                </a:solidFill>
              </a:ln>
              <a:solidFill>
                <a:srgbClr val="000000"/>
              </a:solidFill>
            </a:endParaRPr>
          </a:p>
        </p:txBody>
      </p:sp>
      <p:grpSp>
        <p:nvGrpSpPr>
          <p:cNvPr id="167" name="Group 325"/>
          <p:cNvGrpSpPr>
            <a:grpSpLocks noChangeAspect="1"/>
          </p:cNvGrpSpPr>
          <p:nvPr>
            <p:custDataLst>
              <p:tags r:id="rId2"/>
            </p:custDataLst>
          </p:nvPr>
        </p:nvGrpSpPr>
        <p:grpSpPr bwMode="auto">
          <a:xfrm>
            <a:off x="2941742" y="2857718"/>
            <a:ext cx="366159" cy="534796"/>
            <a:chOff x="4789" y="2211"/>
            <a:chExt cx="273" cy="361"/>
          </a:xfrm>
          <a:solidFill>
            <a:schemeClr val="bg1"/>
          </a:solidFill>
        </p:grpSpPr>
        <p:sp>
          <p:nvSpPr>
            <p:cNvPr id="168" name="Freeform 327"/>
            <p:cNvSpPr>
              <a:spLocks/>
            </p:cNvSpPr>
            <p:nvPr/>
          </p:nvSpPr>
          <p:spPr bwMode="auto">
            <a:xfrm>
              <a:off x="4956" y="2234"/>
              <a:ext cx="67" cy="218"/>
            </a:xfrm>
            <a:custGeom>
              <a:avLst/>
              <a:gdLst>
                <a:gd name="T0" fmla="*/ 0 w 674"/>
                <a:gd name="T1" fmla="*/ 0 h 2186"/>
                <a:gd name="T2" fmla="*/ 601 w 674"/>
                <a:gd name="T3" fmla="*/ 0 h 2186"/>
                <a:gd name="T4" fmla="*/ 621 w 674"/>
                <a:gd name="T5" fmla="*/ 2 h 2186"/>
                <a:gd name="T6" fmla="*/ 637 w 674"/>
                <a:gd name="T7" fmla="*/ 9 h 2186"/>
                <a:gd name="T8" fmla="*/ 653 w 674"/>
                <a:gd name="T9" fmla="*/ 20 h 2186"/>
                <a:gd name="T10" fmla="*/ 664 w 674"/>
                <a:gd name="T11" fmla="*/ 35 h 2186"/>
                <a:gd name="T12" fmla="*/ 670 w 674"/>
                <a:gd name="T13" fmla="*/ 52 h 2186"/>
                <a:gd name="T14" fmla="*/ 674 w 674"/>
                <a:gd name="T15" fmla="*/ 71 h 2186"/>
                <a:gd name="T16" fmla="*/ 674 w 674"/>
                <a:gd name="T17" fmla="*/ 2186 h 2186"/>
                <a:gd name="T18" fmla="*/ 619 w 674"/>
                <a:gd name="T19" fmla="*/ 2174 h 2186"/>
                <a:gd name="T20" fmla="*/ 563 w 674"/>
                <a:gd name="T21" fmla="*/ 2167 h 2186"/>
                <a:gd name="T22" fmla="*/ 506 w 674"/>
                <a:gd name="T23" fmla="*/ 2164 h 2186"/>
                <a:gd name="T24" fmla="*/ 438 w 674"/>
                <a:gd name="T25" fmla="*/ 2167 h 2186"/>
                <a:gd name="T26" fmla="*/ 372 w 674"/>
                <a:gd name="T27" fmla="*/ 2178 h 2186"/>
                <a:gd name="T28" fmla="*/ 372 w 674"/>
                <a:gd name="T29" fmla="*/ 178 h 2186"/>
                <a:gd name="T30" fmla="*/ 0 w 674"/>
                <a:gd name="T31" fmla="*/ 178 h 2186"/>
                <a:gd name="T32" fmla="*/ 0 w 674"/>
                <a:gd name="T3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4" h="2186">
                  <a:moveTo>
                    <a:pt x="0" y="0"/>
                  </a:moveTo>
                  <a:lnTo>
                    <a:pt x="601" y="0"/>
                  </a:lnTo>
                  <a:lnTo>
                    <a:pt x="621" y="2"/>
                  </a:lnTo>
                  <a:lnTo>
                    <a:pt x="637" y="9"/>
                  </a:lnTo>
                  <a:lnTo>
                    <a:pt x="653" y="20"/>
                  </a:lnTo>
                  <a:lnTo>
                    <a:pt x="664" y="35"/>
                  </a:lnTo>
                  <a:lnTo>
                    <a:pt x="670" y="52"/>
                  </a:lnTo>
                  <a:lnTo>
                    <a:pt x="674" y="71"/>
                  </a:lnTo>
                  <a:lnTo>
                    <a:pt x="674" y="2186"/>
                  </a:lnTo>
                  <a:lnTo>
                    <a:pt x="619" y="2174"/>
                  </a:lnTo>
                  <a:lnTo>
                    <a:pt x="563" y="2167"/>
                  </a:lnTo>
                  <a:lnTo>
                    <a:pt x="506" y="2164"/>
                  </a:lnTo>
                  <a:lnTo>
                    <a:pt x="438" y="2167"/>
                  </a:lnTo>
                  <a:lnTo>
                    <a:pt x="372" y="2178"/>
                  </a:lnTo>
                  <a:lnTo>
                    <a:pt x="372" y="178"/>
                  </a:lnTo>
                  <a:lnTo>
                    <a:pt x="0" y="17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69" name="Freeform 328"/>
            <p:cNvSpPr>
              <a:spLocks/>
            </p:cNvSpPr>
            <p:nvPr/>
          </p:nvSpPr>
          <p:spPr bwMode="auto">
            <a:xfrm>
              <a:off x="4789" y="2234"/>
              <a:ext cx="167" cy="324"/>
            </a:xfrm>
            <a:custGeom>
              <a:avLst/>
              <a:gdLst>
                <a:gd name="T0" fmla="*/ 72 w 1675"/>
                <a:gd name="T1" fmla="*/ 0 h 3248"/>
                <a:gd name="T2" fmla="*/ 673 w 1675"/>
                <a:gd name="T3" fmla="*/ 0 h 3248"/>
                <a:gd name="T4" fmla="*/ 673 w 1675"/>
                <a:gd name="T5" fmla="*/ 178 h 3248"/>
                <a:gd name="T6" fmla="*/ 302 w 1675"/>
                <a:gd name="T7" fmla="*/ 178 h 3248"/>
                <a:gd name="T8" fmla="*/ 302 w 1675"/>
                <a:gd name="T9" fmla="*/ 3018 h 3248"/>
                <a:gd name="T10" fmla="*/ 1549 w 1675"/>
                <a:gd name="T11" fmla="*/ 3018 h 3248"/>
                <a:gd name="T12" fmla="*/ 1567 w 1675"/>
                <a:gd name="T13" fmla="*/ 3068 h 3248"/>
                <a:gd name="T14" fmla="*/ 1589 w 1675"/>
                <a:gd name="T15" fmla="*/ 3117 h 3248"/>
                <a:gd name="T16" fmla="*/ 1614 w 1675"/>
                <a:gd name="T17" fmla="*/ 3163 h 3248"/>
                <a:gd name="T18" fmla="*/ 1643 w 1675"/>
                <a:gd name="T19" fmla="*/ 3207 h 3248"/>
                <a:gd name="T20" fmla="*/ 1675 w 1675"/>
                <a:gd name="T21" fmla="*/ 3248 h 3248"/>
                <a:gd name="T22" fmla="*/ 72 w 1675"/>
                <a:gd name="T23" fmla="*/ 3248 h 3248"/>
                <a:gd name="T24" fmla="*/ 53 w 1675"/>
                <a:gd name="T25" fmla="*/ 3246 h 3248"/>
                <a:gd name="T26" fmla="*/ 36 w 1675"/>
                <a:gd name="T27" fmla="*/ 3238 h 3248"/>
                <a:gd name="T28" fmla="*/ 21 w 1675"/>
                <a:gd name="T29" fmla="*/ 3227 h 3248"/>
                <a:gd name="T30" fmla="*/ 10 w 1675"/>
                <a:gd name="T31" fmla="*/ 3213 h 3248"/>
                <a:gd name="T32" fmla="*/ 3 w 1675"/>
                <a:gd name="T33" fmla="*/ 3195 h 3248"/>
                <a:gd name="T34" fmla="*/ 0 w 1675"/>
                <a:gd name="T35" fmla="*/ 3176 h 3248"/>
                <a:gd name="T36" fmla="*/ 0 w 1675"/>
                <a:gd name="T37" fmla="*/ 71 h 3248"/>
                <a:gd name="T38" fmla="*/ 3 w 1675"/>
                <a:gd name="T39" fmla="*/ 52 h 3248"/>
                <a:gd name="T40" fmla="*/ 10 w 1675"/>
                <a:gd name="T41" fmla="*/ 35 h 3248"/>
                <a:gd name="T42" fmla="*/ 21 w 1675"/>
                <a:gd name="T43" fmla="*/ 20 h 3248"/>
                <a:gd name="T44" fmla="*/ 36 w 1675"/>
                <a:gd name="T45" fmla="*/ 9 h 3248"/>
                <a:gd name="T46" fmla="*/ 53 w 1675"/>
                <a:gd name="T47" fmla="*/ 2 h 3248"/>
                <a:gd name="T48" fmla="*/ 72 w 1675"/>
                <a:gd name="T49" fmla="*/ 0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5" h="3248">
                  <a:moveTo>
                    <a:pt x="72" y="0"/>
                  </a:moveTo>
                  <a:lnTo>
                    <a:pt x="673" y="0"/>
                  </a:lnTo>
                  <a:lnTo>
                    <a:pt x="673" y="178"/>
                  </a:lnTo>
                  <a:lnTo>
                    <a:pt x="302" y="178"/>
                  </a:lnTo>
                  <a:lnTo>
                    <a:pt x="302" y="3018"/>
                  </a:lnTo>
                  <a:lnTo>
                    <a:pt x="1549" y="3018"/>
                  </a:lnTo>
                  <a:lnTo>
                    <a:pt x="1567" y="3068"/>
                  </a:lnTo>
                  <a:lnTo>
                    <a:pt x="1589" y="3117"/>
                  </a:lnTo>
                  <a:lnTo>
                    <a:pt x="1614" y="3163"/>
                  </a:lnTo>
                  <a:lnTo>
                    <a:pt x="1643" y="3207"/>
                  </a:lnTo>
                  <a:lnTo>
                    <a:pt x="1675" y="3248"/>
                  </a:lnTo>
                  <a:lnTo>
                    <a:pt x="72" y="3248"/>
                  </a:lnTo>
                  <a:lnTo>
                    <a:pt x="53" y="3246"/>
                  </a:lnTo>
                  <a:lnTo>
                    <a:pt x="36" y="3238"/>
                  </a:lnTo>
                  <a:lnTo>
                    <a:pt x="21" y="3227"/>
                  </a:lnTo>
                  <a:lnTo>
                    <a:pt x="10" y="3213"/>
                  </a:lnTo>
                  <a:lnTo>
                    <a:pt x="3" y="3195"/>
                  </a:lnTo>
                  <a:lnTo>
                    <a:pt x="0" y="3176"/>
                  </a:lnTo>
                  <a:lnTo>
                    <a:pt x="0" y="71"/>
                  </a:lnTo>
                  <a:lnTo>
                    <a:pt x="3" y="52"/>
                  </a:lnTo>
                  <a:lnTo>
                    <a:pt x="10" y="35"/>
                  </a:lnTo>
                  <a:lnTo>
                    <a:pt x="21" y="20"/>
                  </a:lnTo>
                  <a:lnTo>
                    <a:pt x="36" y="9"/>
                  </a:lnTo>
                  <a:lnTo>
                    <a:pt x="53" y="2"/>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0" name="Freeform 329"/>
            <p:cNvSpPr>
              <a:spLocks/>
            </p:cNvSpPr>
            <p:nvPr/>
          </p:nvSpPr>
          <p:spPr bwMode="auto">
            <a:xfrm>
              <a:off x="4866" y="2211"/>
              <a:ext cx="80" cy="46"/>
            </a:xfrm>
            <a:custGeom>
              <a:avLst/>
              <a:gdLst>
                <a:gd name="T0" fmla="*/ 280 w 794"/>
                <a:gd name="T1" fmla="*/ 0 h 463"/>
                <a:gd name="T2" fmla="*/ 515 w 794"/>
                <a:gd name="T3" fmla="*/ 0 h 463"/>
                <a:gd name="T4" fmla="*/ 546 w 794"/>
                <a:gd name="T5" fmla="*/ 3 h 463"/>
                <a:gd name="T6" fmla="*/ 573 w 794"/>
                <a:gd name="T7" fmla="*/ 13 h 463"/>
                <a:gd name="T8" fmla="*/ 598 w 794"/>
                <a:gd name="T9" fmla="*/ 27 h 463"/>
                <a:gd name="T10" fmla="*/ 620 w 794"/>
                <a:gd name="T11" fmla="*/ 46 h 463"/>
                <a:gd name="T12" fmla="*/ 636 w 794"/>
                <a:gd name="T13" fmla="*/ 70 h 463"/>
                <a:gd name="T14" fmla="*/ 648 w 794"/>
                <a:gd name="T15" fmla="*/ 97 h 463"/>
                <a:gd name="T16" fmla="*/ 763 w 794"/>
                <a:gd name="T17" fmla="*/ 97 h 463"/>
                <a:gd name="T18" fmla="*/ 776 w 794"/>
                <a:gd name="T19" fmla="*/ 99 h 463"/>
                <a:gd name="T20" fmla="*/ 785 w 794"/>
                <a:gd name="T21" fmla="*/ 105 h 463"/>
                <a:gd name="T22" fmla="*/ 792 w 794"/>
                <a:gd name="T23" fmla="*/ 115 h 463"/>
                <a:gd name="T24" fmla="*/ 794 w 794"/>
                <a:gd name="T25" fmla="*/ 127 h 463"/>
                <a:gd name="T26" fmla="*/ 794 w 794"/>
                <a:gd name="T27" fmla="*/ 432 h 463"/>
                <a:gd name="T28" fmla="*/ 792 w 794"/>
                <a:gd name="T29" fmla="*/ 444 h 463"/>
                <a:gd name="T30" fmla="*/ 785 w 794"/>
                <a:gd name="T31" fmla="*/ 454 h 463"/>
                <a:gd name="T32" fmla="*/ 776 w 794"/>
                <a:gd name="T33" fmla="*/ 461 h 463"/>
                <a:gd name="T34" fmla="*/ 763 w 794"/>
                <a:gd name="T35" fmla="*/ 463 h 463"/>
                <a:gd name="T36" fmla="*/ 32 w 794"/>
                <a:gd name="T37" fmla="*/ 463 h 463"/>
                <a:gd name="T38" fmla="*/ 20 w 794"/>
                <a:gd name="T39" fmla="*/ 461 h 463"/>
                <a:gd name="T40" fmla="*/ 10 w 794"/>
                <a:gd name="T41" fmla="*/ 454 h 463"/>
                <a:gd name="T42" fmla="*/ 4 w 794"/>
                <a:gd name="T43" fmla="*/ 444 h 463"/>
                <a:gd name="T44" fmla="*/ 0 w 794"/>
                <a:gd name="T45" fmla="*/ 432 h 463"/>
                <a:gd name="T46" fmla="*/ 0 w 794"/>
                <a:gd name="T47" fmla="*/ 127 h 463"/>
                <a:gd name="T48" fmla="*/ 4 w 794"/>
                <a:gd name="T49" fmla="*/ 115 h 463"/>
                <a:gd name="T50" fmla="*/ 10 w 794"/>
                <a:gd name="T51" fmla="*/ 105 h 463"/>
                <a:gd name="T52" fmla="*/ 20 w 794"/>
                <a:gd name="T53" fmla="*/ 99 h 463"/>
                <a:gd name="T54" fmla="*/ 31 w 794"/>
                <a:gd name="T55" fmla="*/ 97 h 463"/>
                <a:gd name="T56" fmla="*/ 147 w 794"/>
                <a:gd name="T57" fmla="*/ 97 h 463"/>
                <a:gd name="T58" fmla="*/ 159 w 794"/>
                <a:gd name="T59" fmla="*/ 70 h 463"/>
                <a:gd name="T60" fmla="*/ 176 w 794"/>
                <a:gd name="T61" fmla="*/ 46 h 463"/>
                <a:gd name="T62" fmla="*/ 197 w 794"/>
                <a:gd name="T63" fmla="*/ 27 h 463"/>
                <a:gd name="T64" fmla="*/ 222 w 794"/>
                <a:gd name="T65" fmla="*/ 13 h 463"/>
                <a:gd name="T66" fmla="*/ 250 w 794"/>
                <a:gd name="T67" fmla="*/ 3 h 463"/>
                <a:gd name="T68" fmla="*/ 280 w 794"/>
                <a:gd name="T6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4" h="463">
                  <a:moveTo>
                    <a:pt x="280" y="0"/>
                  </a:moveTo>
                  <a:lnTo>
                    <a:pt x="515" y="0"/>
                  </a:lnTo>
                  <a:lnTo>
                    <a:pt x="546" y="3"/>
                  </a:lnTo>
                  <a:lnTo>
                    <a:pt x="573" y="13"/>
                  </a:lnTo>
                  <a:lnTo>
                    <a:pt x="598" y="27"/>
                  </a:lnTo>
                  <a:lnTo>
                    <a:pt x="620" y="46"/>
                  </a:lnTo>
                  <a:lnTo>
                    <a:pt x="636" y="70"/>
                  </a:lnTo>
                  <a:lnTo>
                    <a:pt x="648" y="97"/>
                  </a:lnTo>
                  <a:lnTo>
                    <a:pt x="763" y="97"/>
                  </a:lnTo>
                  <a:lnTo>
                    <a:pt x="776" y="99"/>
                  </a:lnTo>
                  <a:lnTo>
                    <a:pt x="785" y="105"/>
                  </a:lnTo>
                  <a:lnTo>
                    <a:pt x="792" y="115"/>
                  </a:lnTo>
                  <a:lnTo>
                    <a:pt x="794" y="127"/>
                  </a:lnTo>
                  <a:lnTo>
                    <a:pt x="794" y="432"/>
                  </a:lnTo>
                  <a:lnTo>
                    <a:pt x="792" y="444"/>
                  </a:lnTo>
                  <a:lnTo>
                    <a:pt x="785" y="454"/>
                  </a:lnTo>
                  <a:lnTo>
                    <a:pt x="776" y="461"/>
                  </a:lnTo>
                  <a:lnTo>
                    <a:pt x="763" y="463"/>
                  </a:lnTo>
                  <a:lnTo>
                    <a:pt x="32" y="463"/>
                  </a:lnTo>
                  <a:lnTo>
                    <a:pt x="20" y="461"/>
                  </a:lnTo>
                  <a:lnTo>
                    <a:pt x="10" y="454"/>
                  </a:lnTo>
                  <a:lnTo>
                    <a:pt x="4" y="444"/>
                  </a:lnTo>
                  <a:lnTo>
                    <a:pt x="0" y="432"/>
                  </a:lnTo>
                  <a:lnTo>
                    <a:pt x="0" y="127"/>
                  </a:lnTo>
                  <a:lnTo>
                    <a:pt x="4" y="115"/>
                  </a:lnTo>
                  <a:lnTo>
                    <a:pt x="10" y="105"/>
                  </a:lnTo>
                  <a:lnTo>
                    <a:pt x="20" y="99"/>
                  </a:lnTo>
                  <a:lnTo>
                    <a:pt x="31" y="97"/>
                  </a:lnTo>
                  <a:lnTo>
                    <a:pt x="147" y="97"/>
                  </a:lnTo>
                  <a:lnTo>
                    <a:pt x="159" y="70"/>
                  </a:lnTo>
                  <a:lnTo>
                    <a:pt x="176" y="46"/>
                  </a:lnTo>
                  <a:lnTo>
                    <a:pt x="197" y="27"/>
                  </a:lnTo>
                  <a:lnTo>
                    <a:pt x="222" y="13"/>
                  </a:lnTo>
                  <a:lnTo>
                    <a:pt x="250" y="3"/>
                  </a:lnTo>
                  <a:lnTo>
                    <a:pt x="2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1" name="Freeform 330"/>
            <p:cNvSpPr>
              <a:spLocks/>
            </p:cNvSpPr>
            <p:nvPr/>
          </p:nvSpPr>
          <p:spPr bwMode="auto">
            <a:xfrm>
              <a:off x="4841" y="2286"/>
              <a:ext cx="22" cy="22"/>
            </a:xfrm>
            <a:custGeom>
              <a:avLst/>
              <a:gdLst>
                <a:gd name="T0" fmla="*/ 25 w 215"/>
                <a:gd name="T1" fmla="*/ 0 h 215"/>
                <a:gd name="T2" fmla="*/ 190 w 215"/>
                <a:gd name="T3" fmla="*/ 0 h 215"/>
                <a:gd name="T4" fmla="*/ 200 w 215"/>
                <a:gd name="T5" fmla="*/ 2 h 215"/>
                <a:gd name="T6" fmla="*/ 207 w 215"/>
                <a:gd name="T7" fmla="*/ 7 h 215"/>
                <a:gd name="T8" fmla="*/ 213 w 215"/>
                <a:gd name="T9" fmla="*/ 16 h 215"/>
                <a:gd name="T10" fmla="*/ 215 w 215"/>
                <a:gd name="T11" fmla="*/ 26 h 215"/>
                <a:gd name="T12" fmla="*/ 215 w 215"/>
                <a:gd name="T13" fmla="*/ 190 h 215"/>
                <a:gd name="T14" fmla="*/ 213 w 215"/>
                <a:gd name="T15" fmla="*/ 200 h 215"/>
                <a:gd name="T16" fmla="*/ 207 w 215"/>
                <a:gd name="T17" fmla="*/ 208 h 215"/>
                <a:gd name="T18" fmla="*/ 200 w 215"/>
                <a:gd name="T19" fmla="*/ 213 h 215"/>
                <a:gd name="T20" fmla="*/ 190 w 215"/>
                <a:gd name="T21" fmla="*/ 215 h 215"/>
                <a:gd name="T22" fmla="*/ 25 w 215"/>
                <a:gd name="T23" fmla="*/ 215 h 215"/>
                <a:gd name="T24" fmla="*/ 15 w 215"/>
                <a:gd name="T25" fmla="*/ 213 h 215"/>
                <a:gd name="T26" fmla="*/ 7 w 215"/>
                <a:gd name="T27" fmla="*/ 208 h 215"/>
                <a:gd name="T28" fmla="*/ 2 w 215"/>
                <a:gd name="T29" fmla="*/ 200 h 215"/>
                <a:gd name="T30" fmla="*/ 0 w 215"/>
                <a:gd name="T31" fmla="*/ 190 h 215"/>
                <a:gd name="T32" fmla="*/ 0 w 215"/>
                <a:gd name="T33" fmla="*/ 26 h 215"/>
                <a:gd name="T34" fmla="*/ 2 w 215"/>
                <a:gd name="T35" fmla="*/ 16 h 215"/>
                <a:gd name="T36" fmla="*/ 7 w 215"/>
                <a:gd name="T37" fmla="*/ 7 h 215"/>
                <a:gd name="T38" fmla="*/ 15 w 215"/>
                <a:gd name="T39" fmla="*/ 2 h 215"/>
                <a:gd name="T40" fmla="*/ 25 w 215"/>
                <a:gd name="T4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15">
                  <a:moveTo>
                    <a:pt x="25" y="0"/>
                  </a:moveTo>
                  <a:lnTo>
                    <a:pt x="190" y="0"/>
                  </a:lnTo>
                  <a:lnTo>
                    <a:pt x="200" y="2"/>
                  </a:lnTo>
                  <a:lnTo>
                    <a:pt x="207" y="7"/>
                  </a:lnTo>
                  <a:lnTo>
                    <a:pt x="213" y="16"/>
                  </a:lnTo>
                  <a:lnTo>
                    <a:pt x="215" y="26"/>
                  </a:lnTo>
                  <a:lnTo>
                    <a:pt x="215" y="190"/>
                  </a:lnTo>
                  <a:lnTo>
                    <a:pt x="213" y="200"/>
                  </a:lnTo>
                  <a:lnTo>
                    <a:pt x="207" y="208"/>
                  </a:lnTo>
                  <a:lnTo>
                    <a:pt x="200" y="213"/>
                  </a:lnTo>
                  <a:lnTo>
                    <a:pt x="190" y="215"/>
                  </a:lnTo>
                  <a:lnTo>
                    <a:pt x="25" y="215"/>
                  </a:lnTo>
                  <a:lnTo>
                    <a:pt x="15" y="213"/>
                  </a:lnTo>
                  <a:lnTo>
                    <a:pt x="7" y="208"/>
                  </a:lnTo>
                  <a:lnTo>
                    <a:pt x="2" y="200"/>
                  </a:lnTo>
                  <a:lnTo>
                    <a:pt x="0" y="190"/>
                  </a:lnTo>
                  <a:lnTo>
                    <a:pt x="0" y="26"/>
                  </a:lnTo>
                  <a:lnTo>
                    <a:pt x="2" y="16"/>
                  </a:lnTo>
                  <a:lnTo>
                    <a:pt x="7" y="7"/>
                  </a:lnTo>
                  <a:lnTo>
                    <a:pt x="15" y="2"/>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2" name="Freeform 331"/>
            <p:cNvSpPr>
              <a:spLocks/>
            </p:cNvSpPr>
            <p:nvPr/>
          </p:nvSpPr>
          <p:spPr bwMode="auto">
            <a:xfrm>
              <a:off x="4884" y="2286"/>
              <a:ext cx="87" cy="22"/>
            </a:xfrm>
            <a:custGeom>
              <a:avLst/>
              <a:gdLst>
                <a:gd name="T0" fmla="*/ 25 w 874"/>
                <a:gd name="T1" fmla="*/ 0 h 215"/>
                <a:gd name="T2" fmla="*/ 847 w 874"/>
                <a:gd name="T3" fmla="*/ 0 h 215"/>
                <a:gd name="T4" fmla="*/ 858 w 874"/>
                <a:gd name="T5" fmla="*/ 2 h 215"/>
                <a:gd name="T6" fmla="*/ 866 w 874"/>
                <a:gd name="T7" fmla="*/ 7 h 215"/>
                <a:gd name="T8" fmla="*/ 872 w 874"/>
                <a:gd name="T9" fmla="*/ 16 h 215"/>
                <a:gd name="T10" fmla="*/ 874 w 874"/>
                <a:gd name="T11" fmla="*/ 26 h 215"/>
                <a:gd name="T12" fmla="*/ 874 w 874"/>
                <a:gd name="T13" fmla="*/ 190 h 215"/>
                <a:gd name="T14" fmla="*/ 872 w 874"/>
                <a:gd name="T15" fmla="*/ 200 h 215"/>
                <a:gd name="T16" fmla="*/ 866 w 874"/>
                <a:gd name="T17" fmla="*/ 208 h 215"/>
                <a:gd name="T18" fmla="*/ 858 w 874"/>
                <a:gd name="T19" fmla="*/ 213 h 215"/>
                <a:gd name="T20" fmla="*/ 847 w 874"/>
                <a:gd name="T21" fmla="*/ 215 h 215"/>
                <a:gd name="T22" fmla="*/ 25 w 874"/>
                <a:gd name="T23" fmla="*/ 215 h 215"/>
                <a:gd name="T24" fmla="*/ 15 w 874"/>
                <a:gd name="T25" fmla="*/ 213 h 215"/>
                <a:gd name="T26" fmla="*/ 7 w 874"/>
                <a:gd name="T27" fmla="*/ 208 h 215"/>
                <a:gd name="T28" fmla="*/ 2 w 874"/>
                <a:gd name="T29" fmla="*/ 200 h 215"/>
                <a:gd name="T30" fmla="*/ 0 w 874"/>
                <a:gd name="T31" fmla="*/ 190 h 215"/>
                <a:gd name="T32" fmla="*/ 0 w 874"/>
                <a:gd name="T33" fmla="*/ 26 h 215"/>
                <a:gd name="T34" fmla="*/ 2 w 874"/>
                <a:gd name="T35" fmla="*/ 16 h 215"/>
                <a:gd name="T36" fmla="*/ 7 w 874"/>
                <a:gd name="T37" fmla="*/ 7 h 215"/>
                <a:gd name="T38" fmla="*/ 15 w 874"/>
                <a:gd name="T39" fmla="*/ 2 h 215"/>
                <a:gd name="T40" fmla="*/ 25 w 874"/>
                <a:gd name="T4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4" h="215">
                  <a:moveTo>
                    <a:pt x="25" y="0"/>
                  </a:moveTo>
                  <a:lnTo>
                    <a:pt x="847" y="0"/>
                  </a:lnTo>
                  <a:lnTo>
                    <a:pt x="858" y="2"/>
                  </a:lnTo>
                  <a:lnTo>
                    <a:pt x="866" y="7"/>
                  </a:lnTo>
                  <a:lnTo>
                    <a:pt x="872" y="16"/>
                  </a:lnTo>
                  <a:lnTo>
                    <a:pt x="874" y="26"/>
                  </a:lnTo>
                  <a:lnTo>
                    <a:pt x="874" y="190"/>
                  </a:lnTo>
                  <a:lnTo>
                    <a:pt x="872" y="200"/>
                  </a:lnTo>
                  <a:lnTo>
                    <a:pt x="866" y="208"/>
                  </a:lnTo>
                  <a:lnTo>
                    <a:pt x="858" y="213"/>
                  </a:lnTo>
                  <a:lnTo>
                    <a:pt x="847" y="215"/>
                  </a:lnTo>
                  <a:lnTo>
                    <a:pt x="25" y="215"/>
                  </a:lnTo>
                  <a:lnTo>
                    <a:pt x="15" y="213"/>
                  </a:lnTo>
                  <a:lnTo>
                    <a:pt x="7" y="208"/>
                  </a:lnTo>
                  <a:lnTo>
                    <a:pt x="2" y="200"/>
                  </a:lnTo>
                  <a:lnTo>
                    <a:pt x="0" y="190"/>
                  </a:lnTo>
                  <a:lnTo>
                    <a:pt x="0" y="26"/>
                  </a:lnTo>
                  <a:lnTo>
                    <a:pt x="2" y="16"/>
                  </a:lnTo>
                  <a:lnTo>
                    <a:pt x="7" y="7"/>
                  </a:lnTo>
                  <a:lnTo>
                    <a:pt x="15" y="2"/>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3" name="Freeform 332"/>
            <p:cNvSpPr>
              <a:spLocks/>
            </p:cNvSpPr>
            <p:nvPr/>
          </p:nvSpPr>
          <p:spPr bwMode="auto">
            <a:xfrm>
              <a:off x="4841" y="2338"/>
              <a:ext cx="22" cy="21"/>
            </a:xfrm>
            <a:custGeom>
              <a:avLst/>
              <a:gdLst>
                <a:gd name="T0" fmla="*/ 25 w 215"/>
                <a:gd name="T1" fmla="*/ 0 h 216"/>
                <a:gd name="T2" fmla="*/ 190 w 215"/>
                <a:gd name="T3" fmla="*/ 0 h 216"/>
                <a:gd name="T4" fmla="*/ 200 w 215"/>
                <a:gd name="T5" fmla="*/ 3 h 216"/>
                <a:gd name="T6" fmla="*/ 207 w 215"/>
                <a:gd name="T7" fmla="*/ 8 h 216"/>
                <a:gd name="T8" fmla="*/ 213 w 215"/>
                <a:gd name="T9" fmla="*/ 16 h 216"/>
                <a:gd name="T10" fmla="*/ 215 w 215"/>
                <a:gd name="T11" fmla="*/ 26 h 216"/>
                <a:gd name="T12" fmla="*/ 215 w 215"/>
                <a:gd name="T13" fmla="*/ 190 h 216"/>
                <a:gd name="T14" fmla="*/ 213 w 215"/>
                <a:gd name="T15" fmla="*/ 200 h 216"/>
                <a:gd name="T16" fmla="*/ 207 w 215"/>
                <a:gd name="T17" fmla="*/ 208 h 216"/>
                <a:gd name="T18" fmla="*/ 200 w 215"/>
                <a:gd name="T19" fmla="*/ 214 h 216"/>
                <a:gd name="T20" fmla="*/ 190 w 215"/>
                <a:gd name="T21" fmla="*/ 216 h 216"/>
                <a:gd name="T22" fmla="*/ 25 w 215"/>
                <a:gd name="T23" fmla="*/ 216 h 216"/>
                <a:gd name="T24" fmla="*/ 15 w 215"/>
                <a:gd name="T25" fmla="*/ 214 h 216"/>
                <a:gd name="T26" fmla="*/ 7 w 215"/>
                <a:gd name="T27" fmla="*/ 208 h 216"/>
                <a:gd name="T28" fmla="*/ 2 w 215"/>
                <a:gd name="T29" fmla="*/ 200 h 216"/>
                <a:gd name="T30" fmla="*/ 0 w 215"/>
                <a:gd name="T31" fmla="*/ 190 h 216"/>
                <a:gd name="T32" fmla="*/ 0 w 215"/>
                <a:gd name="T33" fmla="*/ 26 h 216"/>
                <a:gd name="T34" fmla="*/ 2 w 215"/>
                <a:gd name="T35" fmla="*/ 16 h 216"/>
                <a:gd name="T36" fmla="*/ 7 w 215"/>
                <a:gd name="T37" fmla="*/ 8 h 216"/>
                <a:gd name="T38" fmla="*/ 15 w 215"/>
                <a:gd name="T39" fmla="*/ 3 h 216"/>
                <a:gd name="T40" fmla="*/ 25 w 215"/>
                <a:gd name="T4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16">
                  <a:moveTo>
                    <a:pt x="25" y="0"/>
                  </a:moveTo>
                  <a:lnTo>
                    <a:pt x="190" y="0"/>
                  </a:lnTo>
                  <a:lnTo>
                    <a:pt x="200" y="3"/>
                  </a:lnTo>
                  <a:lnTo>
                    <a:pt x="207" y="8"/>
                  </a:lnTo>
                  <a:lnTo>
                    <a:pt x="213" y="16"/>
                  </a:lnTo>
                  <a:lnTo>
                    <a:pt x="215" y="26"/>
                  </a:lnTo>
                  <a:lnTo>
                    <a:pt x="215" y="190"/>
                  </a:lnTo>
                  <a:lnTo>
                    <a:pt x="213" y="200"/>
                  </a:lnTo>
                  <a:lnTo>
                    <a:pt x="207" y="208"/>
                  </a:lnTo>
                  <a:lnTo>
                    <a:pt x="200" y="214"/>
                  </a:lnTo>
                  <a:lnTo>
                    <a:pt x="190" y="216"/>
                  </a:lnTo>
                  <a:lnTo>
                    <a:pt x="25" y="216"/>
                  </a:lnTo>
                  <a:lnTo>
                    <a:pt x="15" y="214"/>
                  </a:lnTo>
                  <a:lnTo>
                    <a:pt x="7" y="208"/>
                  </a:lnTo>
                  <a:lnTo>
                    <a:pt x="2" y="200"/>
                  </a:lnTo>
                  <a:lnTo>
                    <a:pt x="0" y="190"/>
                  </a:lnTo>
                  <a:lnTo>
                    <a:pt x="0" y="26"/>
                  </a:lnTo>
                  <a:lnTo>
                    <a:pt x="2" y="16"/>
                  </a:lnTo>
                  <a:lnTo>
                    <a:pt x="7" y="8"/>
                  </a:lnTo>
                  <a:lnTo>
                    <a:pt x="15" y="3"/>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4" name="Freeform 333"/>
            <p:cNvSpPr>
              <a:spLocks/>
            </p:cNvSpPr>
            <p:nvPr/>
          </p:nvSpPr>
          <p:spPr bwMode="auto">
            <a:xfrm>
              <a:off x="4884" y="2338"/>
              <a:ext cx="87" cy="21"/>
            </a:xfrm>
            <a:custGeom>
              <a:avLst/>
              <a:gdLst>
                <a:gd name="T0" fmla="*/ 25 w 874"/>
                <a:gd name="T1" fmla="*/ 0 h 216"/>
                <a:gd name="T2" fmla="*/ 847 w 874"/>
                <a:gd name="T3" fmla="*/ 0 h 216"/>
                <a:gd name="T4" fmla="*/ 858 w 874"/>
                <a:gd name="T5" fmla="*/ 3 h 216"/>
                <a:gd name="T6" fmla="*/ 866 w 874"/>
                <a:gd name="T7" fmla="*/ 8 h 216"/>
                <a:gd name="T8" fmla="*/ 872 w 874"/>
                <a:gd name="T9" fmla="*/ 16 h 216"/>
                <a:gd name="T10" fmla="*/ 874 w 874"/>
                <a:gd name="T11" fmla="*/ 26 h 216"/>
                <a:gd name="T12" fmla="*/ 874 w 874"/>
                <a:gd name="T13" fmla="*/ 190 h 216"/>
                <a:gd name="T14" fmla="*/ 872 w 874"/>
                <a:gd name="T15" fmla="*/ 200 h 216"/>
                <a:gd name="T16" fmla="*/ 866 w 874"/>
                <a:gd name="T17" fmla="*/ 208 h 216"/>
                <a:gd name="T18" fmla="*/ 858 w 874"/>
                <a:gd name="T19" fmla="*/ 214 h 216"/>
                <a:gd name="T20" fmla="*/ 847 w 874"/>
                <a:gd name="T21" fmla="*/ 216 h 216"/>
                <a:gd name="T22" fmla="*/ 25 w 874"/>
                <a:gd name="T23" fmla="*/ 216 h 216"/>
                <a:gd name="T24" fmla="*/ 15 w 874"/>
                <a:gd name="T25" fmla="*/ 214 h 216"/>
                <a:gd name="T26" fmla="*/ 7 w 874"/>
                <a:gd name="T27" fmla="*/ 208 h 216"/>
                <a:gd name="T28" fmla="*/ 2 w 874"/>
                <a:gd name="T29" fmla="*/ 200 h 216"/>
                <a:gd name="T30" fmla="*/ 0 w 874"/>
                <a:gd name="T31" fmla="*/ 190 h 216"/>
                <a:gd name="T32" fmla="*/ 0 w 874"/>
                <a:gd name="T33" fmla="*/ 26 h 216"/>
                <a:gd name="T34" fmla="*/ 2 w 874"/>
                <a:gd name="T35" fmla="*/ 16 h 216"/>
                <a:gd name="T36" fmla="*/ 7 w 874"/>
                <a:gd name="T37" fmla="*/ 8 h 216"/>
                <a:gd name="T38" fmla="*/ 15 w 874"/>
                <a:gd name="T39" fmla="*/ 3 h 216"/>
                <a:gd name="T40" fmla="*/ 25 w 874"/>
                <a:gd name="T4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4" h="216">
                  <a:moveTo>
                    <a:pt x="25" y="0"/>
                  </a:moveTo>
                  <a:lnTo>
                    <a:pt x="847" y="0"/>
                  </a:lnTo>
                  <a:lnTo>
                    <a:pt x="858" y="3"/>
                  </a:lnTo>
                  <a:lnTo>
                    <a:pt x="866" y="8"/>
                  </a:lnTo>
                  <a:lnTo>
                    <a:pt x="872" y="16"/>
                  </a:lnTo>
                  <a:lnTo>
                    <a:pt x="874" y="26"/>
                  </a:lnTo>
                  <a:lnTo>
                    <a:pt x="874" y="190"/>
                  </a:lnTo>
                  <a:lnTo>
                    <a:pt x="872" y="200"/>
                  </a:lnTo>
                  <a:lnTo>
                    <a:pt x="866" y="208"/>
                  </a:lnTo>
                  <a:lnTo>
                    <a:pt x="858" y="214"/>
                  </a:lnTo>
                  <a:lnTo>
                    <a:pt x="847" y="216"/>
                  </a:lnTo>
                  <a:lnTo>
                    <a:pt x="25" y="216"/>
                  </a:lnTo>
                  <a:lnTo>
                    <a:pt x="15" y="214"/>
                  </a:lnTo>
                  <a:lnTo>
                    <a:pt x="7" y="208"/>
                  </a:lnTo>
                  <a:lnTo>
                    <a:pt x="2" y="200"/>
                  </a:lnTo>
                  <a:lnTo>
                    <a:pt x="0" y="190"/>
                  </a:lnTo>
                  <a:lnTo>
                    <a:pt x="0" y="26"/>
                  </a:lnTo>
                  <a:lnTo>
                    <a:pt x="2" y="16"/>
                  </a:lnTo>
                  <a:lnTo>
                    <a:pt x="7" y="8"/>
                  </a:lnTo>
                  <a:lnTo>
                    <a:pt x="15" y="3"/>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5" name="Freeform 334"/>
            <p:cNvSpPr>
              <a:spLocks/>
            </p:cNvSpPr>
            <p:nvPr/>
          </p:nvSpPr>
          <p:spPr bwMode="auto">
            <a:xfrm>
              <a:off x="4841" y="2389"/>
              <a:ext cx="22" cy="22"/>
            </a:xfrm>
            <a:custGeom>
              <a:avLst/>
              <a:gdLst>
                <a:gd name="T0" fmla="*/ 25 w 215"/>
                <a:gd name="T1" fmla="*/ 0 h 216"/>
                <a:gd name="T2" fmla="*/ 190 w 215"/>
                <a:gd name="T3" fmla="*/ 0 h 216"/>
                <a:gd name="T4" fmla="*/ 200 w 215"/>
                <a:gd name="T5" fmla="*/ 2 h 216"/>
                <a:gd name="T6" fmla="*/ 207 w 215"/>
                <a:gd name="T7" fmla="*/ 8 h 216"/>
                <a:gd name="T8" fmla="*/ 213 w 215"/>
                <a:gd name="T9" fmla="*/ 16 h 216"/>
                <a:gd name="T10" fmla="*/ 215 w 215"/>
                <a:gd name="T11" fmla="*/ 27 h 216"/>
                <a:gd name="T12" fmla="*/ 215 w 215"/>
                <a:gd name="T13" fmla="*/ 191 h 216"/>
                <a:gd name="T14" fmla="*/ 213 w 215"/>
                <a:gd name="T15" fmla="*/ 201 h 216"/>
                <a:gd name="T16" fmla="*/ 207 w 215"/>
                <a:gd name="T17" fmla="*/ 208 h 216"/>
                <a:gd name="T18" fmla="*/ 200 w 215"/>
                <a:gd name="T19" fmla="*/ 214 h 216"/>
                <a:gd name="T20" fmla="*/ 190 w 215"/>
                <a:gd name="T21" fmla="*/ 216 h 216"/>
                <a:gd name="T22" fmla="*/ 25 w 215"/>
                <a:gd name="T23" fmla="*/ 216 h 216"/>
                <a:gd name="T24" fmla="*/ 15 w 215"/>
                <a:gd name="T25" fmla="*/ 214 h 216"/>
                <a:gd name="T26" fmla="*/ 7 w 215"/>
                <a:gd name="T27" fmla="*/ 208 h 216"/>
                <a:gd name="T28" fmla="*/ 2 w 215"/>
                <a:gd name="T29" fmla="*/ 201 h 216"/>
                <a:gd name="T30" fmla="*/ 0 w 215"/>
                <a:gd name="T31" fmla="*/ 191 h 216"/>
                <a:gd name="T32" fmla="*/ 0 w 215"/>
                <a:gd name="T33" fmla="*/ 27 h 216"/>
                <a:gd name="T34" fmla="*/ 2 w 215"/>
                <a:gd name="T35" fmla="*/ 16 h 216"/>
                <a:gd name="T36" fmla="*/ 7 w 215"/>
                <a:gd name="T37" fmla="*/ 8 h 216"/>
                <a:gd name="T38" fmla="*/ 15 w 215"/>
                <a:gd name="T39" fmla="*/ 2 h 216"/>
                <a:gd name="T40" fmla="*/ 25 w 215"/>
                <a:gd name="T4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16">
                  <a:moveTo>
                    <a:pt x="25" y="0"/>
                  </a:moveTo>
                  <a:lnTo>
                    <a:pt x="190" y="0"/>
                  </a:lnTo>
                  <a:lnTo>
                    <a:pt x="200" y="2"/>
                  </a:lnTo>
                  <a:lnTo>
                    <a:pt x="207" y="8"/>
                  </a:lnTo>
                  <a:lnTo>
                    <a:pt x="213" y="16"/>
                  </a:lnTo>
                  <a:lnTo>
                    <a:pt x="215" y="27"/>
                  </a:lnTo>
                  <a:lnTo>
                    <a:pt x="215" y="191"/>
                  </a:lnTo>
                  <a:lnTo>
                    <a:pt x="213" y="201"/>
                  </a:lnTo>
                  <a:lnTo>
                    <a:pt x="207" y="208"/>
                  </a:lnTo>
                  <a:lnTo>
                    <a:pt x="200" y="214"/>
                  </a:lnTo>
                  <a:lnTo>
                    <a:pt x="190" y="216"/>
                  </a:lnTo>
                  <a:lnTo>
                    <a:pt x="25" y="216"/>
                  </a:lnTo>
                  <a:lnTo>
                    <a:pt x="15" y="214"/>
                  </a:lnTo>
                  <a:lnTo>
                    <a:pt x="7" y="208"/>
                  </a:lnTo>
                  <a:lnTo>
                    <a:pt x="2" y="201"/>
                  </a:lnTo>
                  <a:lnTo>
                    <a:pt x="0" y="191"/>
                  </a:lnTo>
                  <a:lnTo>
                    <a:pt x="0" y="27"/>
                  </a:lnTo>
                  <a:lnTo>
                    <a:pt x="2" y="16"/>
                  </a:lnTo>
                  <a:lnTo>
                    <a:pt x="7" y="8"/>
                  </a:lnTo>
                  <a:lnTo>
                    <a:pt x="15" y="2"/>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6" name="Freeform 335"/>
            <p:cNvSpPr>
              <a:spLocks/>
            </p:cNvSpPr>
            <p:nvPr/>
          </p:nvSpPr>
          <p:spPr bwMode="auto">
            <a:xfrm>
              <a:off x="4884" y="2389"/>
              <a:ext cx="87" cy="22"/>
            </a:xfrm>
            <a:custGeom>
              <a:avLst/>
              <a:gdLst>
                <a:gd name="T0" fmla="*/ 25 w 874"/>
                <a:gd name="T1" fmla="*/ 0 h 216"/>
                <a:gd name="T2" fmla="*/ 847 w 874"/>
                <a:gd name="T3" fmla="*/ 0 h 216"/>
                <a:gd name="T4" fmla="*/ 858 w 874"/>
                <a:gd name="T5" fmla="*/ 2 h 216"/>
                <a:gd name="T6" fmla="*/ 866 w 874"/>
                <a:gd name="T7" fmla="*/ 8 h 216"/>
                <a:gd name="T8" fmla="*/ 872 w 874"/>
                <a:gd name="T9" fmla="*/ 16 h 216"/>
                <a:gd name="T10" fmla="*/ 874 w 874"/>
                <a:gd name="T11" fmla="*/ 27 h 216"/>
                <a:gd name="T12" fmla="*/ 874 w 874"/>
                <a:gd name="T13" fmla="*/ 191 h 216"/>
                <a:gd name="T14" fmla="*/ 872 w 874"/>
                <a:gd name="T15" fmla="*/ 201 h 216"/>
                <a:gd name="T16" fmla="*/ 866 w 874"/>
                <a:gd name="T17" fmla="*/ 208 h 216"/>
                <a:gd name="T18" fmla="*/ 858 w 874"/>
                <a:gd name="T19" fmla="*/ 214 h 216"/>
                <a:gd name="T20" fmla="*/ 847 w 874"/>
                <a:gd name="T21" fmla="*/ 216 h 216"/>
                <a:gd name="T22" fmla="*/ 25 w 874"/>
                <a:gd name="T23" fmla="*/ 216 h 216"/>
                <a:gd name="T24" fmla="*/ 15 w 874"/>
                <a:gd name="T25" fmla="*/ 214 h 216"/>
                <a:gd name="T26" fmla="*/ 7 w 874"/>
                <a:gd name="T27" fmla="*/ 208 h 216"/>
                <a:gd name="T28" fmla="*/ 2 w 874"/>
                <a:gd name="T29" fmla="*/ 201 h 216"/>
                <a:gd name="T30" fmla="*/ 0 w 874"/>
                <a:gd name="T31" fmla="*/ 191 h 216"/>
                <a:gd name="T32" fmla="*/ 0 w 874"/>
                <a:gd name="T33" fmla="*/ 27 h 216"/>
                <a:gd name="T34" fmla="*/ 2 w 874"/>
                <a:gd name="T35" fmla="*/ 16 h 216"/>
                <a:gd name="T36" fmla="*/ 7 w 874"/>
                <a:gd name="T37" fmla="*/ 8 h 216"/>
                <a:gd name="T38" fmla="*/ 15 w 874"/>
                <a:gd name="T39" fmla="*/ 2 h 216"/>
                <a:gd name="T40" fmla="*/ 25 w 874"/>
                <a:gd name="T4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4" h="216">
                  <a:moveTo>
                    <a:pt x="25" y="0"/>
                  </a:moveTo>
                  <a:lnTo>
                    <a:pt x="847" y="0"/>
                  </a:lnTo>
                  <a:lnTo>
                    <a:pt x="858" y="2"/>
                  </a:lnTo>
                  <a:lnTo>
                    <a:pt x="866" y="8"/>
                  </a:lnTo>
                  <a:lnTo>
                    <a:pt x="872" y="16"/>
                  </a:lnTo>
                  <a:lnTo>
                    <a:pt x="874" y="27"/>
                  </a:lnTo>
                  <a:lnTo>
                    <a:pt x="874" y="191"/>
                  </a:lnTo>
                  <a:lnTo>
                    <a:pt x="872" y="201"/>
                  </a:lnTo>
                  <a:lnTo>
                    <a:pt x="866" y="208"/>
                  </a:lnTo>
                  <a:lnTo>
                    <a:pt x="858" y="214"/>
                  </a:lnTo>
                  <a:lnTo>
                    <a:pt x="847" y="216"/>
                  </a:lnTo>
                  <a:lnTo>
                    <a:pt x="25" y="216"/>
                  </a:lnTo>
                  <a:lnTo>
                    <a:pt x="15" y="214"/>
                  </a:lnTo>
                  <a:lnTo>
                    <a:pt x="7" y="208"/>
                  </a:lnTo>
                  <a:lnTo>
                    <a:pt x="2" y="201"/>
                  </a:lnTo>
                  <a:lnTo>
                    <a:pt x="0" y="191"/>
                  </a:lnTo>
                  <a:lnTo>
                    <a:pt x="0" y="27"/>
                  </a:lnTo>
                  <a:lnTo>
                    <a:pt x="2" y="16"/>
                  </a:lnTo>
                  <a:lnTo>
                    <a:pt x="7" y="8"/>
                  </a:lnTo>
                  <a:lnTo>
                    <a:pt x="15" y="2"/>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7" name="Freeform 336"/>
            <p:cNvSpPr>
              <a:spLocks/>
            </p:cNvSpPr>
            <p:nvPr/>
          </p:nvSpPr>
          <p:spPr bwMode="auto">
            <a:xfrm>
              <a:off x="4841" y="2440"/>
              <a:ext cx="22" cy="22"/>
            </a:xfrm>
            <a:custGeom>
              <a:avLst/>
              <a:gdLst>
                <a:gd name="T0" fmla="*/ 25 w 215"/>
                <a:gd name="T1" fmla="*/ 0 h 216"/>
                <a:gd name="T2" fmla="*/ 190 w 215"/>
                <a:gd name="T3" fmla="*/ 0 h 216"/>
                <a:gd name="T4" fmla="*/ 200 w 215"/>
                <a:gd name="T5" fmla="*/ 1 h 216"/>
                <a:gd name="T6" fmla="*/ 207 w 215"/>
                <a:gd name="T7" fmla="*/ 7 h 216"/>
                <a:gd name="T8" fmla="*/ 213 w 215"/>
                <a:gd name="T9" fmla="*/ 16 h 216"/>
                <a:gd name="T10" fmla="*/ 215 w 215"/>
                <a:gd name="T11" fmla="*/ 25 h 216"/>
                <a:gd name="T12" fmla="*/ 215 w 215"/>
                <a:gd name="T13" fmla="*/ 189 h 216"/>
                <a:gd name="T14" fmla="*/ 213 w 215"/>
                <a:gd name="T15" fmla="*/ 199 h 216"/>
                <a:gd name="T16" fmla="*/ 207 w 215"/>
                <a:gd name="T17" fmla="*/ 208 h 216"/>
                <a:gd name="T18" fmla="*/ 200 w 215"/>
                <a:gd name="T19" fmla="*/ 214 h 216"/>
                <a:gd name="T20" fmla="*/ 190 w 215"/>
                <a:gd name="T21" fmla="*/ 216 h 216"/>
                <a:gd name="T22" fmla="*/ 25 w 215"/>
                <a:gd name="T23" fmla="*/ 216 h 216"/>
                <a:gd name="T24" fmla="*/ 15 w 215"/>
                <a:gd name="T25" fmla="*/ 214 h 216"/>
                <a:gd name="T26" fmla="*/ 7 w 215"/>
                <a:gd name="T27" fmla="*/ 208 h 216"/>
                <a:gd name="T28" fmla="*/ 2 w 215"/>
                <a:gd name="T29" fmla="*/ 199 h 216"/>
                <a:gd name="T30" fmla="*/ 0 w 215"/>
                <a:gd name="T31" fmla="*/ 189 h 216"/>
                <a:gd name="T32" fmla="*/ 0 w 215"/>
                <a:gd name="T33" fmla="*/ 25 h 216"/>
                <a:gd name="T34" fmla="*/ 2 w 215"/>
                <a:gd name="T35" fmla="*/ 16 h 216"/>
                <a:gd name="T36" fmla="*/ 7 w 215"/>
                <a:gd name="T37" fmla="*/ 7 h 216"/>
                <a:gd name="T38" fmla="*/ 15 w 215"/>
                <a:gd name="T39" fmla="*/ 1 h 216"/>
                <a:gd name="T40" fmla="*/ 25 w 215"/>
                <a:gd name="T4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16">
                  <a:moveTo>
                    <a:pt x="25" y="0"/>
                  </a:moveTo>
                  <a:lnTo>
                    <a:pt x="190" y="0"/>
                  </a:lnTo>
                  <a:lnTo>
                    <a:pt x="200" y="1"/>
                  </a:lnTo>
                  <a:lnTo>
                    <a:pt x="207" y="7"/>
                  </a:lnTo>
                  <a:lnTo>
                    <a:pt x="213" y="16"/>
                  </a:lnTo>
                  <a:lnTo>
                    <a:pt x="215" y="25"/>
                  </a:lnTo>
                  <a:lnTo>
                    <a:pt x="215" y="189"/>
                  </a:lnTo>
                  <a:lnTo>
                    <a:pt x="213" y="199"/>
                  </a:lnTo>
                  <a:lnTo>
                    <a:pt x="207" y="208"/>
                  </a:lnTo>
                  <a:lnTo>
                    <a:pt x="200" y="214"/>
                  </a:lnTo>
                  <a:lnTo>
                    <a:pt x="190" y="216"/>
                  </a:lnTo>
                  <a:lnTo>
                    <a:pt x="25" y="216"/>
                  </a:lnTo>
                  <a:lnTo>
                    <a:pt x="15" y="214"/>
                  </a:lnTo>
                  <a:lnTo>
                    <a:pt x="7" y="208"/>
                  </a:lnTo>
                  <a:lnTo>
                    <a:pt x="2" y="199"/>
                  </a:lnTo>
                  <a:lnTo>
                    <a:pt x="0" y="189"/>
                  </a:lnTo>
                  <a:lnTo>
                    <a:pt x="0" y="25"/>
                  </a:lnTo>
                  <a:lnTo>
                    <a:pt x="2" y="16"/>
                  </a:lnTo>
                  <a:lnTo>
                    <a:pt x="7" y="7"/>
                  </a:lnTo>
                  <a:lnTo>
                    <a:pt x="15" y="1"/>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8" name="Freeform 337"/>
            <p:cNvSpPr>
              <a:spLocks/>
            </p:cNvSpPr>
            <p:nvPr/>
          </p:nvSpPr>
          <p:spPr bwMode="auto">
            <a:xfrm>
              <a:off x="4884" y="2440"/>
              <a:ext cx="87" cy="22"/>
            </a:xfrm>
            <a:custGeom>
              <a:avLst/>
              <a:gdLst>
                <a:gd name="T0" fmla="*/ 25 w 874"/>
                <a:gd name="T1" fmla="*/ 0 h 216"/>
                <a:gd name="T2" fmla="*/ 847 w 874"/>
                <a:gd name="T3" fmla="*/ 0 h 216"/>
                <a:gd name="T4" fmla="*/ 858 w 874"/>
                <a:gd name="T5" fmla="*/ 1 h 216"/>
                <a:gd name="T6" fmla="*/ 866 w 874"/>
                <a:gd name="T7" fmla="*/ 7 h 216"/>
                <a:gd name="T8" fmla="*/ 872 w 874"/>
                <a:gd name="T9" fmla="*/ 16 h 216"/>
                <a:gd name="T10" fmla="*/ 874 w 874"/>
                <a:gd name="T11" fmla="*/ 25 h 216"/>
                <a:gd name="T12" fmla="*/ 874 w 874"/>
                <a:gd name="T13" fmla="*/ 189 h 216"/>
                <a:gd name="T14" fmla="*/ 873 w 874"/>
                <a:gd name="T15" fmla="*/ 196 h 216"/>
                <a:gd name="T16" fmla="*/ 869 w 874"/>
                <a:gd name="T17" fmla="*/ 203 h 216"/>
                <a:gd name="T18" fmla="*/ 864 w 874"/>
                <a:gd name="T19" fmla="*/ 209 h 216"/>
                <a:gd name="T20" fmla="*/ 857 w 874"/>
                <a:gd name="T21" fmla="*/ 214 h 216"/>
                <a:gd name="T22" fmla="*/ 847 w 874"/>
                <a:gd name="T23" fmla="*/ 216 h 216"/>
                <a:gd name="T24" fmla="*/ 25 w 874"/>
                <a:gd name="T25" fmla="*/ 216 h 216"/>
                <a:gd name="T26" fmla="*/ 15 w 874"/>
                <a:gd name="T27" fmla="*/ 214 h 216"/>
                <a:gd name="T28" fmla="*/ 7 w 874"/>
                <a:gd name="T29" fmla="*/ 208 h 216"/>
                <a:gd name="T30" fmla="*/ 2 w 874"/>
                <a:gd name="T31" fmla="*/ 199 h 216"/>
                <a:gd name="T32" fmla="*/ 0 w 874"/>
                <a:gd name="T33" fmla="*/ 189 h 216"/>
                <a:gd name="T34" fmla="*/ 0 w 874"/>
                <a:gd name="T35" fmla="*/ 25 h 216"/>
                <a:gd name="T36" fmla="*/ 2 w 874"/>
                <a:gd name="T37" fmla="*/ 16 h 216"/>
                <a:gd name="T38" fmla="*/ 7 w 874"/>
                <a:gd name="T39" fmla="*/ 7 h 216"/>
                <a:gd name="T40" fmla="*/ 15 w 874"/>
                <a:gd name="T41" fmla="*/ 1 h 216"/>
                <a:gd name="T42" fmla="*/ 25 w 874"/>
                <a:gd name="T43"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4" h="216">
                  <a:moveTo>
                    <a:pt x="25" y="0"/>
                  </a:moveTo>
                  <a:lnTo>
                    <a:pt x="847" y="0"/>
                  </a:lnTo>
                  <a:lnTo>
                    <a:pt x="858" y="1"/>
                  </a:lnTo>
                  <a:lnTo>
                    <a:pt x="866" y="7"/>
                  </a:lnTo>
                  <a:lnTo>
                    <a:pt x="872" y="16"/>
                  </a:lnTo>
                  <a:lnTo>
                    <a:pt x="874" y="25"/>
                  </a:lnTo>
                  <a:lnTo>
                    <a:pt x="874" y="189"/>
                  </a:lnTo>
                  <a:lnTo>
                    <a:pt x="873" y="196"/>
                  </a:lnTo>
                  <a:lnTo>
                    <a:pt x="869" y="203"/>
                  </a:lnTo>
                  <a:lnTo>
                    <a:pt x="864" y="209"/>
                  </a:lnTo>
                  <a:lnTo>
                    <a:pt x="857" y="214"/>
                  </a:lnTo>
                  <a:lnTo>
                    <a:pt x="847" y="216"/>
                  </a:lnTo>
                  <a:lnTo>
                    <a:pt x="25" y="216"/>
                  </a:lnTo>
                  <a:lnTo>
                    <a:pt x="15" y="214"/>
                  </a:lnTo>
                  <a:lnTo>
                    <a:pt x="7" y="208"/>
                  </a:lnTo>
                  <a:lnTo>
                    <a:pt x="2" y="199"/>
                  </a:lnTo>
                  <a:lnTo>
                    <a:pt x="0" y="189"/>
                  </a:lnTo>
                  <a:lnTo>
                    <a:pt x="0" y="25"/>
                  </a:lnTo>
                  <a:lnTo>
                    <a:pt x="2" y="16"/>
                  </a:lnTo>
                  <a:lnTo>
                    <a:pt x="7" y="7"/>
                  </a:lnTo>
                  <a:lnTo>
                    <a:pt x="15" y="1"/>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sp>
          <p:nvSpPr>
            <p:cNvPr id="179" name="Freeform 338"/>
            <p:cNvSpPr>
              <a:spLocks noEditPoints="1"/>
            </p:cNvSpPr>
            <p:nvPr/>
          </p:nvSpPr>
          <p:spPr bwMode="auto">
            <a:xfrm>
              <a:off x="4951" y="2460"/>
              <a:ext cx="111" cy="112"/>
            </a:xfrm>
            <a:custGeom>
              <a:avLst/>
              <a:gdLst>
                <a:gd name="T0" fmla="*/ 741 w 1111"/>
                <a:gd name="T1" fmla="*/ 355 h 1114"/>
                <a:gd name="T2" fmla="*/ 707 w 1111"/>
                <a:gd name="T3" fmla="*/ 374 h 1114"/>
                <a:gd name="T4" fmla="*/ 405 w 1111"/>
                <a:gd name="T5" fmla="*/ 477 h 1114"/>
                <a:gd name="T6" fmla="*/ 371 w 1111"/>
                <a:gd name="T7" fmla="*/ 457 h 1114"/>
                <a:gd name="T8" fmla="*/ 332 w 1111"/>
                <a:gd name="T9" fmla="*/ 457 h 1114"/>
                <a:gd name="T10" fmla="*/ 296 w 1111"/>
                <a:gd name="T11" fmla="*/ 477 h 1114"/>
                <a:gd name="T12" fmla="*/ 277 w 1111"/>
                <a:gd name="T13" fmla="*/ 512 h 1114"/>
                <a:gd name="T14" fmla="*/ 277 w 1111"/>
                <a:gd name="T15" fmla="*/ 552 h 1114"/>
                <a:gd name="T16" fmla="*/ 296 w 1111"/>
                <a:gd name="T17" fmla="*/ 586 h 1114"/>
                <a:gd name="T18" fmla="*/ 467 w 1111"/>
                <a:gd name="T19" fmla="*/ 753 h 1114"/>
                <a:gd name="T20" fmla="*/ 505 w 1111"/>
                <a:gd name="T21" fmla="*/ 763 h 1114"/>
                <a:gd name="T22" fmla="*/ 542 w 1111"/>
                <a:gd name="T23" fmla="*/ 753 h 1114"/>
                <a:gd name="T24" fmla="*/ 815 w 1111"/>
                <a:gd name="T25" fmla="*/ 483 h 1114"/>
                <a:gd name="T26" fmla="*/ 836 w 1111"/>
                <a:gd name="T27" fmla="*/ 449 h 1114"/>
                <a:gd name="T28" fmla="*/ 836 w 1111"/>
                <a:gd name="T29" fmla="*/ 410 h 1114"/>
                <a:gd name="T30" fmla="*/ 815 w 1111"/>
                <a:gd name="T31" fmla="*/ 374 h 1114"/>
                <a:gd name="T32" fmla="*/ 781 w 1111"/>
                <a:gd name="T33" fmla="*/ 355 h 1114"/>
                <a:gd name="T34" fmla="*/ 556 w 1111"/>
                <a:gd name="T35" fmla="*/ 0 h 1114"/>
                <a:gd name="T36" fmla="*/ 675 w 1111"/>
                <a:gd name="T37" fmla="*/ 13 h 1114"/>
                <a:gd name="T38" fmla="*/ 785 w 1111"/>
                <a:gd name="T39" fmla="*/ 51 h 1114"/>
                <a:gd name="T40" fmla="*/ 884 w 1111"/>
                <a:gd name="T41" fmla="*/ 108 h 1114"/>
                <a:gd name="T42" fmla="*/ 969 w 1111"/>
                <a:gd name="T43" fmla="*/ 184 h 1114"/>
                <a:gd name="T44" fmla="*/ 1036 w 1111"/>
                <a:gd name="T45" fmla="*/ 276 h 1114"/>
                <a:gd name="T46" fmla="*/ 1084 w 1111"/>
                <a:gd name="T47" fmla="*/ 382 h 1114"/>
                <a:gd name="T48" fmla="*/ 1108 w 1111"/>
                <a:gd name="T49" fmla="*/ 497 h 1114"/>
                <a:gd name="T50" fmla="*/ 1108 w 1111"/>
                <a:gd name="T51" fmla="*/ 619 h 1114"/>
                <a:gd name="T52" fmla="*/ 1084 w 1111"/>
                <a:gd name="T53" fmla="*/ 733 h 1114"/>
                <a:gd name="T54" fmla="*/ 1036 w 1111"/>
                <a:gd name="T55" fmla="*/ 839 h 1114"/>
                <a:gd name="T56" fmla="*/ 969 w 1111"/>
                <a:gd name="T57" fmla="*/ 930 h 1114"/>
                <a:gd name="T58" fmla="*/ 884 w 1111"/>
                <a:gd name="T59" fmla="*/ 1007 h 1114"/>
                <a:gd name="T60" fmla="*/ 785 w 1111"/>
                <a:gd name="T61" fmla="*/ 1064 h 1114"/>
                <a:gd name="T62" fmla="*/ 675 w 1111"/>
                <a:gd name="T63" fmla="*/ 1102 h 1114"/>
                <a:gd name="T64" fmla="*/ 556 w 1111"/>
                <a:gd name="T65" fmla="*/ 1114 h 1114"/>
                <a:gd name="T66" fmla="*/ 437 w 1111"/>
                <a:gd name="T67" fmla="*/ 1102 h 1114"/>
                <a:gd name="T68" fmla="*/ 326 w 1111"/>
                <a:gd name="T69" fmla="*/ 1064 h 1114"/>
                <a:gd name="T70" fmla="*/ 228 w 1111"/>
                <a:gd name="T71" fmla="*/ 1007 h 1114"/>
                <a:gd name="T72" fmla="*/ 144 w 1111"/>
                <a:gd name="T73" fmla="*/ 930 h 1114"/>
                <a:gd name="T74" fmla="*/ 77 w 1111"/>
                <a:gd name="T75" fmla="*/ 839 h 1114"/>
                <a:gd name="T76" fmla="*/ 28 w 1111"/>
                <a:gd name="T77" fmla="*/ 733 h 1114"/>
                <a:gd name="T78" fmla="*/ 3 w 1111"/>
                <a:gd name="T79" fmla="*/ 619 h 1114"/>
                <a:gd name="T80" fmla="*/ 3 w 1111"/>
                <a:gd name="T81" fmla="*/ 497 h 1114"/>
                <a:gd name="T82" fmla="*/ 28 w 1111"/>
                <a:gd name="T83" fmla="*/ 382 h 1114"/>
                <a:gd name="T84" fmla="*/ 77 w 1111"/>
                <a:gd name="T85" fmla="*/ 276 h 1114"/>
                <a:gd name="T86" fmla="*/ 144 w 1111"/>
                <a:gd name="T87" fmla="*/ 184 h 1114"/>
                <a:gd name="T88" fmla="*/ 228 w 1111"/>
                <a:gd name="T89" fmla="*/ 108 h 1114"/>
                <a:gd name="T90" fmla="*/ 326 w 1111"/>
                <a:gd name="T91" fmla="*/ 51 h 1114"/>
                <a:gd name="T92" fmla="*/ 437 w 1111"/>
                <a:gd name="T93" fmla="*/ 13 h 1114"/>
                <a:gd name="T94" fmla="*/ 556 w 1111"/>
                <a:gd name="T95" fmla="*/ 0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1" h="1114">
                  <a:moveTo>
                    <a:pt x="761" y="352"/>
                  </a:moveTo>
                  <a:lnTo>
                    <a:pt x="741" y="355"/>
                  </a:lnTo>
                  <a:lnTo>
                    <a:pt x="723" y="362"/>
                  </a:lnTo>
                  <a:lnTo>
                    <a:pt x="707" y="374"/>
                  </a:lnTo>
                  <a:lnTo>
                    <a:pt x="505" y="577"/>
                  </a:lnTo>
                  <a:lnTo>
                    <a:pt x="405" y="477"/>
                  </a:lnTo>
                  <a:lnTo>
                    <a:pt x="389" y="465"/>
                  </a:lnTo>
                  <a:lnTo>
                    <a:pt x="371" y="457"/>
                  </a:lnTo>
                  <a:lnTo>
                    <a:pt x="351" y="455"/>
                  </a:lnTo>
                  <a:lnTo>
                    <a:pt x="332" y="457"/>
                  </a:lnTo>
                  <a:lnTo>
                    <a:pt x="313" y="465"/>
                  </a:lnTo>
                  <a:lnTo>
                    <a:pt x="296" y="477"/>
                  </a:lnTo>
                  <a:lnTo>
                    <a:pt x="284" y="493"/>
                  </a:lnTo>
                  <a:lnTo>
                    <a:pt x="277" y="512"/>
                  </a:lnTo>
                  <a:lnTo>
                    <a:pt x="274" y="532"/>
                  </a:lnTo>
                  <a:lnTo>
                    <a:pt x="277" y="552"/>
                  </a:lnTo>
                  <a:lnTo>
                    <a:pt x="284" y="570"/>
                  </a:lnTo>
                  <a:lnTo>
                    <a:pt x="296" y="586"/>
                  </a:lnTo>
                  <a:lnTo>
                    <a:pt x="450" y="740"/>
                  </a:lnTo>
                  <a:lnTo>
                    <a:pt x="467" y="753"/>
                  </a:lnTo>
                  <a:lnTo>
                    <a:pt x="485" y="761"/>
                  </a:lnTo>
                  <a:lnTo>
                    <a:pt x="505" y="763"/>
                  </a:lnTo>
                  <a:lnTo>
                    <a:pt x="525" y="761"/>
                  </a:lnTo>
                  <a:lnTo>
                    <a:pt x="542" y="753"/>
                  </a:lnTo>
                  <a:lnTo>
                    <a:pt x="559" y="740"/>
                  </a:lnTo>
                  <a:lnTo>
                    <a:pt x="815" y="483"/>
                  </a:lnTo>
                  <a:lnTo>
                    <a:pt x="828" y="467"/>
                  </a:lnTo>
                  <a:lnTo>
                    <a:pt x="836" y="449"/>
                  </a:lnTo>
                  <a:lnTo>
                    <a:pt x="838" y="429"/>
                  </a:lnTo>
                  <a:lnTo>
                    <a:pt x="836" y="410"/>
                  </a:lnTo>
                  <a:lnTo>
                    <a:pt x="828" y="391"/>
                  </a:lnTo>
                  <a:lnTo>
                    <a:pt x="815" y="374"/>
                  </a:lnTo>
                  <a:lnTo>
                    <a:pt x="799" y="362"/>
                  </a:lnTo>
                  <a:lnTo>
                    <a:pt x="781" y="355"/>
                  </a:lnTo>
                  <a:lnTo>
                    <a:pt x="761" y="352"/>
                  </a:lnTo>
                  <a:close/>
                  <a:moveTo>
                    <a:pt x="556" y="0"/>
                  </a:moveTo>
                  <a:lnTo>
                    <a:pt x="617" y="4"/>
                  </a:lnTo>
                  <a:lnTo>
                    <a:pt x="675" y="13"/>
                  </a:lnTo>
                  <a:lnTo>
                    <a:pt x="731" y="29"/>
                  </a:lnTo>
                  <a:lnTo>
                    <a:pt x="785" y="51"/>
                  </a:lnTo>
                  <a:lnTo>
                    <a:pt x="837" y="77"/>
                  </a:lnTo>
                  <a:lnTo>
                    <a:pt x="884" y="108"/>
                  </a:lnTo>
                  <a:lnTo>
                    <a:pt x="928" y="144"/>
                  </a:lnTo>
                  <a:lnTo>
                    <a:pt x="969" y="184"/>
                  </a:lnTo>
                  <a:lnTo>
                    <a:pt x="1005" y="229"/>
                  </a:lnTo>
                  <a:lnTo>
                    <a:pt x="1036" y="276"/>
                  </a:lnTo>
                  <a:lnTo>
                    <a:pt x="1062" y="327"/>
                  </a:lnTo>
                  <a:lnTo>
                    <a:pt x="1084" y="382"/>
                  </a:lnTo>
                  <a:lnTo>
                    <a:pt x="1099" y="438"/>
                  </a:lnTo>
                  <a:lnTo>
                    <a:pt x="1108" y="497"/>
                  </a:lnTo>
                  <a:lnTo>
                    <a:pt x="1111" y="557"/>
                  </a:lnTo>
                  <a:lnTo>
                    <a:pt x="1108" y="619"/>
                  </a:lnTo>
                  <a:lnTo>
                    <a:pt x="1099" y="677"/>
                  </a:lnTo>
                  <a:lnTo>
                    <a:pt x="1084" y="733"/>
                  </a:lnTo>
                  <a:lnTo>
                    <a:pt x="1062" y="787"/>
                  </a:lnTo>
                  <a:lnTo>
                    <a:pt x="1036" y="839"/>
                  </a:lnTo>
                  <a:lnTo>
                    <a:pt x="1005" y="886"/>
                  </a:lnTo>
                  <a:lnTo>
                    <a:pt x="969" y="930"/>
                  </a:lnTo>
                  <a:lnTo>
                    <a:pt x="928" y="971"/>
                  </a:lnTo>
                  <a:lnTo>
                    <a:pt x="884" y="1007"/>
                  </a:lnTo>
                  <a:lnTo>
                    <a:pt x="837" y="1038"/>
                  </a:lnTo>
                  <a:lnTo>
                    <a:pt x="785" y="1064"/>
                  </a:lnTo>
                  <a:lnTo>
                    <a:pt x="731" y="1086"/>
                  </a:lnTo>
                  <a:lnTo>
                    <a:pt x="675" y="1102"/>
                  </a:lnTo>
                  <a:lnTo>
                    <a:pt x="617" y="1110"/>
                  </a:lnTo>
                  <a:lnTo>
                    <a:pt x="556" y="1114"/>
                  </a:lnTo>
                  <a:lnTo>
                    <a:pt x="495" y="1110"/>
                  </a:lnTo>
                  <a:lnTo>
                    <a:pt x="437" y="1102"/>
                  </a:lnTo>
                  <a:lnTo>
                    <a:pt x="380" y="1086"/>
                  </a:lnTo>
                  <a:lnTo>
                    <a:pt x="326" y="1064"/>
                  </a:lnTo>
                  <a:lnTo>
                    <a:pt x="276" y="1038"/>
                  </a:lnTo>
                  <a:lnTo>
                    <a:pt x="228" y="1007"/>
                  </a:lnTo>
                  <a:lnTo>
                    <a:pt x="183" y="971"/>
                  </a:lnTo>
                  <a:lnTo>
                    <a:pt x="144" y="930"/>
                  </a:lnTo>
                  <a:lnTo>
                    <a:pt x="108" y="886"/>
                  </a:lnTo>
                  <a:lnTo>
                    <a:pt x="77" y="839"/>
                  </a:lnTo>
                  <a:lnTo>
                    <a:pt x="50" y="787"/>
                  </a:lnTo>
                  <a:lnTo>
                    <a:pt x="28" y="733"/>
                  </a:lnTo>
                  <a:lnTo>
                    <a:pt x="13" y="677"/>
                  </a:lnTo>
                  <a:lnTo>
                    <a:pt x="3" y="619"/>
                  </a:lnTo>
                  <a:lnTo>
                    <a:pt x="0" y="557"/>
                  </a:lnTo>
                  <a:lnTo>
                    <a:pt x="3" y="497"/>
                  </a:lnTo>
                  <a:lnTo>
                    <a:pt x="13" y="438"/>
                  </a:lnTo>
                  <a:lnTo>
                    <a:pt x="28" y="382"/>
                  </a:lnTo>
                  <a:lnTo>
                    <a:pt x="50" y="327"/>
                  </a:lnTo>
                  <a:lnTo>
                    <a:pt x="77" y="276"/>
                  </a:lnTo>
                  <a:lnTo>
                    <a:pt x="108" y="229"/>
                  </a:lnTo>
                  <a:lnTo>
                    <a:pt x="144" y="184"/>
                  </a:lnTo>
                  <a:lnTo>
                    <a:pt x="183" y="144"/>
                  </a:lnTo>
                  <a:lnTo>
                    <a:pt x="228" y="108"/>
                  </a:lnTo>
                  <a:lnTo>
                    <a:pt x="276" y="77"/>
                  </a:lnTo>
                  <a:lnTo>
                    <a:pt x="326" y="51"/>
                  </a:lnTo>
                  <a:lnTo>
                    <a:pt x="380" y="29"/>
                  </a:lnTo>
                  <a:lnTo>
                    <a:pt x="437" y="13"/>
                  </a:lnTo>
                  <a:lnTo>
                    <a:pt x="495" y="4"/>
                  </a:lnTo>
                  <a:lnTo>
                    <a:pt x="5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dirty="0">
                <a:solidFill>
                  <a:srgbClr val="000000"/>
                </a:solidFill>
              </a:endParaRPr>
            </a:p>
          </p:txBody>
        </p:sp>
      </p:grpSp>
      <p:grpSp>
        <p:nvGrpSpPr>
          <p:cNvPr id="235" name="Group 289"/>
          <p:cNvGrpSpPr>
            <a:grpSpLocks noChangeAspect="1"/>
          </p:cNvGrpSpPr>
          <p:nvPr>
            <p:custDataLst>
              <p:tags r:id="rId3"/>
            </p:custDataLst>
          </p:nvPr>
        </p:nvGrpSpPr>
        <p:grpSpPr bwMode="auto">
          <a:xfrm>
            <a:off x="2801353" y="4962457"/>
            <a:ext cx="574675" cy="457644"/>
            <a:chOff x="2629" y="2243"/>
            <a:chExt cx="362" cy="261"/>
          </a:xfrm>
          <a:solidFill>
            <a:schemeClr val="bg1"/>
          </a:solidFill>
        </p:grpSpPr>
        <p:sp>
          <p:nvSpPr>
            <p:cNvPr id="236" name="Freeform 291"/>
            <p:cNvSpPr>
              <a:spLocks/>
            </p:cNvSpPr>
            <p:nvPr/>
          </p:nvSpPr>
          <p:spPr bwMode="auto">
            <a:xfrm>
              <a:off x="2837" y="2407"/>
              <a:ext cx="154" cy="94"/>
            </a:xfrm>
            <a:custGeom>
              <a:avLst/>
              <a:gdLst>
                <a:gd name="T0" fmla="*/ 1027 w 1537"/>
                <a:gd name="T1" fmla="*/ 3 h 946"/>
                <a:gd name="T2" fmla="*/ 1054 w 1537"/>
                <a:gd name="T3" fmla="*/ 19 h 946"/>
                <a:gd name="T4" fmla="*/ 1097 w 1537"/>
                <a:gd name="T5" fmla="*/ 42 h 946"/>
                <a:gd name="T6" fmla="*/ 1149 w 1537"/>
                <a:gd name="T7" fmla="*/ 73 h 946"/>
                <a:gd name="T8" fmla="*/ 1204 w 1537"/>
                <a:gd name="T9" fmla="*/ 107 h 946"/>
                <a:gd name="T10" fmla="*/ 1257 w 1537"/>
                <a:gd name="T11" fmla="*/ 143 h 946"/>
                <a:gd name="T12" fmla="*/ 1302 w 1537"/>
                <a:gd name="T13" fmla="*/ 178 h 946"/>
                <a:gd name="T14" fmla="*/ 1334 w 1537"/>
                <a:gd name="T15" fmla="*/ 210 h 946"/>
                <a:gd name="T16" fmla="*/ 1373 w 1537"/>
                <a:gd name="T17" fmla="*/ 277 h 946"/>
                <a:gd name="T18" fmla="*/ 1409 w 1537"/>
                <a:gd name="T19" fmla="*/ 365 h 946"/>
                <a:gd name="T20" fmla="*/ 1441 w 1537"/>
                <a:gd name="T21" fmla="*/ 467 h 946"/>
                <a:gd name="T22" fmla="*/ 1470 w 1537"/>
                <a:gd name="T23" fmla="*/ 576 h 946"/>
                <a:gd name="T24" fmla="*/ 1495 w 1537"/>
                <a:gd name="T25" fmla="*/ 686 h 946"/>
                <a:gd name="T26" fmla="*/ 1515 w 1537"/>
                <a:gd name="T27" fmla="*/ 788 h 946"/>
                <a:gd name="T28" fmla="*/ 1530 w 1537"/>
                <a:gd name="T29" fmla="*/ 876 h 946"/>
                <a:gd name="T30" fmla="*/ 1536 w 1537"/>
                <a:gd name="T31" fmla="*/ 925 h 946"/>
                <a:gd name="T32" fmla="*/ 1521 w 1537"/>
                <a:gd name="T33" fmla="*/ 943 h 946"/>
                <a:gd name="T34" fmla="*/ 29 w 1537"/>
                <a:gd name="T35" fmla="*/ 946 h 946"/>
                <a:gd name="T36" fmla="*/ 7 w 1537"/>
                <a:gd name="T37" fmla="*/ 936 h 946"/>
                <a:gd name="T38" fmla="*/ 0 w 1537"/>
                <a:gd name="T39" fmla="*/ 913 h 946"/>
                <a:gd name="T40" fmla="*/ 13 w 1537"/>
                <a:gd name="T41" fmla="*/ 834 h 946"/>
                <a:gd name="T42" fmla="*/ 31 w 1537"/>
                <a:gd name="T43" fmla="*/ 739 h 946"/>
                <a:gd name="T44" fmla="*/ 54 w 1537"/>
                <a:gd name="T45" fmla="*/ 631 h 946"/>
                <a:gd name="T46" fmla="*/ 80 w 1537"/>
                <a:gd name="T47" fmla="*/ 521 h 946"/>
                <a:gd name="T48" fmla="*/ 111 w 1537"/>
                <a:gd name="T49" fmla="*/ 414 h 946"/>
                <a:gd name="T50" fmla="*/ 145 w 1537"/>
                <a:gd name="T51" fmla="*/ 319 h 946"/>
                <a:gd name="T52" fmla="*/ 183 w 1537"/>
                <a:gd name="T53" fmla="*/ 240 h 946"/>
                <a:gd name="T54" fmla="*/ 217 w 1537"/>
                <a:gd name="T55" fmla="*/ 195 h 946"/>
                <a:gd name="T56" fmla="*/ 256 w 1537"/>
                <a:gd name="T57" fmla="*/ 160 h 946"/>
                <a:gd name="T58" fmla="*/ 306 w 1537"/>
                <a:gd name="T59" fmla="*/ 124 h 946"/>
                <a:gd name="T60" fmla="*/ 361 w 1537"/>
                <a:gd name="T61" fmla="*/ 89 h 946"/>
                <a:gd name="T62" fmla="*/ 415 w 1537"/>
                <a:gd name="T63" fmla="*/ 56 h 946"/>
                <a:gd name="T64" fmla="*/ 462 w 1537"/>
                <a:gd name="T65" fmla="*/ 30 h 946"/>
                <a:gd name="T66" fmla="*/ 498 w 1537"/>
                <a:gd name="T67" fmla="*/ 10 h 946"/>
                <a:gd name="T68" fmla="*/ 520 w 1537"/>
                <a:gd name="T69" fmla="*/ 0 h 946"/>
                <a:gd name="T70" fmla="*/ 541 w 1537"/>
                <a:gd name="T71" fmla="*/ 7 h 946"/>
                <a:gd name="T72" fmla="*/ 614 w 1537"/>
                <a:gd name="T73" fmla="*/ 52 h 946"/>
                <a:gd name="T74" fmla="*/ 692 w 1537"/>
                <a:gd name="T75" fmla="*/ 79 h 946"/>
                <a:gd name="T76" fmla="*/ 709 w 1537"/>
                <a:gd name="T77" fmla="*/ 89 h 946"/>
                <a:gd name="T78" fmla="*/ 768 w 1537"/>
                <a:gd name="T79" fmla="*/ 242 h 946"/>
                <a:gd name="T80" fmla="*/ 828 w 1537"/>
                <a:gd name="T81" fmla="*/ 89 h 946"/>
                <a:gd name="T82" fmla="*/ 844 w 1537"/>
                <a:gd name="T83" fmla="*/ 79 h 946"/>
                <a:gd name="T84" fmla="*/ 922 w 1537"/>
                <a:gd name="T85" fmla="*/ 52 h 946"/>
                <a:gd name="T86" fmla="*/ 996 w 1537"/>
                <a:gd name="T87" fmla="*/ 7 h 946"/>
                <a:gd name="T88" fmla="*/ 1017 w 1537"/>
                <a:gd name="T89"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7" h="946">
                  <a:moveTo>
                    <a:pt x="1017" y="0"/>
                  </a:moveTo>
                  <a:lnTo>
                    <a:pt x="1027" y="3"/>
                  </a:lnTo>
                  <a:lnTo>
                    <a:pt x="1039" y="10"/>
                  </a:lnTo>
                  <a:lnTo>
                    <a:pt x="1054" y="19"/>
                  </a:lnTo>
                  <a:lnTo>
                    <a:pt x="1074" y="30"/>
                  </a:lnTo>
                  <a:lnTo>
                    <a:pt x="1097" y="42"/>
                  </a:lnTo>
                  <a:lnTo>
                    <a:pt x="1121" y="56"/>
                  </a:lnTo>
                  <a:lnTo>
                    <a:pt x="1149" y="73"/>
                  </a:lnTo>
                  <a:lnTo>
                    <a:pt x="1176" y="89"/>
                  </a:lnTo>
                  <a:lnTo>
                    <a:pt x="1204" y="107"/>
                  </a:lnTo>
                  <a:lnTo>
                    <a:pt x="1230" y="124"/>
                  </a:lnTo>
                  <a:lnTo>
                    <a:pt x="1257" y="143"/>
                  </a:lnTo>
                  <a:lnTo>
                    <a:pt x="1281" y="160"/>
                  </a:lnTo>
                  <a:lnTo>
                    <a:pt x="1302" y="178"/>
                  </a:lnTo>
                  <a:lnTo>
                    <a:pt x="1319" y="195"/>
                  </a:lnTo>
                  <a:lnTo>
                    <a:pt x="1334" y="210"/>
                  </a:lnTo>
                  <a:lnTo>
                    <a:pt x="1353" y="240"/>
                  </a:lnTo>
                  <a:lnTo>
                    <a:pt x="1373" y="277"/>
                  </a:lnTo>
                  <a:lnTo>
                    <a:pt x="1392" y="319"/>
                  </a:lnTo>
                  <a:lnTo>
                    <a:pt x="1409" y="365"/>
                  </a:lnTo>
                  <a:lnTo>
                    <a:pt x="1426" y="414"/>
                  </a:lnTo>
                  <a:lnTo>
                    <a:pt x="1441" y="467"/>
                  </a:lnTo>
                  <a:lnTo>
                    <a:pt x="1457" y="521"/>
                  </a:lnTo>
                  <a:lnTo>
                    <a:pt x="1470" y="576"/>
                  </a:lnTo>
                  <a:lnTo>
                    <a:pt x="1483" y="631"/>
                  </a:lnTo>
                  <a:lnTo>
                    <a:pt x="1495" y="686"/>
                  </a:lnTo>
                  <a:lnTo>
                    <a:pt x="1505" y="739"/>
                  </a:lnTo>
                  <a:lnTo>
                    <a:pt x="1515" y="788"/>
                  </a:lnTo>
                  <a:lnTo>
                    <a:pt x="1524" y="834"/>
                  </a:lnTo>
                  <a:lnTo>
                    <a:pt x="1530" y="876"/>
                  </a:lnTo>
                  <a:lnTo>
                    <a:pt x="1537" y="913"/>
                  </a:lnTo>
                  <a:lnTo>
                    <a:pt x="1536" y="925"/>
                  </a:lnTo>
                  <a:lnTo>
                    <a:pt x="1530" y="936"/>
                  </a:lnTo>
                  <a:lnTo>
                    <a:pt x="1521" y="943"/>
                  </a:lnTo>
                  <a:lnTo>
                    <a:pt x="1508" y="946"/>
                  </a:lnTo>
                  <a:lnTo>
                    <a:pt x="29" y="946"/>
                  </a:lnTo>
                  <a:lnTo>
                    <a:pt x="16" y="943"/>
                  </a:lnTo>
                  <a:lnTo>
                    <a:pt x="7" y="936"/>
                  </a:lnTo>
                  <a:lnTo>
                    <a:pt x="1" y="925"/>
                  </a:lnTo>
                  <a:lnTo>
                    <a:pt x="0" y="913"/>
                  </a:lnTo>
                  <a:lnTo>
                    <a:pt x="5" y="876"/>
                  </a:lnTo>
                  <a:lnTo>
                    <a:pt x="13" y="834"/>
                  </a:lnTo>
                  <a:lnTo>
                    <a:pt x="21" y="788"/>
                  </a:lnTo>
                  <a:lnTo>
                    <a:pt x="31" y="739"/>
                  </a:lnTo>
                  <a:lnTo>
                    <a:pt x="42" y="686"/>
                  </a:lnTo>
                  <a:lnTo>
                    <a:pt x="54" y="631"/>
                  </a:lnTo>
                  <a:lnTo>
                    <a:pt x="66" y="576"/>
                  </a:lnTo>
                  <a:lnTo>
                    <a:pt x="80" y="521"/>
                  </a:lnTo>
                  <a:lnTo>
                    <a:pt x="95" y="467"/>
                  </a:lnTo>
                  <a:lnTo>
                    <a:pt x="111" y="414"/>
                  </a:lnTo>
                  <a:lnTo>
                    <a:pt x="128" y="365"/>
                  </a:lnTo>
                  <a:lnTo>
                    <a:pt x="145" y="319"/>
                  </a:lnTo>
                  <a:lnTo>
                    <a:pt x="164" y="277"/>
                  </a:lnTo>
                  <a:lnTo>
                    <a:pt x="183" y="240"/>
                  </a:lnTo>
                  <a:lnTo>
                    <a:pt x="203" y="210"/>
                  </a:lnTo>
                  <a:lnTo>
                    <a:pt x="217" y="195"/>
                  </a:lnTo>
                  <a:lnTo>
                    <a:pt x="234" y="178"/>
                  </a:lnTo>
                  <a:lnTo>
                    <a:pt x="256" y="160"/>
                  </a:lnTo>
                  <a:lnTo>
                    <a:pt x="281" y="143"/>
                  </a:lnTo>
                  <a:lnTo>
                    <a:pt x="306" y="124"/>
                  </a:lnTo>
                  <a:lnTo>
                    <a:pt x="333" y="107"/>
                  </a:lnTo>
                  <a:lnTo>
                    <a:pt x="361" y="89"/>
                  </a:lnTo>
                  <a:lnTo>
                    <a:pt x="388" y="73"/>
                  </a:lnTo>
                  <a:lnTo>
                    <a:pt x="415" y="56"/>
                  </a:lnTo>
                  <a:lnTo>
                    <a:pt x="440" y="42"/>
                  </a:lnTo>
                  <a:lnTo>
                    <a:pt x="462" y="30"/>
                  </a:lnTo>
                  <a:lnTo>
                    <a:pt x="482" y="19"/>
                  </a:lnTo>
                  <a:lnTo>
                    <a:pt x="498" y="10"/>
                  </a:lnTo>
                  <a:lnTo>
                    <a:pt x="509" y="3"/>
                  </a:lnTo>
                  <a:lnTo>
                    <a:pt x="520" y="0"/>
                  </a:lnTo>
                  <a:lnTo>
                    <a:pt x="531" y="1"/>
                  </a:lnTo>
                  <a:lnTo>
                    <a:pt x="541" y="7"/>
                  </a:lnTo>
                  <a:lnTo>
                    <a:pt x="577" y="32"/>
                  </a:lnTo>
                  <a:lnTo>
                    <a:pt x="614" y="52"/>
                  </a:lnTo>
                  <a:lnTo>
                    <a:pt x="652" y="68"/>
                  </a:lnTo>
                  <a:lnTo>
                    <a:pt x="692" y="79"/>
                  </a:lnTo>
                  <a:lnTo>
                    <a:pt x="701" y="84"/>
                  </a:lnTo>
                  <a:lnTo>
                    <a:pt x="709" y="89"/>
                  </a:lnTo>
                  <a:lnTo>
                    <a:pt x="713" y="98"/>
                  </a:lnTo>
                  <a:lnTo>
                    <a:pt x="768" y="242"/>
                  </a:lnTo>
                  <a:lnTo>
                    <a:pt x="823" y="98"/>
                  </a:lnTo>
                  <a:lnTo>
                    <a:pt x="828" y="89"/>
                  </a:lnTo>
                  <a:lnTo>
                    <a:pt x="835" y="84"/>
                  </a:lnTo>
                  <a:lnTo>
                    <a:pt x="844" y="79"/>
                  </a:lnTo>
                  <a:lnTo>
                    <a:pt x="883" y="68"/>
                  </a:lnTo>
                  <a:lnTo>
                    <a:pt x="922" y="52"/>
                  </a:lnTo>
                  <a:lnTo>
                    <a:pt x="959" y="32"/>
                  </a:lnTo>
                  <a:lnTo>
                    <a:pt x="996" y="7"/>
                  </a:lnTo>
                  <a:lnTo>
                    <a:pt x="1006" y="1"/>
                  </a:lnTo>
                  <a:lnTo>
                    <a:pt x="10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37" name="Freeform 292"/>
            <p:cNvSpPr>
              <a:spLocks/>
            </p:cNvSpPr>
            <p:nvPr/>
          </p:nvSpPr>
          <p:spPr bwMode="auto">
            <a:xfrm>
              <a:off x="2860" y="2316"/>
              <a:ext cx="96" cy="94"/>
            </a:xfrm>
            <a:custGeom>
              <a:avLst/>
              <a:gdLst>
                <a:gd name="T0" fmla="*/ 600 w 961"/>
                <a:gd name="T1" fmla="*/ 2 h 934"/>
                <a:gd name="T2" fmla="*/ 695 w 961"/>
                <a:gd name="T3" fmla="*/ 13 h 934"/>
                <a:gd name="T4" fmla="*/ 770 w 961"/>
                <a:gd name="T5" fmla="*/ 36 h 934"/>
                <a:gd name="T6" fmla="*/ 831 w 961"/>
                <a:gd name="T7" fmla="*/ 71 h 934"/>
                <a:gd name="T8" fmla="*/ 877 w 961"/>
                <a:gd name="T9" fmla="*/ 112 h 934"/>
                <a:gd name="T10" fmla="*/ 911 w 961"/>
                <a:gd name="T11" fmla="*/ 163 h 934"/>
                <a:gd name="T12" fmla="*/ 934 w 961"/>
                <a:gd name="T13" fmla="*/ 221 h 934"/>
                <a:gd name="T14" fmla="*/ 950 w 961"/>
                <a:gd name="T15" fmla="*/ 285 h 934"/>
                <a:gd name="T16" fmla="*/ 957 w 961"/>
                <a:gd name="T17" fmla="*/ 355 h 934"/>
                <a:gd name="T18" fmla="*/ 961 w 961"/>
                <a:gd name="T19" fmla="*/ 429 h 934"/>
                <a:gd name="T20" fmla="*/ 959 w 961"/>
                <a:gd name="T21" fmla="*/ 521 h 934"/>
                <a:gd name="T22" fmla="*/ 937 w 961"/>
                <a:gd name="T23" fmla="*/ 625 h 934"/>
                <a:gd name="T24" fmla="*/ 897 w 961"/>
                <a:gd name="T25" fmla="*/ 717 h 934"/>
                <a:gd name="T26" fmla="*/ 840 w 961"/>
                <a:gd name="T27" fmla="*/ 797 h 934"/>
                <a:gd name="T28" fmla="*/ 768 w 961"/>
                <a:gd name="T29" fmla="*/ 861 h 934"/>
                <a:gd name="T30" fmla="*/ 686 w 961"/>
                <a:gd name="T31" fmla="*/ 906 h 934"/>
                <a:gd name="T32" fmla="*/ 594 w 961"/>
                <a:gd name="T33" fmla="*/ 930 h 934"/>
                <a:gd name="T34" fmla="*/ 498 w 961"/>
                <a:gd name="T35" fmla="*/ 930 h 934"/>
                <a:gd name="T36" fmla="*/ 406 w 961"/>
                <a:gd name="T37" fmla="*/ 906 h 934"/>
                <a:gd name="T38" fmla="*/ 324 w 961"/>
                <a:gd name="T39" fmla="*/ 861 h 934"/>
                <a:gd name="T40" fmla="*/ 253 w 961"/>
                <a:gd name="T41" fmla="*/ 797 h 934"/>
                <a:gd name="T42" fmla="*/ 196 w 961"/>
                <a:gd name="T43" fmla="*/ 717 h 934"/>
                <a:gd name="T44" fmla="*/ 155 w 961"/>
                <a:gd name="T45" fmla="*/ 625 h 934"/>
                <a:gd name="T46" fmla="*/ 134 w 961"/>
                <a:gd name="T47" fmla="*/ 521 h 934"/>
                <a:gd name="T48" fmla="*/ 132 w 961"/>
                <a:gd name="T49" fmla="*/ 422 h 934"/>
                <a:gd name="T50" fmla="*/ 100 w 961"/>
                <a:gd name="T51" fmla="*/ 451 h 934"/>
                <a:gd name="T52" fmla="*/ 78 w 961"/>
                <a:gd name="T53" fmla="*/ 488 h 934"/>
                <a:gd name="T54" fmla="*/ 72 w 961"/>
                <a:gd name="T55" fmla="*/ 539 h 934"/>
                <a:gd name="T56" fmla="*/ 86 w 961"/>
                <a:gd name="T57" fmla="*/ 596 h 934"/>
                <a:gd name="T58" fmla="*/ 117 w 961"/>
                <a:gd name="T59" fmla="*/ 633 h 934"/>
                <a:gd name="T60" fmla="*/ 147 w 961"/>
                <a:gd name="T61" fmla="*/ 670 h 934"/>
                <a:gd name="T62" fmla="*/ 155 w 961"/>
                <a:gd name="T63" fmla="*/ 694 h 934"/>
                <a:gd name="T64" fmla="*/ 151 w 961"/>
                <a:gd name="T65" fmla="*/ 719 h 934"/>
                <a:gd name="T66" fmla="*/ 134 w 961"/>
                <a:gd name="T67" fmla="*/ 738 h 934"/>
                <a:gd name="T68" fmla="*/ 107 w 961"/>
                <a:gd name="T69" fmla="*/ 747 h 934"/>
                <a:gd name="T70" fmla="*/ 77 w 961"/>
                <a:gd name="T71" fmla="*/ 737 h 934"/>
                <a:gd name="T72" fmla="*/ 49 w 961"/>
                <a:gd name="T73" fmla="*/ 702 h 934"/>
                <a:gd name="T74" fmla="*/ 41 w 961"/>
                <a:gd name="T75" fmla="*/ 675 h 934"/>
                <a:gd name="T76" fmla="*/ 23 w 961"/>
                <a:gd name="T77" fmla="*/ 627 h 934"/>
                <a:gd name="T78" fmla="*/ 2 w 961"/>
                <a:gd name="T79" fmla="*/ 559 h 934"/>
                <a:gd name="T80" fmla="*/ 3 w 961"/>
                <a:gd name="T81" fmla="*/ 494 h 934"/>
                <a:gd name="T82" fmla="*/ 27 w 961"/>
                <a:gd name="T83" fmla="*/ 433 h 934"/>
                <a:gd name="T84" fmla="*/ 66 w 961"/>
                <a:gd name="T85" fmla="*/ 385 h 934"/>
                <a:gd name="T86" fmla="*/ 114 w 961"/>
                <a:gd name="T87" fmla="*/ 350 h 934"/>
                <a:gd name="T88" fmla="*/ 141 w 961"/>
                <a:gd name="T89" fmla="*/ 300 h 934"/>
                <a:gd name="T90" fmla="*/ 155 w 961"/>
                <a:gd name="T91" fmla="*/ 233 h 934"/>
                <a:gd name="T92" fmla="*/ 177 w 961"/>
                <a:gd name="T93" fmla="*/ 172 h 934"/>
                <a:gd name="T94" fmla="*/ 210 w 961"/>
                <a:gd name="T95" fmla="*/ 119 h 934"/>
                <a:gd name="T96" fmla="*/ 257 w 961"/>
                <a:gd name="T97" fmla="*/ 74 h 934"/>
                <a:gd name="T98" fmla="*/ 317 w 961"/>
                <a:gd name="T99" fmla="*/ 39 h 934"/>
                <a:gd name="T100" fmla="*/ 395 w 961"/>
                <a:gd name="T101" fmla="*/ 14 h 934"/>
                <a:gd name="T102" fmla="*/ 491 w 961"/>
                <a:gd name="T103" fmla="*/ 2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1" h="934">
                  <a:moveTo>
                    <a:pt x="546" y="0"/>
                  </a:moveTo>
                  <a:lnTo>
                    <a:pt x="600" y="2"/>
                  </a:lnTo>
                  <a:lnTo>
                    <a:pt x="649" y="7"/>
                  </a:lnTo>
                  <a:lnTo>
                    <a:pt x="695" y="13"/>
                  </a:lnTo>
                  <a:lnTo>
                    <a:pt x="734" y="24"/>
                  </a:lnTo>
                  <a:lnTo>
                    <a:pt x="770" y="36"/>
                  </a:lnTo>
                  <a:lnTo>
                    <a:pt x="802" y="53"/>
                  </a:lnTo>
                  <a:lnTo>
                    <a:pt x="831" y="71"/>
                  </a:lnTo>
                  <a:lnTo>
                    <a:pt x="855" y="90"/>
                  </a:lnTo>
                  <a:lnTo>
                    <a:pt x="877" y="112"/>
                  </a:lnTo>
                  <a:lnTo>
                    <a:pt x="895" y="136"/>
                  </a:lnTo>
                  <a:lnTo>
                    <a:pt x="911" y="163"/>
                  </a:lnTo>
                  <a:lnTo>
                    <a:pt x="923" y="191"/>
                  </a:lnTo>
                  <a:lnTo>
                    <a:pt x="934" y="221"/>
                  </a:lnTo>
                  <a:lnTo>
                    <a:pt x="943" y="253"/>
                  </a:lnTo>
                  <a:lnTo>
                    <a:pt x="950" y="285"/>
                  </a:lnTo>
                  <a:lnTo>
                    <a:pt x="954" y="319"/>
                  </a:lnTo>
                  <a:lnTo>
                    <a:pt x="957" y="355"/>
                  </a:lnTo>
                  <a:lnTo>
                    <a:pt x="960" y="392"/>
                  </a:lnTo>
                  <a:lnTo>
                    <a:pt x="961" y="429"/>
                  </a:lnTo>
                  <a:lnTo>
                    <a:pt x="961" y="467"/>
                  </a:lnTo>
                  <a:lnTo>
                    <a:pt x="959" y="521"/>
                  </a:lnTo>
                  <a:lnTo>
                    <a:pt x="950" y="574"/>
                  </a:lnTo>
                  <a:lnTo>
                    <a:pt x="937" y="625"/>
                  </a:lnTo>
                  <a:lnTo>
                    <a:pt x="919" y="672"/>
                  </a:lnTo>
                  <a:lnTo>
                    <a:pt x="897" y="717"/>
                  </a:lnTo>
                  <a:lnTo>
                    <a:pt x="869" y="759"/>
                  </a:lnTo>
                  <a:lnTo>
                    <a:pt x="840" y="797"/>
                  </a:lnTo>
                  <a:lnTo>
                    <a:pt x="806" y="831"/>
                  </a:lnTo>
                  <a:lnTo>
                    <a:pt x="768" y="861"/>
                  </a:lnTo>
                  <a:lnTo>
                    <a:pt x="729" y="886"/>
                  </a:lnTo>
                  <a:lnTo>
                    <a:pt x="686" y="906"/>
                  </a:lnTo>
                  <a:lnTo>
                    <a:pt x="642" y="922"/>
                  </a:lnTo>
                  <a:lnTo>
                    <a:pt x="594" y="930"/>
                  </a:lnTo>
                  <a:lnTo>
                    <a:pt x="546" y="934"/>
                  </a:lnTo>
                  <a:lnTo>
                    <a:pt x="498" y="930"/>
                  </a:lnTo>
                  <a:lnTo>
                    <a:pt x="451" y="922"/>
                  </a:lnTo>
                  <a:lnTo>
                    <a:pt x="406" y="906"/>
                  </a:lnTo>
                  <a:lnTo>
                    <a:pt x="363" y="886"/>
                  </a:lnTo>
                  <a:lnTo>
                    <a:pt x="324" y="861"/>
                  </a:lnTo>
                  <a:lnTo>
                    <a:pt x="286" y="831"/>
                  </a:lnTo>
                  <a:lnTo>
                    <a:pt x="253" y="797"/>
                  </a:lnTo>
                  <a:lnTo>
                    <a:pt x="222" y="759"/>
                  </a:lnTo>
                  <a:lnTo>
                    <a:pt x="196" y="717"/>
                  </a:lnTo>
                  <a:lnTo>
                    <a:pt x="174" y="672"/>
                  </a:lnTo>
                  <a:lnTo>
                    <a:pt x="155" y="625"/>
                  </a:lnTo>
                  <a:lnTo>
                    <a:pt x="142" y="574"/>
                  </a:lnTo>
                  <a:lnTo>
                    <a:pt x="134" y="521"/>
                  </a:lnTo>
                  <a:lnTo>
                    <a:pt x="131" y="467"/>
                  </a:lnTo>
                  <a:lnTo>
                    <a:pt x="132" y="422"/>
                  </a:lnTo>
                  <a:lnTo>
                    <a:pt x="116" y="436"/>
                  </a:lnTo>
                  <a:lnTo>
                    <a:pt x="100" y="451"/>
                  </a:lnTo>
                  <a:lnTo>
                    <a:pt x="88" y="469"/>
                  </a:lnTo>
                  <a:lnTo>
                    <a:pt x="78" y="488"/>
                  </a:lnTo>
                  <a:lnTo>
                    <a:pt x="72" y="513"/>
                  </a:lnTo>
                  <a:lnTo>
                    <a:pt x="72" y="539"/>
                  </a:lnTo>
                  <a:lnTo>
                    <a:pt x="76" y="566"/>
                  </a:lnTo>
                  <a:lnTo>
                    <a:pt x="86" y="596"/>
                  </a:lnTo>
                  <a:lnTo>
                    <a:pt x="103" y="627"/>
                  </a:lnTo>
                  <a:lnTo>
                    <a:pt x="117" y="633"/>
                  </a:lnTo>
                  <a:lnTo>
                    <a:pt x="129" y="646"/>
                  </a:lnTo>
                  <a:lnTo>
                    <a:pt x="147" y="670"/>
                  </a:lnTo>
                  <a:lnTo>
                    <a:pt x="152" y="682"/>
                  </a:lnTo>
                  <a:lnTo>
                    <a:pt x="155" y="694"/>
                  </a:lnTo>
                  <a:lnTo>
                    <a:pt x="154" y="707"/>
                  </a:lnTo>
                  <a:lnTo>
                    <a:pt x="151" y="719"/>
                  </a:lnTo>
                  <a:lnTo>
                    <a:pt x="144" y="729"/>
                  </a:lnTo>
                  <a:lnTo>
                    <a:pt x="134" y="738"/>
                  </a:lnTo>
                  <a:lnTo>
                    <a:pt x="121" y="745"/>
                  </a:lnTo>
                  <a:lnTo>
                    <a:pt x="107" y="747"/>
                  </a:lnTo>
                  <a:lnTo>
                    <a:pt x="90" y="745"/>
                  </a:lnTo>
                  <a:lnTo>
                    <a:pt x="77" y="737"/>
                  </a:lnTo>
                  <a:lnTo>
                    <a:pt x="66" y="726"/>
                  </a:lnTo>
                  <a:lnTo>
                    <a:pt x="49" y="702"/>
                  </a:lnTo>
                  <a:lnTo>
                    <a:pt x="43" y="688"/>
                  </a:lnTo>
                  <a:lnTo>
                    <a:pt x="41" y="675"/>
                  </a:lnTo>
                  <a:lnTo>
                    <a:pt x="42" y="662"/>
                  </a:lnTo>
                  <a:lnTo>
                    <a:pt x="23" y="627"/>
                  </a:lnTo>
                  <a:lnTo>
                    <a:pt x="10" y="592"/>
                  </a:lnTo>
                  <a:lnTo>
                    <a:pt x="2" y="559"/>
                  </a:lnTo>
                  <a:lnTo>
                    <a:pt x="0" y="526"/>
                  </a:lnTo>
                  <a:lnTo>
                    <a:pt x="3" y="494"/>
                  </a:lnTo>
                  <a:lnTo>
                    <a:pt x="12" y="463"/>
                  </a:lnTo>
                  <a:lnTo>
                    <a:pt x="27" y="433"/>
                  </a:lnTo>
                  <a:lnTo>
                    <a:pt x="45" y="408"/>
                  </a:lnTo>
                  <a:lnTo>
                    <a:pt x="66" y="385"/>
                  </a:lnTo>
                  <a:lnTo>
                    <a:pt x="89" y="365"/>
                  </a:lnTo>
                  <a:lnTo>
                    <a:pt x="114" y="350"/>
                  </a:lnTo>
                  <a:lnTo>
                    <a:pt x="137" y="336"/>
                  </a:lnTo>
                  <a:lnTo>
                    <a:pt x="141" y="300"/>
                  </a:lnTo>
                  <a:lnTo>
                    <a:pt x="147" y="266"/>
                  </a:lnTo>
                  <a:lnTo>
                    <a:pt x="155" y="233"/>
                  </a:lnTo>
                  <a:lnTo>
                    <a:pt x="165" y="201"/>
                  </a:lnTo>
                  <a:lnTo>
                    <a:pt x="177" y="172"/>
                  </a:lnTo>
                  <a:lnTo>
                    <a:pt x="193" y="144"/>
                  </a:lnTo>
                  <a:lnTo>
                    <a:pt x="210" y="119"/>
                  </a:lnTo>
                  <a:lnTo>
                    <a:pt x="232" y="96"/>
                  </a:lnTo>
                  <a:lnTo>
                    <a:pt x="257" y="74"/>
                  </a:lnTo>
                  <a:lnTo>
                    <a:pt x="285" y="55"/>
                  </a:lnTo>
                  <a:lnTo>
                    <a:pt x="317" y="39"/>
                  </a:lnTo>
                  <a:lnTo>
                    <a:pt x="353" y="25"/>
                  </a:lnTo>
                  <a:lnTo>
                    <a:pt x="395" y="14"/>
                  </a:lnTo>
                  <a:lnTo>
                    <a:pt x="440" y="7"/>
                  </a:lnTo>
                  <a:lnTo>
                    <a:pt x="491" y="2"/>
                  </a:lnTo>
                  <a:lnTo>
                    <a:pt x="5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38" name="Freeform 293"/>
            <p:cNvSpPr>
              <a:spLocks/>
            </p:cNvSpPr>
            <p:nvPr/>
          </p:nvSpPr>
          <p:spPr bwMode="auto">
            <a:xfrm>
              <a:off x="2629" y="2243"/>
              <a:ext cx="303" cy="261"/>
            </a:xfrm>
            <a:custGeom>
              <a:avLst/>
              <a:gdLst>
                <a:gd name="T0" fmla="*/ 2949 w 3030"/>
                <a:gd name="T1" fmla="*/ 0 h 2609"/>
                <a:gd name="T2" fmla="*/ 2990 w 3030"/>
                <a:gd name="T3" fmla="*/ 11 h 2609"/>
                <a:gd name="T4" fmla="*/ 3019 w 3030"/>
                <a:gd name="T5" fmla="*/ 40 h 2609"/>
                <a:gd name="T6" fmla="*/ 3030 w 3030"/>
                <a:gd name="T7" fmla="*/ 81 h 2609"/>
                <a:gd name="T8" fmla="*/ 2985 w 3030"/>
                <a:gd name="T9" fmla="*/ 614 h 2609"/>
                <a:gd name="T10" fmla="*/ 2889 w 3030"/>
                <a:gd name="T11" fmla="*/ 603 h 2609"/>
                <a:gd name="T12" fmla="*/ 2800 w 3030"/>
                <a:gd name="T13" fmla="*/ 602 h 2609"/>
                <a:gd name="T14" fmla="*/ 2765 w 3030"/>
                <a:gd name="T15" fmla="*/ 226 h 2609"/>
                <a:gd name="T16" fmla="*/ 265 w 3030"/>
                <a:gd name="T17" fmla="*/ 1775 h 2609"/>
                <a:gd name="T18" fmla="*/ 2136 w 3030"/>
                <a:gd name="T19" fmla="*/ 1811 h 2609"/>
                <a:gd name="T20" fmla="*/ 2093 w 3030"/>
                <a:gd name="T21" fmla="*/ 1898 h 2609"/>
                <a:gd name="T22" fmla="*/ 2054 w 3030"/>
                <a:gd name="T23" fmla="*/ 2001 h 2609"/>
                <a:gd name="T24" fmla="*/ 1942 w 3030"/>
                <a:gd name="T25" fmla="*/ 2039 h 2609"/>
                <a:gd name="T26" fmla="*/ 1962 w 3030"/>
                <a:gd name="T27" fmla="*/ 2132 h 2609"/>
                <a:gd name="T28" fmla="*/ 1989 w 3030"/>
                <a:gd name="T29" fmla="*/ 2241 h 2609"/>
                <a:gd name="T30" fmla="*/ 1958 w 3030"/>
                <a:gd name="T31" fmla="*/ 2389 h 2609"/>
                <a:gd name="T32" fmla="*/ 1934 w 3030"/>
                <a:gd name="T33" fmla="*/ 2533 h 2609"/>
                <a:gd name="T34" fmla="*/ 1934 w 3030"/>
                <a:gd name="T35" fmla="*/ 2585 h 2609"/>
                <a:gd name="T36" fmla="*/ 1021 w 3030"/>
                <a:gd name="T37" fmla="*/ 2609 h 2609"/>
                <a:gd name="T38" fmla="*/ 982 w 3030"/>
                <a:gd name="T39" fmla="*/ 2599 h 2609"/>
                <a:gd name="T40" fmla="*/ 953 w 3030"/>
                <a:gd name="T41" fmla="*/ 2572 h 2609"/>
                <a:gd name="T42" fmla="*/ 940 w 3030"/>
                <a:gd name="T43" fmla="*/ 2533 h 2609"/>
                <a:gd name="T44" fmla="*/ 947 w 3030"/>
                <a:gd name="T45" fmla="*/ 2493 h 2609"/>
                <a:gd name="T46" fmla="*/ 999 w 3030"/>
                <a:gd name="T47" fmla="*/ 2367 h 2609"/>
                <a:gd name="T48" fmla="*/ 1039 w 3030"/>
                <a:gd name="T49" fmla="*/ 2246 h 2609"/>
                <a:gd name="T50" fmla="*/ 1067 w 3030"/>
                <a:gd name="T51" fmla="*/ 2135 h 2609"/>
                <a:gd name="T52" fmla="*/ 1087 w 3030"/>
                <a:gd name="T53" fmla="*/ 2040 h 2609"/>
                <a:gd name="T54" fmla="*/ 81 w 3030"/>
                <a:gd name="T55" fmla="*/ 2001 h 2609"/>
                <a:gd name="T56" fmla="*/ 41 w 3030"/>
                <a:gd name="T57" fmla="*/ 1990 h 2609"/>
                <a:gd name="T58" fmla="*/ 11 w 3030"/>
                <a:gd name="T59" fmla="*/ 1961 h 2609"/>
                <a:gd name="T60" fmla="*/ 0 w 3030"/>
                <a:gd name="T61" fmla="*/ 1920 h 2609"/>
                <a:gd name="T62" fmla="*/ 3 w 3030"/>
                <a:gd name="T63" fmla="*/ 60 h 2609"/>
                <a:gd name="T64" fmla="*/ 24 w 3030"/>
                <a:gd name="T65" fmla="*/ 24 h 2609"/>
                <a:gd name="T66" fmla="*/ 59 w 3030"/>
                <a:gd name="T67" fmla="*/ 3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0" h="2609">
                  <a:moveTo>
                    <a:pt x="81" y="0"/>
                  </a:moveTo>
                  <a:lnTo>
                    <a:pt x="2949" y="0"/>
                  </a:lnTo>
                  <a:lnTo>
                    <a:pt x="2970" y="3"/>
                  </a:lnTo>
                  <a:lnTo>
                    <a:pt x="2990" y="11"/>
                  </a:lnTo>
                  <a:lnTo>
                    <a:pt x="3006" y="24"/>
                  </a:lnTo>
                  <a:lnTo>
                    <a:pt x="3019" y="40"/>
                  </a:lnTo>
                  <a:lnTo>
                    <a:pt x="3027" y="60"/>
                  </a:lnTo>
                  <a:lnTo>
                    <a:pt x="3030" y="81"/>
                  </a:lnTo>
                  <a:lnTo>
                    <a:pt x="3030" y="623"/>
                  </a:lnTo>
                  <a:lnTo>
                    <a:pt x="2985" y="614"/>
                  </a:lnTo>
                  <a:lnTo>
                    <a:pt x="2939" y="608"/>
                  </a:lnTo>
                  <a:lnTo>
                    <a:pt x="2889" y="603"/>
                  </a:lnTo>
                  <a:lnTo>
                    <a:pt x="2837" y="602"/>
                  </a:lnTo>
                  <a:lnTo>
                    <a:pt x="2800" y="602"/>
                  </a:lnTo>
                  <a:lnTo>
                    <a:pt x="2765" y="605"/>
                  </a:lnTo>
                  <a:lnTo>
                    <a:pt x="2765" y="226"/>
                  </a:lnTo>
                  <a:lnTo>
                    <a:pt x="265" y="226"/>
                  </a:lnTo>
                  <a:lnTo>
                    <a:pt x="265" y="1775"/>
                  </a:lnTo>
                  <a:lnTo>
                    <a:pt x="2160" y="1775"/>
                  </a:lnTo>
                  <a:lnTo>
                    <a:pt x="2136" y="1811"/>
                  </a:lnTo>
                  <a:lnTo>
                    <a:pt x="2114" y="1851"/>
                  </a:lnTo>
                  <a:lnTo>
                    <a:pt x="2093" y="1898"/>
                  </a:lnTo>
                  <a:lnTo>
                    <a:pt x="2073" y="1947"/>
                  </a:lnTo>
                  <a:lnTo>
                    <a:pt x="2054" y="2001"/>
                  </a:lnTo>
                  <a:lnTo>
                    <a:pt x="1935" y="2001"/>
                  </a:lnTo>
                  <a:lnTo>
                    <a:pt x="1942" y="2039"/>
                  </a:lnTo>
                  <a:lnTo>
                    <a:pt x="1951" y="2083"/>
                  </a:lnTo>
                  <a:lnTo>
                    <a:pt x="1962" y="2132"/>
                  </a:lnTo>
                  <a:lnTo>
                    <a:pt x="1974" y="2184"/>
                  </a:lnTo>
                  <a:lnTo>
                    <a:pt x="1989" y="2241"/>
                  </a:lnTo>
                  <a:lnTo>
                    <a:pt x="1974" y="2315"/>
                  </a:lnTo>
                  <a:lnTo>
                    <a:pt x="1958" y="2389"/>
                  </a:lnTo>
                  <a:lnTo>
                    <a:pt x="1945" y="2463"/>
                  </a:lnTo>
                  <a:lnTo>
                    <a:pt x="1934" y="2533"/>
                  </a:lnTo>
                  <a:lnTo>
                    <a:pt x="1932" y="2558"/>
                  </a:lnTo>
                  <a:lnTo>
                    <a:pt x="1934" y="2585"/>
                  </a:lnTo>
                  <a:lnTo>
                    <a:pt x="1940" y="2609"/>
                  </a:lnTo>
                  <a:lnTo>
                    <a:pt x="1021" y="2609"/>
                  </a:lnTo>
                  <a:lnTo>
                    <a:pt x="1001" y="2607"/>
                  </a:lnTo>
                  <a:lnTo>
                    <a:pt x="982" y="2599"/>
                  </a:lnTo>
                  <a:lnTo>
                    <a:pt x="966" y="2588"/>
                  </a:lnTo>
                  <a:lnTo>
                    <a:pt x="953" y="2572"/>
                  </a:lnTo>
                  <a:lnTo>
                    <a:pt x="944" y="2553"/>
                  </a:lnTo>
                  <a:lnTo>
                    <a:pt x="940" y="2533"/>
                  </a:lnTo>
                  <a:lnTo>
                    <a:pt x="941" y="2513"/>
                  </a:lnTo>
                  <a:lnTo>
                    <a:pt x="947" y="2493"/>
                  </a:lnTo>
                  <a:lnTo>
                    <a:pt x="975" y="2431"/>
                  </a:lnTo>
                  <a:lnTo>
                    <a:pt x="999" y="2367"/>
                  </a:lnTo>
                  <a:lnTo>
                    <a:pt x="1020" y="2305"/>
                  </a:lnTo>
                  <a:lnTo>
                    <a:pt x="1039" y="2246"/>
                  </a:lnTo>
                  <a:lnTo>
                    <a:pt x="1054" y="2189"/>
                  </a:lnTo>
                  <a:lnTo>
                    <a:pt x="1067" y="2135"/>
                  </a:lnTo>
                  <a:lnTo>
                    <a:pt x="1078" y="2086"/>
                  </a:lnTo>
                  <a:lnTo>
                    <a:pt x="1087" y="2040"/>
                  </a:lnTo>
                  <a:lnTo>
                    <a:pt x="1095" y="2001"/>
                  </a:lnTo>
                  <a:lnTo>
                    <a:pt x="81" y="2001"/>
                  </a:lnTo>
                  <a:lnTo>
                    <a:pt x="59" y="1999"/>
                  </a:lnTo>
                  <a:lnTo>
                    <a:pt x="41" y="1990"/>
                  </a:lnTo>
                  <a:lnTo>
                    <a:pt x="24" y="1978"/>
                  </a:lnTo>
                  <a:lnTo>
                    <a:pt x="11" y="1961"/>
                  </a:lnTo>
                  <a:lnTo>
                    <a:pt x="3" y="1942"/>
                  </a:lnTo>
                  <a:lnTo>
                    <a:pt x="0" y="1920"/>
                  </a:lnTo>
                  <a:lnTo>
                    <a:pt x="0" y="81"/>
                  </a:lnTo>
                  <a:lnTo>
                    <a:pt x="3" y="60"/>
                  </a:lnTo>
                  <a:lnTo>
                    <a:pt x="11" y="40"/>
                  </a:lnTo>
                  <a:lnTo>
                    <a:pt x="24" y="24"/>
                  </a:lnTo>
                  <a:lnTo>
                    <a:pt x="41" y="11"/>
                  </a:lnTo>
                  <a:lnTo>
                    <a:pt x="59" y="3"/>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39" name="Freeform 294"/>
            <p:cNvSpPr>
              <a:spLocks/>
            </p:cNvSpPr>
            <p:nvPr/>
          </p:nvSpPr>
          <p:spPr bwMode="auto">
            <a:xfrm>
              <a:off x="2668" y="2295"/>
              <a:ext cx="189" cy="79"/>
            </a:xfrm>
            <a:custGeom>
              <a:avLst/>
              <a:gdLst>
                <a:gd name="T0" fmla="*/ 1105 w 1894"/>
                <a:gd name="T1" fmla="*/ 0 h 794"/>
                <a:gd name="T2" fmla="*/ 1122 w 1894"/>
                <a:gd name="T3" fmla="*/ 1 h 794"/>
                <a:gd name="T4" fmla="*/ 1137 w 1894"/>
                <a:gd name="T5" fmla="*/ 8 h 794"/>
                <a:gd name="T6" fmla="*/ 1149 w 1894"/>
                <a:gd name="T7" fmla="*/ 16 h 794"/>
                <a:gd name="T8" fmla="*/ 1159 w 1894"/>
                <a:gd name="T9" fmla="*/ 30 h 794"/>
                <a:gd name="T10" fmla="*/ 1365 w 1894"/>
                <a:gd name="T11" fmla="*/ 377 h 794"/>
                <a:gd name="T12" fmla="*/ 1365 w 1894"/>
                <a:gd name="T13" fmla="*/ 377 h 794"/>
                <a:gd name="T14" fmla="*/ 1833 w 1894"/>
                <a:gd name="T15" fmla="*/ 377 h 794"/>
                <a:gd name="T16" fmla="*/ 1852 w 1894"/>
                <a:gd name="T17" fmla="*/ 380 h 794"/>
                <a:gd name="T18" fmla="*/ 1869 w 1894"/>
                <a:gd name="T19" fmla="*/ 389 h 794"/>
                <a:gd name="T20" fmla="*/ 1882 w 1894"/>
                <a:gd name="T21" fmla="*/ 402 h 794"/>
                <a:gd name="T22" fmla="*/ 1891 w 1894"/>
                <a:gd name="T23" fmla="*/ 419 h 794"/>
                <a:gd name="T24" fmla="*/ 1894 w 1894"/>
                <a:gd name="T25" fmla="*/ 439 h 794"/>
                <a:gd name="T26" fmla="*/ 1891 w 1894"/>
                <a:gd name="T27" fmla="*/ 457 h 794"/>
                <a:gd name="T28" fmla="*/ 1882 w 1894"/>
                <a:gd name="T29" fmla="*/ 474 h 794"/>
                <a:gd name="T30" fmla="*/ 1869 w 1894"/>
                <a:gd name="T31" fmla="*/ 487 h 794"/>
                <a:gd name="T32" fmla="*/ 1852 w 1894"/>
                <a:gd name="T33" fmla="*/ 496 h 794"/>
                <a:gd name="T34" fmla="*/ 1833 w 1894"/>
                <a:gd name="T35" fmla="*/ 499 h 794"/>
                <a:gd name="T36" fmla="*/ 1330 w 1894"/>
                <a:gd name="T37" fmla="*/ 499 h 794"/>
                <a:gd name="T38" fmla="*/ 1313 w 1894"/>
                <a:gd name="T39" fmla="*/ 497 h 794"/>
                <a:gd name="T40" fmla="*/ 1299 w 1894"/>
                <a:gd name="T41" fmla="*/ 491 h 794"/>
                <a:gd name="T42" fmla="*/ 1287 w 1894"/>
                <a:gd name="T43" fmla="*/ 481 h 794"/>
                <a:gd name="T44" fmla="*/ 1277 w 1894"/>
                <a:gd name="T45" fmla="*/ 469 h 794"/>
                <a:gd name="T46" fmla="*/ 1111 w 1894"/>
                <a:gd name="T47" fmla="*/ 187 h 794"/>
                <a:gd name="T48" fmla="*/ 810 w 1894"/>
                <a:gd name="T49" fmla="*/ 761 h 794"/>
                <a:gd name="T50" fmla="*/ 802 w 1894"/>
                <a:gd name="T51" fmla="*/ 773 h 794"/>
                <a:gd name="T52" fmla="*/ 791 w 1894"/>
                <a:gd name="T53" fmla="*/ 783 h 794"/>
                <a:gd name="T54" fmla="*/ 777 w 1894"/>
                <a:gd name="T55" fmla="*/ 790 h 794"/>
                <a:gd name="T56" fmla="*/ 762 w 1894"/>
                <a:gd name="T57" fmla="*/ 794 h 794"/>
                <a:gd name="T58" fmla="*/ 757 w 1894"/>
                <a:gd name="T59" fmla="*/ 794 h 794"/>
                <a:gd name="T60" fmla="*/ 738 w 1894"/>
                <a:gd name="T61" fmla="*/ 790 h 794"/>
                <a:gd name="T62" fmla="*/ 722 w 1894"/>
                <a:gd name="T63" fmla="*/ 783 h 794"/>
                <a:gd name="T64" fmla="*/ 708 w 1894"/>
                <a:gd name="T65" fmla="*/ 771 h 794"/>
                <a:gd name="T66" fmla="*/ 491 w 1894"/>
                <a:gd name="T67" fmla="*/ 499 h 794"/>
                <a:gd name="T68" fmla="*/ 60 w 1894"/>
                <a:gd name="T69" fmla="*/ 499 h 794"/>
                <a:gd name="T70" fmla="*/ 41 w 1894"/>
                <a:gd name="T71" fmla="*/ 496 h 794"/>
                <a:gd name="T72" fmla="*/ 25 w 1894"/>
                <a:gd name="T73" fmla="*/ 487 h 794"/>
                <a:gd name="T74" fmla="*/ 12 w 1894"/>
                <a:gd name="T75" fmla="*/ 474 h 794"/>
                <a:gd name="T76" fmla="*/ 3 w 1894"/>
                <a:gd name="T77" fmla="*/ 457 h 794"/>
                <a:gd name="T78" fmla="*/ 0 w 1894"/>
                <a:gd name="T79" fmla="*/ 439 h 794"/>
                <a:gd name="T80" fmla="*/ 3 w 1894"/>
                <a:gd name="T81" fmla="*/ 419 h 794"/>
                <a:gd name="T82" fmla="*/ 12 w 1894"/>
                <a:gd name="T83" fmla="*/ 402 h 794"/>
                <a:gd name="T84" fmla="*/ 25 w 1894"/>
                <a:gd name="T85" fmla="*/ 389 h 794"/>
                <a:gd name="T86" fmla="*/ 41 w 1894"/>
                <a:gd name="T87" fmla="*/ 380 h 794"/>
                <a:gd name="T88" fmla="*/ 60 w 1894"/>
                <a:gd name="T89" fmla="*/ 377 h 794"/>
                <a:gd name="T90" fmla="*/ 521 w 1894"/>
                <a:gd name="T91" fmla="*/ 377 h 794"/>
                <a:gd name="T92" fmla="*/ 540 w 1894"/>
                <a:gd name="T93" fmla="*/ 380 h 794"/>
                <a:gd name="T94" fmla="*/ 555 w 1894"/>
                <a:gd name="T95" fmla="*/ 388 h 794"/>
                <a:gd name="T96" fmla="*/ 569 w 1894"/>
                <a:gd name="T97" fmla="*/ 400 h 794"/>
                <a:gd name="T98" fmla="*/ 746 w 1894"/>
                <a:gd name="T99" fmla="*/ 621 h 794"/>
                <a:gd name="T100" fmla="*/ 1053 w 1894"/>
                <a:gd name="T101" fmla="*/ 33 h 794"/>
                <a:gd name="T102" fmla="*/ 1062 w 1894"/>
                <a:gd name="T103" fmla="*/ 20 h 794"/>
                <a:gd name="T104" fmla="*/ 1075 w 1894"/>
                <a:gd name="T105" fmla="*/ 9 h 794"/>
                <a:gd name="T106" fmla="*/ 1090 w 1894"/>
                <a:gd name="T107" fmla="*/ 2 h 794"/>
                <a:gd name="T108" fmla="*/ 1105 w 1894"/>
                <a:gd name="T109"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94" h="794">
                  <a:moveTo>
                    <a:pt x="1105" y="0"/>
                  </a:moveTo>
                  <a:lnTo>
                    <a:pt x="1122" y="1"/>
                  </a:lnTo>
                  <a:lnTo>
                    <a:pt x="1137" y="8"/>
                  </a:lnTo>
                  <a:lnTo>
                    <a:pt x="1149" y="16"/>
                  </a:lnTo>
                  <a:lnTo>
                    <a:pt x="1159" y="30"/>
                  </a:lnTo>
                  <a:lnTo>
                    <a:pt x="1365" y="377"/>
                  </a:lnTo>
                  <a:lnTo>
                    <a:pt x="1365" y="377"/>
                  </a:lnTo>
                  <a:lnTo>
                    <a:pt x="1833" y="377"/>
                  </a:lnTo>
                  <a:lnTo>
                    <a:pt x="1852" y="380"/>
                  </a:lnTo>
                  <a:lnTo>
                    <a:pt x="1869" y="389"/>
                  </a:lnTo>
                  <a:lnTo>
                    <a:pt x="1882" y="402"/>
                  </a:lnTo>
                  <a:lnTo>
                    <a:pt x="1891" y="419"/>
                  </a:lnTo>
                  <a:lnTo>
                    <a:pt x="1894" y="439"/>
                  </a:lnTo>
                  <a:lnTo>
                    <a:pt x="1891" y="457"/>
                  </a:lnTo>
                  <a:lnTo>
                    <a:pt x="1882" y="474"/>
                  </a:lnTo>
                  <a:lnTo>
                    <a:pt x="1869" y="487"/>
                  </a:lnTo>
                  <a:lnTo>
                    <a:pt x="1852" y="496"/>
                  </a:lnTo>
                  <a:lnTo>
                    <a:pt x="1833" y="499"/>
                  </a:lnTo>
                  <a:lnTo>
                    <a:pt x="1330" y="499"/>
                  </a:lnTo>
                  <a:lnTo>
                    <a:pt x="1313" y="497"/>
                  </a:lnTo>
                  <a:lnTo>
                    <a:pt x="1299" y="491"/>
                  </a:lnTo>
                  <a:lnTo>
                    <a:pt x="1287" y="481"/>
                  </a:lnTo>
                  <a:lnTo>
                    <a:pt x="1277" y="469"/>
                  </a:lnTo>
                  <a:lnTo>
                    <a:pt x="1111" y="187"/>
                  </a:lnTo>
                  <a:lnTo>
                    <a:pt x="810" y="761"/>
                  </a:lnTo>
                  <a:lnTo>
                    <a:pt x="802" y="773"/>
                  </a:lnTo>
                  <a:lnTo>
                    <a:pt x="791" y="783"/>
                  </a:lnTo>
                  <a:lnTo>
                    <a:pt x="777" y="790"/>
                  </a:lnTo>
                  <a:lnTo>
                    <a:pt x="762" y="794"/>
                  </a:lnTo>
                  <a:lnTo>
                    <a:pt x="757" y="794"/>
                  </a:lnTo>
                  <a:lnTo>
                    <a:pt x="738" y="790"/>
                  </a:lnTo>
                  <a:lnTo>
                    <a:pt x="722" y="783"/>
                  </a:lnTo>
                  <a:lnTo>
                    <a:pt x="708" y="771"/>
                  </a:lnTo>
                  <a:lnTo>
                    <a:pt x="491" y="499"/>
                  </a:lnTo>
                  <a:lnTo>
                    <a:pt x="60" y="499"/>
                  </a:lnTo>
                  <a:lnTo>
                    <a:pt x="41" y="496"/>
                  </a:lnTo>
                  <a:lnTo>
                    <a:pt x="25" y="487"/>
                  </a:lnTo>
                  <a:lnTo>
                    <a:pt x="12" y="474"/>
                  </a:lnTo>
                  <a:lnTo>
                    <a:pt x="3" y="457"/>
                  </a:lnTo>
                  <a:lnTo>
                    <a:pt x="0" y="439"/>
                  </a:lnTo>
                  <a:lnTo>
                    <a:pt x="3" y="419"/>
                  </a:lnTo>
                  <a:lnTo>
                    <a:pt x="12" y="402"/>
                  </a:lnTo>
                  <a:lnTo>
                    <a:pt x="25" y="389"/>
                  </a:lnTo>
                  <a:lnTo>
                    <a:pt x="41" y="380"/>
                  </a:lnTo>
                  <a:lnTo>
                    <a:pt x="60" y="377"/>
                  </a:lnTo>
                  <a:lnTo>
                    <a:pt x="521" y="377"/>
                  </a:lnTo>
                  <a:lnTo>
                    <a:pt x="540" y="380"/>
                  </a:lnTo>
                  <a:lnTo>
                    <a:pt x="555" y="388"/>
                  </a:lnTo>
                  <a:lnTo>
                    <a:pt x="569" y="400"/>
                  </a:lnTo>
                  <a:lnTo>
                    <a:pt x="746" y="621"/>
                  </a:lnTo>
                  <a:lnTo>
                    <a:pt x="1053" y="33"/>
                  </a:lnTo>
                  <a:lnTo>
                    <a:pt x="1062" y="20"/>
                  </a:lnTo>
                  <a:lnTo>
                    <a:pt x="1075" y="9"/>
                  </a:lnTo>
                  <a:lnTo>
                    <a:pt x="1090" y="2"/>
                  </a:lnTo>
                  <a:lnTo>
                    <a:pt x="1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graphicFrame>
        <p:nvGraphicFramePr>
          <p:cNvPr id="116" name="Diagramme 115"/>
          <p:cNvGraphicFramePr/>
          <p:nvPr>
            <p:extLst/>
          </p:nvPr>
        </p:nvGraphicFramePr>
        <p:xfrm>
          <a:off x="168744" y="4574704"/>
          <a:ext cx="2318123" cy="16875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ZoneTexte 3"/>
          <p:cNvSpPr txBox="1"/>
          <p:nvPr/>
        </p:nvSpPr>
        <p:spPr>
          <a:xfrm>
            <a:off x="699803" y="4223928"/>
            <a:ext cx="1107397" cy="319045"/>
          </a:xfrm>
          <a:prstGeom prst="rect">
            <a:avLst/>
          </a:prstGeom>
        </p:spPr>
        <p:txBody>
          <a:bodyPr vert="horz" wrap="none" lIns="91440" tIns="45720" rIns="91440" bIns="45720" rtlCol="0">
            <a:noAutofit/>
          </a:bodyPr>
          <a:lstStyle/>
          <a:p>
            <a:pPr>
              <a:spcBef>
                <a:spcPct val="20000"/>
              </a:spcBef>
              <a:buClr>
                <a:srgbClr val="003C71"/>
              </a:buClr>
              <a:buSzPct val="125000"/>
            </a:pPr>
            <a:r>
              <a:rPr lang="fr-CA" sz="2000" dirty="0">
                <a:solidFill>
                  <a:srgbClr val="000000"/>
                </a:solidFill>
                <a:latin typeface="Arial"/>
                <a:cs typeface="Times"/>
              </a:rPr>
              <a:t>N</a:t>
            </a:r>
            <a:r>
              <a:rPr lang="fr-CA" sz="2000" dirty="0" smtClean="0">
                <a:solidFill>
                  <a:srgbClr val="000000"/>
                </a:solidFill>
                <a:latin typeface="Arial"/>
                <a:cs typeface="Times"/>
              </a:rPr>
              <a:t>iveaux</a:t>
            </a:r>
            <a:endParaRPr lang="fr-CA" sz="2000" dirty="0">
              <a:solidFill>
                <a:srgbClr val="000000"/>
              </a:solidFill>
              <a:latin typeface="Arial"/>
              <a:cs typeface="Times"/>
            </a:endParaRPr>
          </a:p>
        </p:txBody>
      </p:sp>
      <p:grpSp>
        <p:nvGrpSpPr>
          <p:cNvPr id="6" name="Groupe 5"/>
          <p:cNvGrpSpPr/>
          <p:nvPr/>
        </p:nvGrpSpPr>
        <p:grpSpPr>
          <a:xfrm>
            <a:off x="431102" y="2132856"/>
            <a:ext cx="2052666" cy="1882985"/>
            <a:chOff x="664905" y="2230007"/>
            <a:chExt cx="1458823" cy="1440000"/>
          </a:xfrm>
        </p:grpSpPr>
        <p:sp>
          <p:nvSpPr>
            <p:cNvPr id="128" name="Ellipse 127"/>
            <p:cNvSpPr/>
            <p:nvPr/>
          </p:nvSpPr>
          <p:spPr>
            <a:xfrm>
              <a:off x="664905" y="2230007"/>
              <a:ext cx="1440000" cy="1440000"/>
            </a:xfrm>
            <a:prstGeom prst="ellipse">
              <a:avLst/>
            </a:prstGeom>
            <a:solidFill>
              <a:schemeClr val="bg1"/>
            </a:solidFill>
            <a:ln>
              <a:noFill/>
            </a:ln>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lIns="0" tIns="36000" rIns="0" bIns="36000"/>
            <a:lstStyle/>
            <a:p>
              <a:pPr algn="ctr" defTabSz="457200"/>
              <a:endParaRPr lang="fr-CA" sz="1200" b="1">
                <a:solidFill>
                  <a:srgbClr val="000000"/>
                </a:solidFill>
              </a:endParaRPr>
            </a:p>
          </p:txBody>
        </p:sp>
        <p:grpSp>
          <p:nvGrpSpPr>
            <p:cNvPr id="129" name="Group 100"/>
            <p:cNvGrpSpPr>
              <a:grpSpLocks noChangeAspect="1"/>
            </p:cNvGrpSpPr>
            <p:nvPr>
              <p:custDataLst>
                <p:tags r:id="rId4"/>
              </p:custDataLst>
            </p:nvPr>
          </p:nvGrpSpPr>
          <p:grpSpPr bwMode="auto">
            <a:xfrm>
              <a:off x="788346" y="2434141"/>
              <a:ext cx="555679" cy="680708"/>
              <a:chOff x="671" y="1312"/>
              <a:chExt cx="280" cy="343"/>
            </a:xfrm>
            <a:solidFill>
              <a:schemeClr val="accent2">
                <a:lumMod val="50000"/>
              </a:schemeClr>
            </a:solidFill>
          </p:grpSpPr>
          <p:sp>
            <p:nvSpPr>
              <p:cNvPr id="130" name="Freeform 102"/>
              <p:cNvSpPr>
                <a:spLocks/>
              </p:cNvSpPr>
              <p:nvPr/>
            </p:nvSpPr>
            <p:spPr bwMode="auto">
              <a:xfrm>
                <a:off x="742" y="1312"/>
                <a:ext cx="137" cy="183"/>
              </a:xfrm>
              <a:custGeom>
                <a:avLst/>
                <a:gdLst>
                  <a:gd name="T0" fmla="*/ 655 w 1365"/>
                  <a:gd name="T1" fmla="*/ 3 h 1825"/>
                  <a:gd name="T2" fmla="*/ 779 w 1365"/>
                  <a:gd name="T3" fmla="*/ 24 h 1825"/>
                  <a:gd name="T4" fmla="*/ 890 w 1365"/>
                  <a:gd name="T5" fmla="*/ 59 h 1825"/>
                  <a:gd name="T6" fmla="*/ 983 w 1365"/>
                  <a:gd name="T7" fmla="*/ 95 h 1825"/>
                  <a:gd name="T8" fmla="*/ 1073 w 1365"/>
                  <a:gd name="T9" fmla="*/ 138 h 1825"/>
                  <a:gd name="T10" fmla="*/ 1158 w 1365"/>
                  <a:gd name="T11" fmla="*/ 191 h 1825"/>
                  <a:gd name="T12" fmla="*/ 1236 w 1365"/>
                  <a:gd name="T13" fmla="*/ 260 h 1825"/>
                  <a:gd name="T14" fmla="*/ 1301 w 1365"/>
                  <a:gd name="T15" fmla="*/ 345 h 1825"/>
                  <a:gd name="T16" fmla="*/ 1342 w 1365"/>
                  <a:gd name="T17" fmla="*/ 430 h 1825"/>
                  <a:gd name="T18" fmla="*/ 1361 w 1365"/>
                  <a:gd name="T19" fmla="*/ 515 h 1825"/>
                  <a:gd name="T20" fmla="*/ 1365 w 1365"/>
                  <a:gd name="T21" fmla="*/ 597 h 1825"/>
                  <a:gd name="T22" fmla="*/ 1357 w 1365"/>
                  <a:gd name="T23" fmla="*/ 674 h 1825"/>
                  <a:gd name="T24" fmla="*/ 1343 w 1365"/>
                  <a:gd name="T25" fmla="*/ 745 h 1825"/>
                  <a:gd name="T26" fmla="*/ 1326 w 1365"/>
                  <a:gd name="T27" fmla="*/ 806 h 1825"/>
                  <a:gd name="T28" fmla="*/ 1322 w 1365"/>
                  <a:gd name="T29" fmla="*/ 838 h 1825"/>
                  <a:gd name="T30" fmla="*/ 1334 w 1365"/>
                  <a:gd name="T31" fmla="*/ 849 h 1825"/>
                  <a:gd name="T32" fmla="*/ 1348 w 1365"/>
                  <a:gd name="T33" fmla="*/ 871 h 1825"/>
                  <a:gd name="T34" fmla="*/ 1360 w 1365"/>
                  <a:gd name="T35" fmla="*/ 915 h 1825"/>
                  <a:gd name="T36" fmla="*/ 1361 w 1365"/>
                  <a:gd name="T37" fmla="*/ 965 h 1825"/>
                  <a:gd name="T38" fmla="*/ 1356 w 1365"/>
                  <a:gd name="T39" fmla="*/ 1015 h 1825"/>
                  <a:gd name="T40" fmla="*/ 1347 w 1365"/>
                  <a:gd name="T41" fmla="*/ 1062 h 1825"/>
                  <a:gd name="T42" fmla="*/ 1328 w 1365"/>
                  <a:gd name="T43" fmla="*/ 1123 h 1825"/>
                  <a:gd name="T44" fmla="*/ 1305 w 1365"/>
                  <a:gd name="T45" fmla="*/ 1169 h 1825"/>
                  <a:gd name="T46" fmla="*/ 1282 w 1365"/>
                  <a:gd name="T47" fmla="*/ 1232 h 1825"/>
                  <a:gd name="T48" fmla="*/ 1253 w 1365"/>
                  <a:gd name="T49" fmla="*/ 1328 h 1825"/>
                  <a:gd name="T50" fmla="*/ 1211 w 1365"/>
                  <a:gd name="T51" fmla="*/ 1423 h 1825"/>
                  <a:gd name="T52" fmla="*/ 1158 w 1365"/>
                  <a:gd name="T53" fmla="*/ 1516 h 1825"/>
                  <a:gd name="T54" fmla="*/ 1093 w 1365"/>
                  <a:gd name="T55" fmla="*/ 1603 h 1825"/>
                  <a:gd name="T56" fmla="*/ 1020 w 1365"/>
                  <a:gd name="T57" fmla="*/ 1680 h 1825"/>
                  <a:gd name="T58" fmla="*/ 936 w 1365"/>
                  <a:gd name="T59" fmla="*/ 1744 h 1825"/>
                  <a:gd name="T60" fmla="*/ 844 w 1365"/>
                  <a:gd name="T61" fmla="*/ 1791 h 1825"/>
                  <a:gd name="T62" fmla="*/ 744 w 1365"/>
                  <a:gd name="T63" fmla="*/ 1819 h 1825"/>
                  <a:gd name="T64" fmla="*/ 643 w 1365"/>
                  <a:gd name="T65" fmla="*/ 1824 h 1825"/>
                  <a:gd name="T66" fmla="*/ 544 w 1365"/>
                  <a:gd name="T67" fmla="*/ 1801 h 1825"/>
                  <a:gd name="T68" fmla="*/ 446 w 1365"/>
                  <a:gd name="T69" fmla="*/ 1752 h 1825"/>
                  <a:gd name="T70" fmla="*/ 350 w 1365"/>
                  <a:gd name="T71" fmla="*/ 1683 h 1825"/>
                  <a:gd name="T72" fmla="*/ 263 w 1365"/>
                  <a:gd name="T73" fmla="*/ 1596 h 1825"/>
                  <a:gd name="T74" fmla="*/ 188 w 1365"/>
                  <a:gd name="T75" fmla="*/ 1492 h 1825"/>
                  <a:gd name="T76" fmla="*/ 126 w 1365"/>
                  <a:gd name="T77" fmla="*/ 1376 h 1825"/>
                  <a:gd name="T78" fmla="*/ 84 w 1365"/>
                  <a:gd name="T79" fmla="*/ 1251 h 1825"/>
                  <a:gd name="T80" fmla="*/ 60 w 1365"/>
                  <a:gd name="T81" fmla="*/ 1170 h 1825"/>
                  <a:gd name="T82" fmla="*/ 38 w 1365"/>
                  <a:gd name="T83" fmla="*/ 1130 h 1825"/>
                  <a:gd name="T84" fmla="*/ 21 w 1365"/>
                  <a:gd name="T85" fmla="*/ 1074 h 1825"/>
                  <a:gd name="T86" fmla="*/ 12 w 1365"/>
                  <a:gd name="T87" fmla="*/ 1031 h 1825"/>
                  <a:gd name="T88" fmla="*/ 4 w 1365"/>
                  <a:gd name="T89" fmla="*/ 982 h 1825"/>
                  <a:gd name="T90" fmla="*/ 0 w 1365"/>
                  <a:gd name="T91" fmla="*/ 934 h 1825"/>
                  <a:gd name="T92" fmla="*/ 4 w 1365"/>
                  <a:gd name="T93" fmla="*/ 889 h 1825"/>
                  <a:gd name="T94" fmla="*/ 21 w 1365"/>
                  <a:gd name="T95" fmla="*/ 853 h 1825"/>
                  <a:gd name="T96" fmla="*/ 39 w 1365"/>
                  <a:gd name="T97" fmla="*/ 834 h 1825"/>
                  <a:gd name="T98" fmla="*/ 16 w 1365"/>
                  <a:gd name="T99" fmla="*/ 728 h 1825"/>
                  <a:gd name="T100" fmla="*/ 5 w 1365"/>
                  <a:gd name="T101" fmla="*/ 638 h 1825"/>
                  <a:gd name="T102" fmla="*/ 4 w 1365"/>
                  <a:gd name="T103" fmla="*/ 562 h 1825"/>
                  <a:gd name="T104" fmla="*/ 11 w 1365"/>
                  <a:gd name="T105" fmla="*/ 502 h 1825"/>
                  <a:gd name="T106" fmla="*/ 20 w 1365"/>
                  <a:gd name="T107" fmla="*/ 455 h 1825"/>
                  <a:gd name="T108" fmla="*/ 29 w 1365"/>
                  <a:gd name="T109" fmla="*/ 425 h 1825"/>
                  <a:gd name="T110" fmla="*/ 36 w 1365"/>
                  <a:gd name="T111" fmla="*/ 408 h 1825"/>
                  <a:gd name="T112" fmla="*/ 84 w 1365"/>
                  <a:gd name="T113" fmla="*/ 309 h 1825"/>
                  <a:gd name="T114" fmla="*/ 145 w 1365"/>
                  <a:gd name="T115" fmla="*/ 221 h 1825"/>
                  <a:gd name="T116" fmla="*/ 215 w 1365"/>
                  <a:gd name="T117" fmla="*/ 146 h 1825"/>
                  <a:gd name="T118" fmla="*/ 295 w 1365"/>
                  <a:gd name="T119" fmla="*/ 85 h 1825"/>
                  <a:gd name="T120" fmla="*/ 386 w 1365"/>
                  <a:gd name="T121" fmla="*/ 39 h 1825"/>
                  <a:gd name="T122" fmla="*/ 487 w 1365"/>
                  <a:gd name="T123" fmla="*/ 10 h 1825"/>
                  <a:gd name="T124" fmla="*/ 597 w 1365"/>
                  <a:gd name="T125" fmla="*/ 0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5" h="1825">
                    <a:moveTo>
                      <a:pt x="597" y="0"/>
                    </a:moveTo>
                    <a:lnTo>
                      <a:pt x="655" y="3"/>
                    </a:lnTo>
                    <a:lnTo>
                      <a:pt x="717" y="11"/>
                    </a:lnTo>
                    <a:lnTo>
                      <a:pt x="779" y="24"/>
                    </a:lnTo>
                    <a:lnTo>
                      <a:pt x="844" y="44"/>
                    </a:lnTo>
                    <a:lnTo>
                      <a:pt x="890" y="59"/>
                    </a:lnTo>
                    <a:lnTo>
                      <a:pt x="936" y="76"/>
                    </a:lnTo>
                    <a:lnTo>
                      <a:pt x="983" y="95"/>
                    </a:lnTo>
                    <a:lnTo>
                      <a:pt x="1028" y="116"/>
                    </a:lnTo>
                    <a:lnTo>
                      <a:pt x="1073" y="138"/>
                    </a:lnTo>
                    <a:lnTo>
                      <a:pt x="1117" y="163"/>
                    </a:lnTo>
                    <a:lnTo>
                      <a:pt x="1158" y="191"/>
                    </a:lnTo>
                    <a:lnTo>
                      <a:pt x="1199" y="224"/>
                    </a:lnTo>
                    <a:lnTo>
                      <a:pt x="1236" y="260"/>
                    </a:lnTo>
                    <a:lnTo>
                      <a:pt x="1271" y="303"/>
                    </a:lnTo>
                    <a:lnTo>
                      <a:pt x="1301" y="345"/>
                    </a:lnTo>
                    <a:lnTo>
                      <a:pt x="1324" y="387"/>
                    </a:lnTo>
                    <a:lnTo>
                      <a:pt x="1342" y="430"/>
                    </a:lnTo>
                    <a:lnTo>
                      <a:pt x="1354" y="473"/>
                    </a:lnTo>
                    <a:lnTo>
                      <a:pt x="1361" y="515"/>
                    </a:lnTo>
                    <a:lnTo>
                      <a:pt x="1365" y="557"/>
                    </a:lnTo>
                    <a:lnTo>
                      <a:pt x="1365" y="597"/>
                    </a:lnTo>
                    <a:lnTo>
                      <a:pt x="1362" y="636"/>
                    </a:lnTo>
                    <a:lnTo>
                      <a:pt x="1357" y="674"/>
                    </a:lnTo>
                    <a:lnTo>
                      <a:pt x="1350" y="710"/>
                    </a:lnTo>
                    <a:lnTo>
                      <a:pt x="1343" y="745"/>
                    </a:lnTo>
                    <a:lnTo>
                      <a:pt x="1334" y="777"/>
                    </a:lnTo>
                    <a:lnTo>
                      <a:pt x="1326" y="806"/>
                    </a:lnTo>
                    <a:lnTo>
                      <a:pt x="1319" y="834"/>
                    </a:lnTo>
                    <a:lnTo>
                      <a:pt x="1322" y="838"/>
                    </a:lnTo>
                    <a:lnTo>
                      <a:pt x="1328" y="844"/>
                    </a:lnTo>
                    <a:lnTo>
                      <a:pt x="1334" y="849"/>
                    </a:lnTo>
                    <a:lnTo>
                      <a:pt x="1337" y="853"/>
                    </a:lnTo>
                    <a:lnTo>
                      <a:pt x="1348" y="871"/>
                    </a:lnTo>
                    <a:lnTo>
                      <a:pt x="1356" y="892"/>
                    </a:lnTo>
                    <a:lnTo>
                      <a:pt x="1360" y="915"/>
                    </a:lnTo>
                    <a:lnTo>
                      <a:pt x="1361" y="939"/>
                    </a:lnTo>
                    <a:lnTo>
                      <a:pt x="1361" y="965"/>
                    </a:lnTo>
                    <a:lnTo>
                      <a:pt x="1359" y="991"/>
                    </a:lnTo>
                    <a:lnTo>
                      <a:pt x="1356" y="1015"/>
                    </a:lnTo>
                    <a:lnTo>
                      <a:pt x="1352" y="1040"/>
                    </a:lnTo>
                    <a:lnTo>
                      <a:pt x="1347" y="1062"/>
                    </a:lnTo>
                    <a:lnTo>
                      <a:pt x="1338" y="1093"/>
                    </a:lnTo>
                    <a:lnTo>
                      <a:pt x="1328" y="1123"/>
                    </a:lnTo>
                    <a:lnTo>
                      <a:pt x="1317" y="1148"/>
                    </a:lnTo>
                    <a:lnTo>
                      <a:pt x="1305" y="1169"/>
                    </a:lnTo>
                    <a:lnTo>
                      <a:pt x="1293" y="1186"/>
                    </a:lnTo>
                    <a:lnTo>
                      <a:pt x="1282" y="1232"/>
                    </a:lnTo>
                    <a:lnTo>
                      <a:pt x="1269" y="1279"/>
                    </a:lnTo>
                    <a:lnTo>
                      <a:pt x="1253" y="1328"/>
                    </a:lnTo>
                    <a:lnTo>
                      <a:pt x="1233" y="1375"/>
                    </a:lnTo>
                    <a:lnTo>
                      <a:pt x="1211" y="1423"/>
                    </a:lnTo>
                    <a:lnTo>
                      <a:pt x="1186" y="1470"/>
                    </a:lnTo>
                    <a:lnTo>
                      <a:pt x="1158" y="1516"/>
                    </a:lnTo>
                    <a:lnTo>
                      <a:pt x="1128" y="1560"/>
                    </a:lnTo>
                    <a:lnTo>
                      <a:pt x="1093" y="1603"/>
                    </a:lnTo>
                    <a:lnTo>
                      <a:pt x="1058" y="1642"/>
                    </a:lnTo>
                    <a:lnTo>
                      <a:pt x="1020" y="1680"/>
                    </a:lnTo>
                    <a:lnTo>
                      <a:pt x="979" y="1713"/>
                    </a:lnTo>
                    <a:lnTo>
                      <a:pt x="936" y="1744"/>
                    </a:lnTo>
                    <a:lnTo>
                      <a:pt x="891" y="1769"/>
                    </a:lnTo>
                    <a:lnTo>
                      <a:pt x="844" y="1791"/>
                    </a:lnTo>
                    <a:lnTo>
                      <a:pt x="795" y="1807"/>
                    </a:lnTo>
                    <a:lnTo>
                      <a:pt x="744" y="1819"/>
                    </a:lnTo>
                    <a:lnTo>
                      <a:pt x="692" y="1825"/>
                    </a:lnTo>
                    <a:lnTo>
                      <a:pt x="643" y="1824"/>
                    </a:lnTo>
                    <a:lnTo>
                      <a:pt x="594" y="1815"/>
                    </a:lnTo>
                    <a:lnTo>
                      <a:pt x="544" y="1801"/>
                    </a:lnTo>
                    <a:lnTo>
                      <a:pt x="495" y="1780"/>
                    </a:lnTo>
                    <a:lnTo>
                      <a:pt x="446" y="1752"/>
                    </a:lnTo>
                    <a:lnTo>
                      <a:pt x="397" y="1720"/>
                    </a:lnTo>
                    <a:lnTo>
                      <a:pt x="350" y="1683"/>
                    </a:lnTo>
                    <a:lnTo>
                      <a:pt x="306" y="1641"/>
                    </a:lnTo>
                    <a:lnTo>
                      <a:pt x="263" y="1596"/>
                    </a:lnTo>
                    <a:lnTo>
                      <a:pt x="224" y="1546"/>
                    </a:lnTo>
                    <a:lnTo>
                      <a:pt x="188" y="1492"/>
                    </a:lnTo>
                    <a:lnTo>
                      <a:pt x="155" y="1436"/>
                    </a:lnTo>
                    <a:lnTo>
                      <a:pt x="126" y="1376"/>
                    </a:lnTo>
                    <a:lnTo>
                      <a:pt x="103" y="1315"/>
                    </a:lnTo>
                    <a:lnTo>
                      <a:pt x="84" y="1251"/>
                    </a:lnTo>
                    <a:lnTo>
                      <a:pt x="72" y="1186"/>
                    </a:lnTo>
                    <a:lnTo>
                      <a:pt x="60" y="1170"/>
                    </a:lnTo>
                    <a:lnTo>
                      <a:pt x="48" y="1152"/>
                    </a:lnTo>
                    <a:lnTo>
                      <a:pt x="38" y="1130"/>
                    </a:lnTo>
                    <a:lnTo>
                      <a:pt x="28" y="1103"/>
                    </a:lnTo>
                    <a:lnTo>
                      <a:pt x="21" y="1074"/>
                    </a:lnTo>
                    <a:lnTo>
                      <a:pt x="16" y="1053"/>
                    </a:lnTo>
                    <a:lnTo>
                      <a:pt x="12" y="1031"/>
                    </a:lnTo>
                    <a:lnTo>
                      <a:pt x="8" y="1008"/>
                    </a:lnTo>
                    <a:lnTo>
                      <a:pt x="4" y="982"/>
                    </a:lnTo>
                    <a:lnTo>
                      <a:pt x="1" y="958"/>
                    </a:lnTo>
                    <a:lnTo>
                      <a:pt x="0" y="934"/>
                    </a:lnTo>
                    <a:lnTo>
                      <a:pt x="1" y="911"/>
                    </a:lnTo>
                    <a:lnTo>
                      <a:pt x="4" y="889"/>
                    </a:lnTo>
                    <a:lnTo>
                      <a:pt x="11" y="869"/>
                    </a:lnTo>
                    <a:lnTo>
                      <a:pt x="21" y="853"/>
                    </a:lnTo>
                    <a:lnTo>
                      <a:pt x="29" y="843"/>
                    </a:lnTo>
                    <a:lnTo>
                      <a:pt x="39" y="834"/>
                    </a:lnTo>
                    <a:lnTo>
                      <a:pt x="26" y="779"/>
                    </a:lnTo>
                    <a:lnTo>
                      <a:pt x="16" y="728"/>
                    </a:lnTo>
                    <a:lnTo>
                      <a:pt x="10" y="681"/>
                    </a:lnTo>
                    <a:lnTo>
                      <a:pt x="5" y="638"/>
                    </a:lnTo>
                    <a:lnTo>
                      <a:pt x="4" y="598"/>
                    </a:lnTo>
                    <a:lnTo>
                      <a:pt x="4" y="562"/>
                    </a:lnTo>
                    <a:lnTo>
                      <a:pt x="6" y="530"/>
                    </a:lnTo>
                    <a:lnTo>
                      <a:pt x="11" y="502"/>
                    </a:lnTo>
                    <a:lnTo>
                      <a:pt x="15" y="477"/>
                    </a:lnTo>
                    <a:lnTo>
                      <a:pt x="20" y="455"/>
                    </a:lnTo>
                    <a:lnTo>
                      <a:pt x="25" y="439"/>
                    </a:lnTo>
                    <a:lnTo>
                      <a:pt x="29" y="425"/>
                    </a:lnTo>
                    <a:lnTo>
                      <a:pt x="33" y="415"/>
                    </a:lnTo>
                    <a:lnTo>
                      <a:pt x="36" y="408"/>
                    </a:lnTo>
                    <a:lnTo>
                      <a:pt x="59" y="358"/>
                    </a:lnTo>
                    <a:lnTo>
                      <a:pt x="84" y="309"/>
                    </a:lnTo>
                    <a:lnTo>
                      <a:pt x="113" y="264"/>
                    </a:lnTo>
                    <a:lnTo>
                      <a:pt x="145" y="221"/>
                    </a:lnTo>
                    <a:lnTo>
                      <a:pt x="179" y="182"/>
                    </a:lnTo>
                    <a:lnTo>
                      <a:pt x="215" y="146"/>
                    </a:lnTo>
                    <a:lnTo>
                      <a:pt x="255" y="113"/>
                    </a:lnTo>
                    <a:lnTo>
                      <a:pt x="295" y="85"/>
                    </a:lnTo>
                    <a:lnTo>
                      <a:pt x="340" y="59"/>
                    </a:lnTo>
                    <a:lnTo>
                      <a:pt x="386" y="39"/>
                    </a:lnTo>
                    <a:lnTo>
                      <a:pt x="436" y="22"/>
                    </a:lnTo>
                    <a:lnTo>
                      <a:pt x="487" y="10"/>
                    </a:lnTo>
                    <a:lnTo>
                      <a:pt x="541" y="2"/>
                    </a:lnTo>
                    <a:lnTo>
                      <a:pt x="5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fr-CA" kern="0" smtClean="0">
                  <a:solidFill>
                    <a:srgbClr val="000000"/>
                  </a:solidFill>
                  <a:latin typeface="Microsoft New Tai Lue"/>
                </a:endParaRPr>
              </a:p>
            </p:txBody>
          </p:sp>
          <p:sp>
            <p:nvSpPr>
              <p:cNvPr id="131" name="Freeform 103"/>
              <p:cNvSpPr>
                <a:spLocks/>
              </p:cNvSpPr>
              <p:nvPr/>
            </p:nvSpPr>
            <p:spPr bwMode="auto">
              <a:xfrm>
                <a:off x="671" y="1486"/>
                <a:ext cx="280" cy="169"/>
              </a:xfrm>
              <a:custGeom>
                <a:avLst/>
                <a:gdLst>
                  <a:gd name="T0" fmla="*/ 901 w 2796"/>
                  <a:gd name="T1" fmla="*/ 5 h 1686"/>
                  <a:gd name="T2" fmla="*/ 931 w 2796"/>
                  <a:gd name="T3" fmla="*/ 27 h 1686"/>
                  <a:gd name="T4" fmla="*/ 956 w 2796"/>
                  <a:gd name="T5" fmla="*/ 44 h 1686"/>
                  <a:gd name="T6" fmla="*/ 959 w 2796"/>
                  <a:gd name="T7" fmla="*/ 59 h 1686"/>
                  <a:gd name="T8" fmla="*/ 957 w 2796"/>
                  <a:gd name="T9" fmla="*/ 125 h 1686"/>
                  <a:gd name="T10" fmla="*/ 955 w 2796"/>
                  <a:gd name="T11" fmla="*/ 222 h 1686"/>
                  <a:gd name="T12" fmla="*/ 954 w 2796"/>
                  <a:gd name="T13" fmla="*/ 328 h 1686"/>
                  <a:gd name="T14" fmla="*/ 952 w 2796"/>
                  <a:gd name="T15" fmla="*/ 416 h 1686"/>
                  <a:gd name="T16" fmla="*/ 952 w 2796"/>
                  <a:gd name="T17" fmla="*/ 466 h 1686"/>
                  <a:gd name="T18" fmla="*/ 1352 w 2796"/>
                  <a:gd name="T19" fmla="*/ 1532 h 1686"/>
                  <a:gd name="T20" fmla="*/ 1398 w 2796"/>
                  <a:gd name="T21" fmla="*/ 1555 h 1686"/>
                  <a:gd name="T22" fmla="*/ 1444 w 2796"/>
                  <a:gd name="T23" fmla="*/ 1532 h 1686"/>
                  <a:gd name="T24" fmla="*/ 1837 w 2796"/>
                  <a:gd name="T25" fmla="*/ 45 h 1686"/>
                  <a:gd name="T26" fmla="*/ 1959 w 2796"/>
                  <a:gd name="T27" fmla="*/ 35 h 1686"/>
                  <a:gd name="T28" fmla="*/ 2059 w 2796"/>
                  <a:gd name="T29" fmla="*/ 86 h 1686"/>
                  <a:gd name="T30" fmla="*/ 2165 w 2796"/>
                  <a:gd name="T31" fmla="*/ 130 h 1686"/>
                  <a:gd name="T32" fmla="*/ 2260 w 2796"/>
                  <a:gd name="T33" fmla="*/ 165 h 1686"/>
                  <a:gd name="T34" fmla="*/ 2329 w 2796"/>
                  <a:gd name="T35" fmla="*/ 188 h 1686"/>
                  <a:gd name="T36" fmla="*/ 2355 w 2796"/>
                  <a:gd name="T37" fmla="*/ 197 h 1686"/>
                  <a:gd name="T38" fmla="*/ 2462 w 2796"/>
                  <a:gd name="T39" fmla="*/ 251 h 1686"/>
                  <a:gd name="T40" fmla="*/ 2528 w 2796"/>
                  <a:gd name="T41" fmla="*/ 301 h 1686"/>
                  <a:gd name="T42" fmla="*/ 2556 w 2796"/>
                  <a:gd name="T43" fmla="*/ 331 h 1686"/>
                  <a:gd name="T44" fmla="*/ 2637 w 2796"/>
                  <a:gd name="T45" fmla="*/ 472 h 1686"/>
                  <a:gd name="T46" fmla="*/ 2718 w 2796"/>
                  <a:gd name="T47" fmla="*/ 687 h 1686"/>
                  <a:gd name="T48" fmla="*/ 2763 w 2796"/>
                  <a:gd name="T49" fmla="*/ 901 h 1686"/>
                  <a:gd name="T50" fmla="*/ 2785 w 2796"/>
                  <a:gd name="T51" fmla="*/ 1101 h 1686"/>
                  <a:gd name="T52" fmla="*/ 2795 w 2796"/>
                  <a:gd name="T53" fmla="*/ 1274 h 1686"/>
                  <a:gd name="T54" fmla="*/ 2790 w 2796"/>
                  <a:gd name="T55" fmla="*/ 1398 h 1686"/>
                  <a:gd name="T56" fmla="*/ 2769 w 2796"/>
                  <a:gd name="T57" fmla="*/ 1475 h 1686"/>
                  <a:gd name="T58" fmla="*/ 2735 w 2796"/>
                  <a:gd name="T59" fmla="*/ 1514 h 1686"/>
                  <a:gd name="T60" fmla="*/ 2596 w 2796"/>
                  <a:gd name="T61" fmla="*/ 1564 h 1686"/>
                  <a:gd name="T62" fmla="*/ 2360 w 2796"/>
                  <a:gd name="T63" fmla="*/ 1616 h 1686"/>
                  <a:gd name="T64" fmla="*/ 2082 w 2796"/>
                  <a:gd name="T65" fmla="*/ 1653 h 1686"/>
                  <a:gd name="T66" fmla="*/ 1774 w 2796"/>
                  <a:gd name="T67" fmla="*/ 1676 h 1686"/>
                  <a:gd name="T68" fmla="*/ 1452 w 2796"/>
                  <a:gd name="T69" fmla="*/ 1686 h 1686"/>
                  <a:gd name="T70" fmla="*/ 1127 w 2796"/>
                  <a:gd name="T71" fmla="*/ 1682 h 1686"/>
                  <a:gd name="T72" fmla="*/ 813 w 2796"/>
                  <a:gd name="T73" fmla="*/ 1663 h 1686"/>
                  <a:gd name="T74" fmla="*/ 524 w 2796"/>
                  <a:gd name="T75" fmla="*/ 1630 h 1686"/>
                  <a:gd name="T76" fmla="*/ 272 w 2796"/>
                  <a:gd name="T77" fmla="*/ 1583 h 1686"/>
                  <a:gd name="T78" fmla="*/ 72 w 2796"/>
                  <a:gd name="T79" fmla="*/ 1521 h 1686"/>
                  <a:gd name="T80" fmla="*/ 40 w 2796"/>
                  <a:gd name="T81" fmla="*/ 1496 h 1686"/>
                  <a:gd name="T82" fmla="*/ 14 w 2796"/>
                  <a:gd name="T83" fmla="*/ 1442 h 1686"/>
                  <a:gd name="T84" fmla="*/ 1 w 2796"/>
                  <a:gd name="T85" fmla="*/ 1355 h 1686"/>
                  <a:gd name="T86" fmla="*/ 3 w 2796"/>
                  <a:gd name="T87" fmla="*/ 1220 h 1686"/>
                  <a:gd name="T88" fmla="*/ 16 w 2796"/>
                  <a:gd name="T89" fmla="*/ 1036 h 1686"/>
                  <a:gd name="T90" fmla="*/ 44 w 2796"/>
                  <a:gd name="T91" fmla="*/ 830 h 1686"/>
                  <a:gd name="T92" fmla="*/ 100 w 2796"/>
                  <a:gd name="T93" fmla="*/ 615 h 1686"/>
                  <a:gd name="T94" fmla="*/ 195 w 2796"/>
                  <a:gd name="T95" fmla="*/ 401 h 1686"/>
                  <a:gd name="T96" fmla="*/ 245 w 2796"/>
                  <a:gd name="T97" fmla="*/ 324 h 1686"/>
                  <a:gd name="T98" fmla="*/ 285 w 2796"/>
                  <a:gd name="T99" fmla="*/ 286 h 1686"/>
                  <a:gd name="T100" fmla="*/ 365 w 2796"/>
                  <a:gd name="T101" fmla="*/ 232 h 1686"/>
                  <a:gd name="T102" fmla="*/ 444 w 2796"/>
                  <a:gd name="T103" fmla="*/ 196 h 1686"/>
                  <a:gd name="T104" fmla="*/ 485 w 2796"/>
                  <a:gd name="T105" fmla="*/ 182 h 1686"/>
                  <a:gd name="T106" fmla="*/ 564 w 2796"/>
                  <a:gd name="T107" fmla="*/ 155 h 1686"/>
                  <a:gd name="T108" fmla="*/ 665 w 2796"/>
                  <a:gd name="T109" fmla="*/ 116 h 1686"/>
                  <a:gd name="T110" fmla="*/ 771 w 2796"/>
                  <a:gd name="T111" fmla="*/ 69 h 1686"/>
                  <a:gd name="T112" fmla="*/ 866 w 2796"/>
                  <a:gd name="T113" fmla="*/ 17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6" h="1686">
                    <a:moveTo>
                      <a:pt x="893" y="0"/>
                    </a:moveTo>
                    <a:lnTo>
                      <a:pt x="895" y="1"/>
                    </a:lnTo>
                    <a:lnTo>
                      <a:pt x="901" y="5"/>
                    </a:lnTo>
                    <a:lnTo>
                      <a:pt x="910" y="12"/>
                    </a:lnTo>
                    <a:lnTo>
                      <a:pt x="920" y="20"/>
                    </a:lnTo>
                    <a:lnTo>
                      <a:pt x="931" y="27"/>
                    </a:lnTo>
                    <a:lnTo>
                      <a:pt x="942" y="35"/>
                    </a:lnTo>
                    <a:lnTo>
                      <a:pt x="951" y="40"/>
                    </a:lnTo>
                    <a:lnTo>
                      <a:pt x="956" y="44"/>
                    </a:lnTo>
                    <a:lnTo>
                      <a:pt x="959" y="45"/>
                    </a:lnTo>
                    <a:lnTo>
                      <a:pt x="959" y="48"/>
                    </a:lnTo>
                    <a:lnTo>
                      <a:pt x="959" y="59"/>
                    </a:lnTo>
                    <a:lnTo>
                      <a:pt x="959" y="77"/>
                    </a:lnTo>
                    <a:lnTo>
                      <a:pt x="957" y="99"/>
                    </a:lnTo>
                    <a:lnTo>
                      <a:pt x="957" y="125"/>
                    </a:lnTo>
                    <a:lnTo>
                      <a:pt x="956" y="155"/>
                    </a:lnTo>
                    <a:lnTo>
                      <a:pt x="956" y="188"/>
                    </a:lnTo>
                    <a:lnTo>
                      <a:pt x="955" y="222"/>
                    </a:lnTo>
                    <a:lnTo>
                      <a:pt x="955" y="257"/>
                    </a:lnTo>
                    <a:lnTo>
                      <a:pt x="954" y="292"/>
                    </a:lnTo>
                    <a:lnTo>
                      <a:pt x="954" y="328"/>
                    </a:lnTo>
                    <a:lnTo>
                      <a:pt x="953" y="359"/>
                    </a:lnTo>
                    <a:lnTo>
                      <a:pt x="953" y="389"/>
                    </a:lnTo>
                    <a:lnTo>
                      <a:pt x="952" y="416"/>
                    </a:lnTo>
                    <a:lnTo>
                      <a:pt x="952" y="439"/>
                    </a:lnTo>
                    <a:lnTo>
                      <a:pt x="952" y="455"/>
                    </a:lnTo>
                    <a:lnTo>
                      <a:pt x="952" y="466"/>
                    </a:lnTo>
                    <a:lnTo>
                      <a:pt x="952" y="469"/>
                    </a:lnTo>
                    <a:lnTo>
                      <a:pt x="1343" y="1517"/>
                    </a:lnTo>
                    <a:lnTo>
                      <a:pt x="1352" y="1532"/>
                    </a:lnTo>
                    <a:lnTo>
                      <a:pt x="1364" y="1544"/>
                    </a:lnTo>
                    <a:lnTo>
                      <a:pt x="1380" y="1552"/>
                    </a:lnTo>
                    <a:lnTo>
                      <a:pt x="1398" y="1555"/>
                    </a:lnTo>
                    <a:lnTo>
                      <a:pt x="1415" y="1552"/>
                    </a:lnTo>
                    <a:lnTo>
                      <a:pt x="1431" y="1544"/>
                    </a:lnTo>
                    <a:lnTo>
                      <a:pt x="1444" y="1532"/>
                    </a:lnTo>
                    <a:lnTo>
                      <a:pt x="1453" y="1517"/>
                    </a:lnTo>
                    <a:lnTo>
                      <a:pt x="1844" y="469"/>
                    </a:lnTo>
                    <a:lnTo>
                      <a:pt x="1837" y="45"/>
                    </a:lnTo>
                    <a:lnTo>
                      <a:pt x="1902" y="0"/>
                    </a:lnTo>
                    <a:lnTo>
                      <a:pt x="1928" y="17"/>
                    </a:lnTo>
                    <a:lnTo>
                      <a:pt x="1959" y="35"/>
                    </a:lnTo>
                    <a:lnTo>
                      <a:pt x="1991" y="53"/>
                    </a:lnTo>
                    <a:lnTo>
                      <a:pt x="2024" y="69"/>
                    </a:lnTo>
                    <a:lnTo>
                      <a:pt x="2059" y="86"/>
                    </a:lnTo>
                    <a:lnTo>
                      <a:pt x="2095" y="101"/>
                    </a:lnTo>
                    <a:lnTo>
                      <a:pt x="2130" y="116"/>
                    </a:lnTo>
                    <a:lnTo>
                      <a:pt x="2165" y="130"/>
                    </a:lnTo>
                    <a:lnTo>
                      <a:pt x="2198" y="143"/>
                    </a:lnTo>
                    <a:lnTo>
                      <a:pt x="2230" y="155"/>
                    </a:lnTo>
                    <a:lnTo>
                      <a:pt x="2260" y="165"/>
                    </a:lnTo>
                    <a:lnTo>
                      <a:pt x="2286" y="175"/>
                    </a:lnTo>
                    <a:lnTo>
                      <a:pt x="2309" y="182"/>
                    </a:lnTo>
                    <a:lnTo>
                      <a:pt x="2329" y="188"/>
                    </a:lnTo>
                    <a:lnTo>
                      <a:pt x="2343" y="193"/>
                    </a:lnTo>
                    <a:lnTo>
                      <a:pt x="2352" y="196"/>
                    </a:lnTo>
                    <a:lnTo>
                      <a:pt x="2355" y="197"/>
                    </a:lnTo>
                    <a:lnTo>
                      <a:pt x="2395" y="214"/>
                    </a:lnTo>
                    <a:lnTo>
                      <a:pt x="2431" y="232"/>
                    </a:lnTo>
                    <a:lnTo>
                      <a:pt x="2462" y="251"/>
                    </a:lnTo>
                    <a:lnTo>
                      <a:pt x="2488" y="268"/>
                    </a:lnTo>
                    <a:lnTo>
                      <a:pt x="2510" y="286"/>
                    </a:lnTo>
                    <a:lnTo>
                      <a:pt x="2528" y="301"/>
                    </a:lnTo>
                    <a:lnTo>
                      <a:pt x="2541" y="314"/>
                    </a:lnTo>
                    <a:lnTo>
                      <a:pt x="2551" y="324"/>
                    </a:lnTo>
                    <a:lnTo>
                      <a:pt x="2556" y="331"/>
                    </a:lnTo>
                    <a:lnTo>
                      <a:pt x="2558" y="333"/>
                    </a:lnTo>
                    <a:lnTo>
                      <a:pt x="2600" y="401"/>
                    </a:lnTo>
                    <a:lnTo>
                      <a:pt x="2637" y="472"/>
                    </a:lnTo>
                    <a:lnTo>
                      <a:pt x="2668" y="543"/>
                    </a:lnTo>
                    <a:lnTo>
                      <a:pt x="2696" y="615"/>
                    </a:lnTo>
                    <a:lnTo>
                      <a:pt x="2718" y="687"/>
                    </a:lnTo>
                    <a:lnTo>
                      <a:pt x="2736" y="759"/>
                    </a:lnTo>
                    <a:lnTo>
                      <a:pt x="2751" y="830"/>
                    </a:lnTo>
                    <a:lnTo>
                      <a:pt x="2763" y="901"/>
                    </a:lnTo>
                    <a:lnTo>
                      <a:pt x="2773" y="970"/>
                    </a:lnTo>
                    <a:lnTo>
                      <a:pt x="2779" y="1036"/>
                    </a:lnTo>
                    <a:lnTo>
                      <a:pt x="2785" y="1101"/>
                    </a:lnTo>
                    <a:lnTo>
                      <a:pt x="2789" y="1162"/>
                    </a:lnTo>
                    <a:lnTo>
                      <a:pt x="2791" y="1220"/>
                    </a:lnTo>
                    <a:lnTo>
                      <a:pt x="2795" y="1274"/>
                    </a:lnTo>
                    <a:lnTo>
                      <a:pt x="2796" y="1321"/>
                    </a:lnTo>
                    <a:lnTo>
                      <a:pt x="2793" y="1362"/>
                    </a:lnTo>
                    <a:lnTo>
                      <a:pt x="2790" y="1398"/>
                    </a:lnTo>
                    <a:lnTo>
                      <a:pt x="2785" y="1428"/>
                    </a:lnTo>
                    <a:lnTo>
                      <a:pt x="2778" y="1454"/>
                    </a:lnTo>
                    <a:lnTo>
                      <a:pt x="2769" y="1475"/>
                    </a:lnTo>
                    <a:lnTo>
                      <a:pt x="2759" y="1491"/>
                    </a:lnTo>
                    <a:lnTo>
                      <a:pt x="2747" y="1505"/>
                    </a:lnTo>
                    <a:lnTo>
                      <a:pt x="2735" y="1514"/>
                    </a:lnTo>
                    <a:lnTo>
                      <a:pt x="2723" y="1521"/>
                    </a:lnTo>
                    <a:lnTo>
                      <a:pt x="2663" y="1543"/>
                    </a:lnTo>
                    <a:lnTo>
                      <a:pt x="2596" y="1564"/>
                    </a:lnTo>
                    <a:lnTo>
                      <a:pt x="2523" y="1583"/>
                    </a:lnTo>
                    <a:lnTo>
                      <a:pt x="2444" y="1600"/>
                    </a:lnTo>
                    <a:lnTo>
                      <a:pt x="2360" y="1616"/>
                    </a:lnTo>
                    <a:lnTo>
                      <a:pt x="2272" y="1630"/>
                    </a:lnTo>
                    <a:lnTo>
                      <a:pt x="2179" y="1642"/>
                    </a:lnTo>
                    <a:lnTo>
                      <a:pt x="2082" y="1653"/>
                    </a:lnTo>
                    <a:lnTo>
                      <a:pt x="1982" y="1663"/>
                    </a:lnTo>
                    <a:lnTo>
                      <a:pt x="1880" y="1671"/>
                    </a:lnTo>
                    <a:lnTo>
                      <a:pt x="1774" y="1676"/>
                    </a:lnTo>
                    <a:lnTo>
                      <a:pt x="1668" y="1682"/>
                    </a:lnTo>
                    <a:lnTo>
                      <a:pt x="1560" y="1685"/>
                    </a:lnTo>
                    <a:lnTo>
                      <a:pt x="1452" y="1686"/>
                    </a:lnTo>
                    <a:lnTo>
                      <a:pt x="1343" y="1686"/>
                    </a:lnTo>
                    <a:lnTo>
                      <a:pt x="1234" y="1685"/>
                    </a:lnTo>
                    <a:lnTo>
                      <a:pt x="1127" y="1682"/>
                    </a:lnTo>
                    <a:lnTo>
                      <a:pt x="1020" y="1676"/>
                    </a:lnTo>
                    <a:lnTo>
                      <a:pt x="916" y="1671"/>
                    </a:lnTo>
                    <a:lnTo>
                      <a:pt x="813" y="1663"/>
                    </a:lnTo>
                    <a:lnTo>
                      <a:pt x="713" y="1653"/>
                    </a:lnTo>
                    <a:lnTo>
                      <a:pt x="616" y="1642"/>
                    </a:lnTo>
                    <a:lnTo>
                      <a:pt x="524" y="1630"/>
                    </a:lnTo>
                    <a:lnTo>
                      <a:pt x="435" y="1616"/>
                    </a:lnTo>
                    <a:lnTo>
                      <a:pt x="351" y="1600"/>
                    </a:lnTo>
                    <a:lnTo>
                      <a:pt x="272" y="1583"/>
                    </a:lnTo>
                    <a:lnTo>
                      <a:pt x="200" y="1564"/>
                    </a:lnTo>
                    <a:lnTo>
                      <a:pt x="133" y="1543"/>
                    </a:lnTo>
                    <a:lnTo>
                      <a:pt x="72" y="1521"/>
                    </a:lnTo>
                    <a:lnTo>
                      <a:pt x="60" y="1516"/>
                    </a:lnTo>
                    <a:lnTo>
                      <a:pt x="49" y="1507"/>
                    </a:lnTo>
                    <a:lnTo>
                      <a:pt x="40" y="1496"/>
                    </a:lnTo>
                    <a:lnTo>
                      <a:pt x="30" y="1481"/>
                    </a:lnTo>
                    <a:lnTo>
                      <a:pt x="21" y="1464"/>
                    </a:lnTo>
                    <a:lnTo>
                      <a:pt x="14" y="1442"/>
                    </a:lnTo>
                    <a:lnTo>
                      <a:pt x="8" y="1418"/>
                    </a:lnTo>
                    <a:lnTo>
                      <a:pt x="3" y="1388"/>
                    </a:lnTo>
                    <a:lnTo>
                      <a:pt x="1" y="1355"/>
                    </a:lnTo>
                    <a:lnTo>
                      <a:pt x="0" y="1316"/>
                    </a:lnTo>
                    <a:lnTo>
                      <a:pt x="1" y="1274"/>
                    </a:lnTo>
                    <a:lnTo>
                      <a:pt x="3" y="1220"/>
                    </a:lnTo>
                    <a:lnTo>
                      <a:pt x="7" y="1162"/>
                    </a:lnTo>
                    <a:lnTo>
                      <a:pt x="11" y="1101"/>
                    </a:lnTo>
                    <a:lnTo>
                      <a:pt x="16" y="1036"/>
                    </a:lnTo>
                    <a:lnTo>
                      <a:pt x="23" y="970"/>
                    </a:lnTo>
                    <a:lnTo>
                      <a:pt x="32" y="901"/>
                    </a:lnTo>
                    <a:lnTo>
                      <a:pt x="44" y="830"/>
                    </a:lnTo>
                    <a:lnTo>
                      <a:pt x="59" y="759"/>
                    </a:lnTo>
                    <a:lnTo>
                      <a:pt x="78" y="687"/>
                    </a:lnTo>
                    <a:lnTo>
                      <a:pt x="100" y="615"/>
                    </a:lnTo>
                    <a:lnTo>
                      <a:pt x="127" y="543"/>
                    </a:lnTo>
                    <a:lnTo>
                      <a:pt x="158" y="472"/>
                    </a:lnTo>
                    <a:lnTo>
                      <a:pt x="195" y="401"/>
                    </a:lnTo>
                    <a:lnTo>
                      <a:pt x="237" y="333"/>
                    </a:lnTo>
                    <a:lnTo>
                      <a:pt x="239" y="331"/>
                    </a:lnTo>
                    <a:lnTo>
                      <a:pt x="245" y="324"/>
                    </a:lnTo>
                    <a:lnTo>
                      <a:pt x="254" y="314"/>
                    </a:lnTo>
                    <a:lnTo>
                      <a:pt x="268" y="301"/>
                    </a:lnTo>
                    <a:lnTo>
                      <a:pt x="285" y="286"/>
                    </a:lnTo>
                    <a:lnTo>
                      <a:pt x="307" y="268"/>
                    </a:lnTo>
                    <a:lnTo>
                      <a:pt x="334" y="251"/>
                    </a:lnTo>
                    <a:lnTo>
                      <a:pt x="365" y="232"/>
                    </a:lnTo>
                    <a:lnTo>
                      <a:pt x="400" y="214"/>
                    </a:lnTo>
                    <a:lnTo>
                      <a:pt x="440" y="197"/>
                    </a:lnTo>
                    <a:lnTo>
                      <a:pt x="444" y="196"/>
                    </a:lnTo>
                    <a:lnTo>
                      <a:pt x="452" y="193"/>
                    </a:lnTo>
                    <a:lnTo>
                      <a:pt x="467" y="188"/>
                    </a:lnTo>
                    <a:lnTo>
                      <a:pt x="485" y="182"/>
                    </a:lnTo>
                    <a:lnTo>
                      <a:pt x="508" y="175"/>
                    </a:lnTo>
                    <a:lnTo>
                      <a:pt x="535" y="165"/>
                    </a:lnTo>
                    <a:lnTo>
                      <a:pt x="564" y="155"/>
                    </a:lnTo>
                    <a:lnTo>
                      <a:pt x="596" y="143"/>
                    </a:lnTo>
                    <a:lnTo>
                      <a:pt x="630" y="130"/>
                    </a:lnTo>
                    <a:lnTo>
                      <a:pt x="665" y="116"/>
                    </a:lnTo>
                    <a:lnTo>
                      <a:pt x="701" y="101"/>
                    </a:lnTo>
                    <a:lnTo>
                      <a:pt x="736" y="86"/>
                    </a:lnTo>
                    <a:lnTo>
                      <a:pt x="771" y="69"/>
                    </a:lnTo>
                    <a:lnTo>
                      <a:pt x="805" y="53"/>
                    </a:lnTo>
                    <a:lnTo>
                      <a:pt x="837" y="35"/>
                    </a:lnTo>
                    <a:lnTo>
                      <a:pt x="866" y="17"/>
                    </a:lnTo>
                    <a:lnTo>
                      <a:pt x="8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fr-CA" kern="0" smtClean="0">
                  <a:solidFill>
                    <a:srgbClr val="000000"/>
                  </a:solidFill>
                  <a:latin typeface="Microsoft New Tai Lue"/>
                </a:endParaRPr>
              </a:p>
            </p:txBody>
          </p:sp>
          <p:sp>
            <p:nvSpPr>
              <p:cNvPr id="132" name="Freeform 104"/>
              <p:cNvSpPr>
                <a:spLocks/>
              </p:cNvSpPr>
              <p:nvPr/>
            </p:nvSpPr>
            <p:spPr bwMode="auto">
              <a:xfrm>
                <a:off x="793" y="1505"/>
                <a:ext cx="35" cy="126"/>
              </a:xfrm>
              <a:custGeom>
                <a:avLst/>
                <a:gdLst>
                  <a:gd name="T0" fmla="*/ 0 w 347"/>
                  <a:gd name="T1" fmla="*/ 0 h 1259"/>
                  <a:gd name="T2" fmla="*/ 57 w 347"/>
                  <a:gd name="T3" fmla="*/ 17 h 1259"/>
                  <a:gd name="T4" fmla="*/ 114 w 347"/>
                  <a:gd name="T5" fmla="*/ 28 h 1259"/>
                  <a:gd name="T6" fmla="*/ 172 w 347"/>
                  <a:gd name="T7" fmla="*/ 31 h 1259"/>
                  <a:gd name="T8" fmla="*/ 188 w 347"/>
                  <a:gd name="T9" fmla="*/ 31 h 1259"/>
                  <a:gd name="T10" fmla="*/ 243 w 347"/>
                  <a:gd name="T11" fmla="*/ 27 h 1259"/>
                  <a:gd name="T12" fmla="*/ 296 w 347"/>
                  <a:gd name="T13" fmla="*/ 17 h 1259"/>
                  <a:gd name="T14" fmla="*/ 347 w 347"/>
                  <a:gd name="T15" fmla="*/ 4 h 1259"/>
                  <a:gd name="T16" fmla="*/ 193 w 347"/>
                  <a:gd name="T17" fmla="*/ 239 h 1259"/>
                  <a:gd name="T18" fmla="*/ 333 w 347"/>
                  <a:gd name="T19" fmla="*/ 373 h 1259"/>
                  <a:gd name="T20" fmla="*/ 190 w 347"/>
                  <a:gd name="T21" fmla="*/ 1246 h 1259"/>
                  <a:gd name="T22" fmla="*/ 188 w 347"/>
                  <a:gd name="T23" fmla="*/ 1250 h 1259"/>
                  <a:gd name="T24" fmla="*/ 186 w 347"/>
                  <a:gd name="T25" fmla="*/ 1253 h 1259"/>
                  <a:gd name="T26" fmla="*/ 182 w 347"/>
                  <a:gd name="T27" fmla="*/ 1256 h 1259"/>
                  <a:gd name="T28" fmla="*/ 179 w 347"/>
                  <a:gd name="T29" fmla="*/ 1258 h 1259"/>
                  <a:gd name="T30" fmla="*/ 175 w 347"/>
                  <a:gd name="T31" fmla="*/ 1259 h 1259"/>
                  <a:gd name="T32" fmla="*/ 170 w 347"/>
                  <a:gd name="T33" fmla="*/ 1258 h 1259"/>
                  <a:gd name="T34" fmla="*/ 167 w 347"/>
                  <a:gd name="T35" fmla="*/ 1256 h 1259"/>
                  <a:gd name="T36" fmla="*/ 164 w 347"/>
                  <a:gd name="T37" fmla="*/ 1253 h 1259"/>
                  <a:gd name="T38" fmla="*/ 161 w 347"/>
                  <a:gd name="T39" fmla="*/ 1250 h 1259"/>
                  <a:gd name="T40" fmla="*/ 159 w 347"/>
                  <a:gd name="T41" fmla="*/ 1246 h 1259"/>
                  <a:gd name="T42" fmla="*/ 16 w 347"/>
                  <a:gd name="T43" fmla="*/ 373 h 1259"/>
                  <a:gd name="T44" fmla="*/ 155 w 347"/>
                  <a:gd name="T45" fmla="*/ 239 h 1259"/>
                  <a:gd name="T46" fmla="*/ 0 w 347"/>
                  <a:gd name="T47" fmla="*/ 0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7" h="1259">
                    <a:moveTo>
                      <a:pt x="0" y="0"/>
                    </a:moveTo>
                    <a:lnTo>
                      <a:pt x="57" y="17"/>
                    </a:lnTo>
                    <a:lnTo>
                      <a:pt x="114" y="28"/>
                    </a:lnTo>
                    <a:lnTo>
                      <a:pt x="172" y="31"/>
                    </a:lnTo>
                    <a:lnTo>
                      <a:pt x="188" y="31"/>
                    </a:lnTo>
                    <a:lnTo>
                      <a:pt x="243" y="27"/>
                    </a:lnTo>
                    <a:lnTo>
                      <a:pt x="296" y="17"/>
                    </a:lnTo>
                    <a:lnTo>
                      <a:pt x="347" y="4"/>
                    </a:lnTo>
                    <a:lnTo>
                      <a:pt x="193" y="239"/>
                    </a:lnTo>
                    <a:lnTo>
                      <a:pt x="333" y="373"/>
                    </a:lnTo>
                    <a:lnTo>
                      <a:pt x="190" y="1246"/>
                    </a:lnTo>
                    <a:lnTo>
                      <a:pt x="188" y="1250"/>
                    </a:lnTo>
                    <a:lnTo>
                      <a:pt x="186" y="1253"/>
                    </a:lnTo>
                    <a:lnTo>
                      <a:pt x="182" y="1256"/>
                    </a:lnTo>
                    <a:lnTo>
                      <a:pt x="179" y="1258"/>
                    </a:lnTo>
                    <a:lnTo>
                      <a:pt x="175" y="1259"/>
                    </a:lnTo>
                    <a:lnTo>
                      <a:pt x="170" y="1258"/>
                    </a:lnTo>
                    <a:lnTo>
                      <a:pt x="167" y="1256"/>
                    </a:lnTo>
                    <a:lnTo>
                      <a:pt x="164" y="1253"/>
                    </a:lnTo>
                    <a:lnTo>
                      <a:pt x="161" y="1250"/>
                    </a:lnTo>
                    <a:lnTo>
                      <a:pt x="159" y="1246"/>
                    </a:lnTo>
                    <a:lnTo>
                      <a:pt x="16" y="373"/>
                    </a:lnTo>
                    <a:lnTo>
                      <a:pt x="155" y="23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fr-CA" kern="0" smtClean="0">
                  <a:solidFill>
                    <a:srgbClr val="000000"/>
                  </a:solidFill>
                  <a:latin typeface="Microsoft New Tai Lue"/>
                </a:endParaRPr>
              </a:p>
            </p:txBody>
          </p:sp>
        </p:grpSp>
        <p:grpSp>
          <p:nvGrpSpPr>
            <p:cNvPr id="133" name="Group 146"/>
            <p:cNvGrpSpPr>
              <a:grpSpLocks noChangeAspect="1"/>
            </p:cNvGrpSpPr>
            <p:nvPr>
              <p:custDataLst>
                <p:tags r:id="rId5"/>
              </p:custDataLst>
            </p:nvPr>
          </p:nvGrpSpPr>
          <p:grpSpPr bwMode="auto">
            <a:xfrm>
              <a:off x="1341944" y="2451010"/>
              <a:ext cx="569571" cy="692616"/>
              <a:chOff x="1145" y="1766"/>
              <a:chExt cx="287" cy="349"/>
            </a:xfrm>
            <a:solidFill>
              <a:schemeClr val="accent2">
                <a:lumMod val="50000"/>
              </a:schemeClr>
            </a:solidFill>
          </p:grpSpPr>
          <p:sp>
            <p:nvSpPr>
              <p:cNvPr id="134" name="Freeform 148"/>
              <p:cNvSpPr>
                <a:spLocks/>
              </p:cNvSpPr>
              <p:nvPr/>
            </p:nvSpPr>
            <p:spPr bwMode="auto">
              <a:xfrm>
                <a:off x="1145" y="1853"/>
                <a:ext cx="287" cy="262"/>
              </a:xfrm>
              <a:custGeom>
                <a:avLst/>
                <a:gdLst>
                  <a:gd name="T0" fmla="*/ 853 w 2871"/>
                  <a:gd name="T1" fmla="*/ 138 h 2617"/>
                  <a:gd name="T2" fmla="*/ 882 w 2871"/>
                  <a:gd name="T3" fmla="*/ 193 h 2617"/>
                  <a:gd name="T4" fmla="*/ 945 w 2871"/>
                  <a:gd name="T5" fmla="*/ 399 h 2617"/>
                  <a:gd name="T6" fmla="*/ 1041 w 2871"/>
                  <a:gd name="T7" fmla="*/ 558 h 2617"/>
                  <a:gd name="T8" fmla="*/ 1111 w 2871"/>
                  <a:gd name="T9" fmla="*/ 644 h 2617"/>
                  <a:gd name="T10" fmla="*/ 1108 w 2871"/>
                  <a:gd name="T11" fmla="*/ 788 h 2617"/>
                  <a:gd name="T12" fmla="*/ 1138 w 2871"/>
                  <a:gd name="T13" fmla="*/ 941 h 2617"/>
                  <a:gd name="T14" fmla="*/ 1253 w 2871"/>
                  <a:gd name="T15" fmla="*/ 1059 h 2617"/>
                  <a:gd name="T16" fmla="*/ 1396 w 2871"/>
                  <a:gd name="T17" fmla="*/ 1120 h 2617"/>
                  <a:gd name="T18" fmla="*/ 1562 w 2871"/>
                  <a:gd name="T19" fmla="*/ 1077 h 2617"/>
                  <a:gd name="T20" fmla="*/ 1749 w 2871"/>
                  <a:gd name="T21" fmla="*/ 886 h 2617"/>
                  <a:gd name="T22" fmla="*/ 1768 w 2871"/>
                  <a:gd name="T23" fmla="*/ 651 h 2617"/>
                  <a:gd name="T24" fmla="*/ 1811 w 2871"/>
                  <a:gd name="T25" fmla="*/ 602 h 2617"/>
                  <a:gd name="T26" fmla="*/ 1903 w 2871"/>
                  <a:gd name="T27" fmla="*/ 470 h 2617"/>
                  <a:gd name="T28" fmla="*/ 1987 w 2871"/>
                  <a:gd name="T29" fmla="*/ 280 h 2617"/>
                  <a:gd name="T30" fmla="*/ 2015 w 2871"/>
                  <a:gd name="T31" fmla="*/ 173 h 2617"/>
                  <a:gd name="T32" fmla="*/ 2065 w 2871"/>
                  <a:gd name="T33" fmla="*/ 43 h 2617"/>
                  <a:gd name="T34" fmla="*/ 2067 w 2871"/>
                  <a:gd name="T35" fmla="*/ 54 h 2617"/>
                  <a:gd name="T36" fmla="*/ 2050 w 2871"/>
                  <a:gd name="T37" fmla="*/ 243 h 2617"/>
                  <a:gd name="T38" fmla="*/ 2061 w 2871"/>
                  <a:gd name="T39" fmla="*/ 517 h 2617"/>
                  <a:gd name="T40" fmla="*/ 2132 w 2871"/>
                  <a:gd name="T41" fmla="*/ 819 h 2617"/>
                  <a:gd name="T42" fmla="*/ 2286 w 2871"/>
                  <a:gd name="T43" fmla="*/ 926 h 2617"/>
                  <a:gd name="T44" fmla="*/ 2492 w 2871"/>
                  <a:gd name="T45" fmla="*/ 1026 h 2617"/>
                  <a:gd name="T46" fmla="*/ 2650 w 2871"/>
                  <a:gd name="T47" fmla="*/ 1156 h 2617"/>
                  <a:gd name="T48" fmla="*/ 2685 w 2871"/>
                  <a:gd name="T49" fmla="*/ 1230 h 2617"/>
                  <a:gd name="T50" fmla="*/ 2744 w 2871"/>
                  <a:gd name="T51" fmla="*/ 1397 h 2617"/>
                  <a:gd name="T52" fmla="*/ 2813 w 2871"/>
                  <a:gd name="T53" fmla="*/ 1652 h 2617"/>
                  <a:gd name="T54" fmla="*/ 2864 w 2871"/>
                  <a:gd name="T55" fmla="*/ 1961 h 2617"/>
                  <a:gd name="T56" fmla="*/ 2862 w 2871"/>
                  <a:gd name="T57" fmla="*/ 2288 h 2617"/>
                  <a:gd name="T58" fmla="*/ 2846 w 2871"/>
                  <a:gd name="T59" fmla="*/ 2322 h 2617"/>
                  <a:gd name="T60" fmla="*/ 2770 w 2871"/>
                  <a:gd name="T61" fmla="*/ 2386 h 2617"/>
                  <a:gd name="T62" fmla="*/ 2668 w 2871"/>
                  <a:gd name="T63" fmla="*/ 2423 h 2617"/>
                  <a:gd name="T64" fmla="*/ 2436 w 2871"/>
                  <a:gd name="T65" fmla="*/ 2492 h 2617"/>
                  <a:gd name="T66" fmla="*/ 2095 w 2871"/>
                  <a:gd name="T67" fmla="*/ 2564 h 2617"/>
                  <a:gd name="T68" fmla="*/ 1663 w 2871"/>
                  <a:gd name="T69" fmla="*/ 2612 h 2617"/>
                  <a:gd name="T70" fmla="*/ 1354 w 2871"/>
                  <a:gd name="T71" fmla="*/ 2615 h 2617"/>
                  <a:gd name="T72" fmla="*/ 1195 w 2871"/>
                  <a:gd name="T73" fmla="*/ 2602 h 2617"/>
                  <a:gd name="T74" fmla="*/ 911 w 2871"/>
                  <a:gd name="T75" fmla="*/ 2568 h 2617"/>
                  <a:gd name="T76" fmla="*/ 563 w 2871"/>
                  <a:gd name="T77" fmla="*/ 2504 h 2617"/>
                  <a:gd name="T78" fmla="*/ 205 w 2871"/>
                  <a:gd name="T79" fmla="*/ 2404 h 2617"/>
                  <a:gd name="T80" fmla="*/ 65 w 2871"/>
                  <a:gd name="T81" fmla="*/ 2346 h 2617"/>
                  <a:gd name="T82" fmla="*/ 26 w 2871"/>
                  <a:gd name="T83" fmla="*/ 2301 h 2617"/>
                  <a:gd name="T84" fmla="*/ 0 w 2871"/>
                  <a:gd name="T85" fmla="*/ 2168 h 2617"/>
                  <a:gd name="T86" fmla="*/ 5 w 2871"/>
                  <a:gd name="T87" fmla="*/ 2077 h 2617"/>
                  <a:gd name="T88" fmla="*/ 28 w 2871"/>
                  <a:gd name="T89" fmla="*/ 1850 h 2617"/>
                  <a:gd name="T90" fmla="*/ 79 w 2871"/>
                  <a:gd name="T91" fmla="*/ 1556 h 2617"/>
                  <a:gd name="T92" fmla="*/ 169 w 2871"/>
                  <a:gd name="T93" fmla="*/ 1264 h 2617"/>
                  <a:gd name="T94" fmla="*/ 252 w 2871"/>
                  <a:gd name="T95" fmla="*/ 1111 h 2617"/>
                  <a:gd name="T96" fmla="*/ 328 w 2871"/>
                  <a:gd name="T97" fmla="*/ 1044 h 2617"/>
                  <a:gd name="T98" fmla="*/ 458 w 2871"/>
                  <a:gd name="T99" fmla="*/ 975 h 2617"/>
                  <a:gd name="T100" fmla="*/ 542 w 2871"/>
                  <a:gd name="T101" fmla="*/ 948 h 2617"/>
                  <a:gd name="T102" fmla="*/ 696 w 2871"/>
                  <a:gd name="T103" fmla="*/ 890 h 2617"/>
                  <a:gd name="T104" fmla="*/ 806 w 2871"/>
                  <a:gd name="T105" fmla="*/ 636 h 2617"/>
                  <a:gd name="T106" fmla="*/ 837 w 2871"/>
                  <a:gd name="T107" fmla="*/ 344 h 2617"/>
                  <a:gd name="T108" fmla="*/ 827 w 2871"/>
                  <a:gd name="T109" fmla="*/ 116 h 2617"/>
                  <a:gd name="T110" fmla="*/ 811 w 2871"/>
                  <a:gd name="T111" fmla="*/ 3 h 2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71" h="2617">
                    <a:moveTo>
                      <a:pt x="811" y="0"/>
                    </a:moveTo>
                    <a:lnTo>
                      <a:pt x="821" y="43"/>
                    </a:lnTo>
                    <a:lnTo>
                      <a:pt x="832" y="80"/>
                    </a:lnTo>
                    <a:lnTo>
                      <a:pt x="843" y="111"/>
                    </a:lnTo>
                    <a:lnTo>
                      <a:pt x="853" y="138"/>
                    </a:lnTo>
                    <a:lnTo>
                      <a:pt x="862" y="157"/>
                    </a:lnTo>
                    <a:lnTo>
                      <a:pt x="871" y="173"/>
                    </a:lnTo>
                    <a:lnTo>
                      <a:pt x="876" y="184"/>
                    </a:lnTo>
                    <a:lnTo>
                      <a:pt x="881" y="190"/>
                    </a:lnTo>
                    <a:lnTo>
                      <a:pt x="882" y="193"/>
                    </a:lnTo>
                    <a:lnTo>
                      <a:pt x="889" y="237"/>
                    </a:lnTo>
                    <a:lnTo>
                      <a:pt x="899" y="280"/>
                    </a:lnTo>
                    <a:lnTo>
                      <a:pt x="912" y="320"/>
                    </a:lnTo>
                    <a:lnTo>
                      <a:pt x="928" y="361"/>
                    </a:lnTo>
                    <a:lnTo>
                      <a:pt x="945" y="399"/>
                    </a:lnTo>
                    <a:lnTo>
                      <a:pt x="963" y="436"/>
                    </a:lnTo>
                    <a:lnTo>
                      <a:pt x="983" y="470"/>
                    </a:lnTo>
                    <a:lnTo>
                      <a:pt x="1003" y="502"/>
                    </a:lnTo>
                    <a:lnTo>
                      <a:pt x="1021" y="530"/>
                    </a:lnTo>
                    <a:lnTo>
                      <a:pt x="1041" y="558"/>
                    </a:lnTo>
                    <a:lnTo>
                      <a:pt x="1059" y="581"/>
                    </a:lnTo>
                    <a:lnTo>
                      <a:pt x="1075" y="602"/>
                    </a:lnTo>
                    <a:lnTo>
                      <a:pt x="1089" y="619"/>
                    </a:lnTo>
                    <a:lnTo>
                      <a:pt x="1102" y="633"/>
                    </a:lnTo>
                    <a:lnTo>
                      <a:pt x="1111" y="644"/>
                    </a:lnTo>
                    <a:lnTo>
                      <a:pt x="1117" y="649"/>
                    </a:lnTo>
                    <a:lnTo>
                      <a:pt x="1119" y="651"/>
                    </a:lnTo>
                    <a:lnTo>
                      <a:pt x="1119" y="701"/>
                    </a:lnTo>
                    <a:lnTo>
                      <a:pt x="1116" y="746"/>
                    </a:lnTo>
                    <a:lnTo>
                      <a:pt x="1108" y="788"/>
                    </a:lnTo>
                    <a:lnTo>
                      <a:pt x="1097" y="826"/>
                    </a:lnTo>
                    <a:lnTo>
                      <a:pt x="1084" y="861"/>
                    </a:lnTo>
                    <a:lnTo>
                      <a:pt x="1100" y="888"/>
                    </a:lnTo>
                    <a:lnTo>
                      <a:pt x="1119" y="914"/>
                    </a:lnTo>
                    <a:lnTo>
                      <a:pt x="1138" y="941"/>
                    </a:lnTo>
                    <a:lnTo>
                      <a:pt x="1159" y="967"/>
                    </a:lnTo>
                    <a:lnTo>
                      <a:pt x="1181" y="992"/>
                    </a:lnTo>
                    <a:lnTo>
                      <a:pt x="1204" y="1017"/>
                    </a:lnTo>
                    <a:lnTo>
                      <a:pt x="1228" y="1039"/>
                    </a:lnTo>
                    <a:lnTo>
                      <a:pt x="1253" y="1059"/>
                    </a:lnTo>
                    <a:lnTo>
                      <a:pt x="1280" y="1077"/>
                    </a:lnTo>
                    <a:lnTo>
                      <a:pt x="1307" y="1092"/>
                    </a:lnTo>
                    <a:lnTo>
                      <a:pt x="1336" y="1106"/>
                    </a:lnTo>
                    <a:lnTo>
                      <a:pt x="1365" y="1114"/>
                    </a:lnTo>
                    <a:lnTo>
                      <a:pt x="1396" y="1120"/>
                    </a:lnTo>
                    <a:lnTo>
                      <a:pt x="1427" y="1121"/>
                    </a:lnTo>
                    <a:lnTo>
                      <a:pt x="1460" y="1118"/>
                    </a:lnTo>
                    <a:lnTo>
                      <a:pt x="1493" y="1110"/>
                    </a:lnTo>
                    <a:lnTo>
                      <a:pt x="1527" y="1096"/>
                    </a:lnTo>
                    <a:lnTo>
                      <a:pt x="1562" y="1077"/>
                    </a:lnTo>
                    <a:lnTo>
                      <a:pt x="1598" y="1053"/>
                    </a:lnTo>
                    <a:lnTo>
                      <a:pt x="1635" y="1021"/>
                    </a:lnTo>
                    <a:lnTo>
                      <a:pt x="1672" y="984"/>
                    </a:lnTo>
                    <a:lnTo>
                      <a:pt x="1711" y="938"/>
                    </a:lnTo>
                    <a:lnTo>
                      <a:pt x="1749" y="886"/>
                    </a:lnTo>
                    <a:lnTo>
                      <a:pt x="1788" y="826"/>
                    </a:lnTo>
                    <a:lnTo>
                      <a:pt x="1778" y="788"/>
                    </a:lnTo>
                    <a:lnTo>
                      <a:pt x="1770" y="746"/>
                    </a:lnTo>
                    <a:lnTo>
                      <a:pt x="1767" y="701"/>
                    </a:lnTo>
                    <a:lnTo>
                      <a:pt x="1768" y="651"/>
                    </a:lnTo>
                    <a:lnTo>
                      <a:pt x="1770" y="649"/>
                    </a:lnTo>
                    <a:lnTo>
                      <a:pt x="1775" y="644"/>
                    </a:lnTo>
                    <a:lnTo>
                      <a:pt x="1784" y="633"/>
                    </a:lnTo>
                    <a:lnTo>
                      <a:pt x="1796" y="619"/>
                    </a:lnTo>
                    <a:lnTo>
                      <a:pt x="1811" y="602"/>
                    </a:lnTo>
                    <a:lnTo>
                      <a:pt x="1827" y="581"/>
                    </a:lnTo>
                    <a:lnTo>
                      <a:pt x="1846" y="558"/>
                    </a:lnTo>
                    <a:lnTo>
                      <a:pt x="1865" y="530"/>
                    </a:lnTo>
                    <a:lnTo>
                      <a:pt x="1884" y="502"/>
                    </a:lnTo>
                    <a:lnTo>
                      <a:pt x="1903" y="470"/>
                    </a:lnTo>
                    <a:lnTo>
                      <a:pt x="1923" y="436"/>
                    </a:lnTo>
                    <a:lnTo>
                      <a:pt x="1942" y="399"/>
                    </a:lnTo>
                    <a:lnTo>
                      <a:pt x="1958" y="361"/>
                    </a:lnTo>
                    <a:lnTo>
                      <a:pt x="1973" y="320"/>
                    </a:lnTo>
                    <a:lnTo>
                      <a:pt x="1987" y="280"/>
                    </a:lnTo>
                    <a:lnTo>
                      <a:pt x="1996" y="237"/>
                    </a:lnTo>
                    <a:lnTo>
                      <a:pt x="2004" y="193"/>
                    </a:lnTo>
                    <a:lnTo>
                      <a:pt x="2005" y="190"/>
                    </a:lnTo>
                    <a:lnTo>
                      <a:pt x="2010" y="184"/>
                    </a:lnTo>
                    <a:lnTo>
                      <a:pt x="2015" y="173"/>
                    </a:lnTo>
                    <a:lnTo>
                      <a:pt x="2023" y="157"/>
                    </a:lnTo>
                    <a:lnTo>
                      <a:pt x="2033" y="138"/>
                    </a:lnTo>
                    <a:lnTo>
                      <a:pt x="2043" y="111"/>
                    </a:lnTo>
                    <a:lnTo>
                      <a:pt x="2054" y="80"/>
                    </a:lnTo>
                    <a:lnTo>
                      <a:pt x="2065" y="43"/>
                    </a:lnTo>
                    <a:lnTo>
                      <a:pt x="2076" y="0"/>
                    </a:lnTo>
                    <a:lnTo>
                      <a:pt x="2075" y="3"/>
                    </a:lnTo>
                    <a:lnTo>
                      <a:pt x="2073" y="14"/>
                    </a:lnTo>
                    <a:lnTo>
                      <a:pt x="2070" y="31"/>
                    </a:lnTo>
                    <a:lnTo>
                      <a:pt x="2067" y="54"/>
                    </a:lnTo>
                    <a:lnTo>
                      <a:pt x="2064" y="83"/>
                    </a:lnTo>
                    <a:lnTo>
                      <a:pt x="2059" y="116"/>
                    </a:lnTo>
                    <a:lnTo>
                      <a:pt x="2056" y="154"/>
                    </a:lnTo>
                    <a:lnTo>
                      <a:pt x="2053" y="197"/>
                    </a:lnTo>
                    <a:lnTo>
                      <a:pt x="2050" y="243"/>
                    </a:lnTo>
                    <a:lnTo>
                      <a:pt x="2049" y="293"/>
                    </a:lnTo>
                    <a:lnTo>
                      <a:pt x="2049" y="346"/>
                    </a:lnTo>
                    <a:lnTo>
                      <a:pt x="2051" y="401"/>
                    </a:lnTo>
                    <a:lnTo>
                      <a:pt x="2055" y="458"/>
                    </a:lnTo>
                    <a:lnTo>
                      <a:pt x="2061" y="517"/>
                    </a:lnTo>
                    <a:lnTo>
                      <a:pt x="2069" y="577"/>
                    </a:lnTo>
                    <a:lnTo>
                      <a:pt x="2080" y="637"/>
                    </a:lnTo>
                    <a:lnTo>
                      <a:pt x="2094" y="699"/>
                    </a:lnTo>
                    <a:lnTo>
                      <a:pt x="2111" y="759"/>
                    </a:lnTo>
                    <a:lnTo>
                      <a:pt x="2132" y="819"/>
                    </a:lnTo>
                    <a:lnTo>
                      <a:pt x="2157" y="878"/>
                    </a:lnTo>
                    <a:lnTo>
                      <a:pt x="2182" y="887"/>
                    </a:lnTo>
                    <a:lnTo>
                      <a:pt x="2213" y="898"/>
                    </a:lnTo>
                    <a:lnTo>
                      <a:pt x="2247" y="911"/>
                    </a:lnTo>
                    <a:lnTo>
                      <a:pt x="2286" y="926"/>
                    </a:lnTo>
                    <a:lnTo>
                      <a:pt x="2325" y="944"/>
                    </a:lnTo>
                    <a:lnTo>
                      <a:pt x="2367" y="963"/>
                    </a:lnTo>
                    <a:lnTo>
                      <a:pt x="2409" y="982"/>
                    </a:lnTo>
                    <a:lnTo>
                      <a:pt x="2452" y="1004"/>
                    </a:lnTo>
                    <a:lnTo>
                      <a:pt x="2492" y="1026"/>
                    </a:lnTo>
                    <a:lnTo>
                      <a:pt x="2531" y="1051"/>
                    </a:lnTo>
                    <a:lnTo>
                      <a:pt x="2567" y="1076"/>
                    </a:lnTo>
                    <a:lnTo>
                      <a:pt x="2599" y="1102"/>
                    </a:lnTo>
                    <a:lnTo>
                      <a:pt x="2628" y="1129"/>
                    </a:lnTo>
                    <a:lnTo>
                      <a:pt x="2650" y="1156"/>
                    </a:lnTo>
                    <a:lnTo>
                      <a:pt x="2666" y="1185"/>
                    </a:lnTo>
                    <a:lnTo>
                      <a:pt x="2667" y="1187"/>
                    </a:lnTo>
                    <a:lnTo>
                      <a:pt x="2670" y="1196"/>
                    </a:lnTo>
                    <a:lnTo>
                      <a:pt x="2677" y="1210"/>
                    </a:lnTo>
                    <a:lnTo>
                      <a:pt x="2685" y="1230"/>
                    </a:lnTo>
                    <a:lnTo>
                      <a:pt x="2694" y="1254"/>
                    </a:lnTo>
                    <a:lnTo>
                      <a:pt x="2705" y="1284"/>
                    </a:lnTo>
                    <a:lnTo>
                      <a:pt x="2717" y="1318"/>
                    </a:lnTo>
                    <a:lnTo>
                      <a:pt x="2730" y="1355"/>
                    </a:lnTo>
                    <a:lnTo>
                      <a:pt x="2744" y="1397"/>
                    </a:lnTo>
                    <a:lnTo>
                      <a:pt x="2758" y="1442"/>
                    </a:lnTo>
                    <a:lnTo>
                      <a:pt x="2773" y="1491"/>
                    </a:lnTo>
                    <a:lnTo>
                      <a:pt x="2786" y="1541"/>
                    </a:lnTo>
                    <a:lnTo>
                      <a:pt x="2800" y="1596"/>
                    </a:lnTo>
                    <a:lnTo>
                      <a:pt x="2813" y="1652"/>
                    </a:lnTo>
                    <a:lnTo>
                      <a:pt x="2827" y="1711"/>
                    </a:lnTo>
                    <a:lnTo>
                      <a:pt x="2838" y="1771"/>
                    </a:lnTo>
                    <a:lnTo>
                      <a:pt x="2849" y="1834"/>
                    </a:lnTo>
                    <a:lnTo>
                      <a:pt x="2856" y="1897"/>
                    </a:lnTo>
                    <a:lnTo>
                      <a:pt x="2864" y="1961"/>
                    </a:lnTo>
                    <a:lnTo>
                      <a:pt x="2868" y="2026"/>
                    </a:lnTo>
                    <a:lnTo>
                      <a:pt x="2871" y="2091"/>
                    </a:lnTo>
                    <a:lnTo>
                      <a:pt x="2871" y="2157"/>
                    </a:lnTo>
                    <a:lnTo>
                      <a:pt x="2868" y="2223"/>
                    </a:lnTo>
                    <a:lnTo>
                      <a:pt x="2862" y="2288"/>
                    </a:lnTo>
                    <a:lnTo>
                      <a:pt x="2862" y="2289"/>
                    </a:lnTo>
                    <a:lnTo>
                      <a:pt x="2861" y="2295"/>
                    </a:lnTo>
                    <a:lnTo>
                      <a:pt x="2858" y="2301"/>
                    </a:lnTo>
                    <a:lnTo>
                      <a:pt x="2854" y="2311"/>
                    </a:lnTo>
                    <a:lnTo>
                      <a:pt x="2846" y="2322"/>
                    </a:lnTo>
                    <a:lnTo>
                      <a:pt x="2835" y="2335"/>
                    </a:lnTo>
                    <a:lnTo>
                      <a:pt x="2820" y="2351"/>
                    </a:lnTo>
                    <a:lnTo>
                      <a:pt x="2799" y="2367"/>
                    </a:lnTo>
                    <a:lnTo>
                      <a:pt x="2774" y="2385"/>
                    </a:lnTo>
                    <a:lnTo>
                      <a:pt x="2770" y="2386"/>
                    </a:lnTo>
                    <a:lnTo>
                      <a:pt x="2762" y="2390"/>
                    </a:lnTo>
                    <a:lnTo>
                      <a:pt x="2746" y="2396"/>
                    </a:lnTo>
                    <a:lnTo>
                      <a:pt x="2727" y="2404"/>
                    </a:lnTo>
                    <a:lnTo>
                      <a:pt x="2700" y="2412"/>
                    </a:lnTo>
                    <a:lnTo>
                      <a:pt x="2668" y="2423"/>
                    </a:lnTo>
                    <a:lnTo>
                      <a:pt x="2632" y="2436"/>
                    </a:lnTo>
                    <a:lnTo>
                      <a:pt x="2590" y="2449"/>
                    </a:lnTo>
                    <a:lnTo>
                      <a:pt x="2544" y="2463"/>
                    </a:lnTo>
                    <a:lnTo>
                      <a:pt x="2492" y="2477"/>
                    </a:lnTo>
                    <a:lnTo>
                      <a:pt x="2436" y="2492"/>
                    </a:lnTo>
                    <a:lnTo>
                      <a:pt x="2377" y="2507"/>
                    </a:lnTo>
                    <a:lnTo>
                      <a:pt x="2312" y="2522"/>
                    </a:lnTo>
                    <a:lnTo>
                      <a:pt x="2244" y="2537"/>
                    </a:lnTo>
                    <a:lnTo>
                      <a:pt x="2171" y="2551"/>
                    </a:lnTo>
                    <a:lnTo>
                      <a:pt x="2095" y="2564"/>
                    </a:lnTo>
                    <a:lnTo>
                      <a:pt x="2015" y="2576"/>
                    </a:lnTo>
                    <a:lnTo>
                      <a:pt x="1932" y="2587"/>
                    </a:lnTo>
                    <a:lnTo>
                      <a:pt x="1846" y="2597"/>
                    </a:lnTo>
                    <a:lnTo>
                      <a:pt x="1756" y="2605"/>
                    </a:lnTo>
                    <a:lnTo>
                      <a:pt x="1663" y="2612"/>
                    </a:lnTo>
                    <a:lnTo>
                      <a:pt x="1569" y="2615"/>
                    </a:lnTo>
                    <a:lnTo>
                      <a:pt x="1470" y="2617"/>
                    </a:lnTo>
                    <a:lnTo>
                      <a:pt x="1370" y="2616"/>
                    </a:lnTo>
                    <a:lnTo>
                      <a:pt x="1367" y="2616"/>
                    </a:lnTo>
                    <a:lnTo>
                      <a:pt x="1354" y="2615"/>
                    </a:lnTo>
                    <a:lnTo>
                      <a:pt x="1335" y="2614"/>
                    </a:lnTo>
                    <a:lnTo>
                      <a:pt x="1309" y="2612"/>
                    </a:lnTo>
                    <a:lnTo>
                      <a:pt x="1276" y="2609"/>
                    </a:lnTo>
                    <a:lnTo>
                      <a:pt x="1239" y="2606"/>
                    </a:lnTo>
                    <a:lnTo>
                      <a:pt x="1195" y="2602"/>
                    </a:lnTo>
                    <a:lnTo>
                      <a:pt x="1147" y="2597"/>
                    </a:lnTo>
                    <a:lnTo>
                      <a:pt x="1093" y="2592"/>
                    </a:lnTo>
                    <a:lnTo>
                      <a:pt x="1036" y="2585"/>
                    </a:lnTo>
                    <a:lnTo>
                      <a:pt x="975" y="2576"/>
                    </a:lnTo>
                    <a:lnTo>
                      <a:pt x="911" y="2568"/>
                    </a:lnTo>
                    <a:lnTo>
                      <a:pt x="845" y="2558"/>
                    </a:lnTo>
                    <a:lnTo>
                      <a:pt x="776" y="2547"/>
                    </a:lnTo>
                    <a:lnTo>
                      <a:pt x="706" y="2533"/>
                    </a:lnTo>
                    <a:lnTo>
                      <a:pt x="634" y="2520"/>
                    </a:lnTo>
                    <a:lnTo>
                      <a:pt x="563" y="2504"/>
                    </a:lnTo>
                    <a:lnTo>
                      <a:pt x="490" y="2487"/>
                    </a:lnTo>
                    <a:lnTo>
                      <a:pt x="418" y="2469"/>
                    </a:lnTo>
                    <a:lnTo>
                      <a:pt x="345" y="2449"/>
                    </a:lnTo>
                    <a:lnTo>
                      <a:pt x="275" y="2427"/>
                    </a:lnTo>
                    <a:lnTo>
                      <a:pt x="205" y="2404"/>
                    </a:lnTo>
                    <a:lnTo>
                      <a:pt x="138" y="2378"/>
                    </a:lnTo>
                    <a:lnTo>
                      <a:pt x="75" y="2351"/>
                    </a:lnTo>
                    <a:lnTo>
                      <a:pt x="74" y="2351"/>
                    </a:lnTo>
                    <a:lnTo>
                      <a:pt x="70" y="2350"/>
                    </a:lnTo>
                    <a:lnTo>
                      <a:pt x="65" y="2346"/>
                    </a:lnTo>
                    <a:lnTo>
                      <a:pt x="58" y="2342"/>
                    </a:lnTo>
                    <a:lnTo>
                      <a:pt x="50" y="2335"/>
                    </a:lnTo>
                    <a:lnTo>
                      <a:pt x="43" y="2327"/>
                    </a:lnTo>
                    <a:lnTo>
                      <a:pt x="34" y="2316"/>
                    </a:lnTo>
                    <a:lnTo>
                      <a:pt x="26" y="2301"/>
                    </a:lnTo>
                    <a:lnTo>
                      <a:pt x="19" y="2283"/>
                    </a:lnTo>
                    <a:lnTo>
                      <a:pt x="11" y="2261"/>
                    </a:lnTo>
                    <a:lnTo>
                      <a:pt x="5" y="2234"/>
                    </a:lnTo>
                    <a:lnTo>
                      <a:pt x="2" y="2203"/>
                    </a:lnTo>
                    <a:lnTo>
                      <a:pt x="0" y="2168"/>
                    </a:lnTo>
                    <a:lnTo>
                      <a:pt x="0" y="2164"/>
                    </a:lnTo>
                    <a:lnTo>
                      <a:pt x="1" y="2153"/>
                    </a:lnTo>
                    <a:lnTo>
                      <a:pt x="2" y="2134"/>
                    </a:lnTo>
                    <a:lnTo>
                      <a:pt x="3" y="2109"/>
                    </a:lnTo>
                    <a:lnTo>
                      <a:pt x="5" y="2077"/>
                    </a:lnTo>
                    <a:lnTo>
                      <a:pt x="9" y="2041"/>
                    </a:lnTo>
                    <a:lnTo>
                      <a:pt x="12" y="1999"/>
                    </a:lnTo>
                    <a:lnTo>
                      <a:pt x="16" y="1953"/>
                    </a:lnTo>
                    <a:lnTo>
                      <a:pt x="22" y="1903"/>
                    </a:lnTo>
                    <a:lnTo>
                      <a:pt x="28" y="1850"/>
                    </a:lnTo>
                    <a:lnTo>
                      <a:pt x="36" y="1794"/>
                    </a:lnTo>
                    <a:lnTo>
                      <a:pt x="45" y="1736"/>
                    </a:lnTo>
                    <a:lnTo>
                      <a:pt x="55" y="1677"/>
                    </a:lnTo>
                    <a:lnTo>
                      <a:pt x="67" y="1616"/>
                    </a:lnTo>
                    <a:lnTo>
                      <a:pt x="79" y="1556"/>
                    </a:lnTo>
                    <a:lnTo>
                      <a:pt x="94" y="1495"/>
                    </a:lnTo>
                    <a:lnTo>
                      <a:pt x="110" y="1435"/>
                    </a:lnTo>
                    <a:lnTo>
                      <a:pt x="127" y="1376"/>
                    </a:lnTo>
                    <a:lnTo>
                      <a:pt x="147" y="1319"/>
                    </a:lnTo>
                    <a:lnTo>
                      <a:pt x="169" y="1264"/>
                    </a:lnTo>
                    <a:lnTo>
                      <a:pt x="192" y="1212"/>
                    </a:lnTo>
                    <a:lnTo>
                      <a:pt x="218" y="1164"/>
                    </a:lnTo>
                    <a:lnTo>
                      <a:pt x="245" y="1119"/>
                    </a:lnTo>
                    <a:lnTo>
                      <a:pt x="246" y="1117"/>
                    </a:lnTo>
                    <a:lnTo>
                      <a:pt x="252" y="1111"/>
                    </a:lnTo>
                    <a:lnTo>
                      <a:pt x="259" y="1102"/>
                    </a:lnTo>
                    <a:lnTo>
                      <a:pt x="271" y="1090"/>
                    </a:lnTo>
                    <a:lnTo>
                      <a:pt x="286" y="1077"/>
                    </a:lnTo>
                    <a:lnTo>
                      <a:pt x="304" y="1061"/>
                    </a:lnTo>
                    <a:lnTo>
                      <a:pt x="328" y="1044"/>
                    </a:lnTo>
                    <a:lnTo>
                      <a:pt x="353" y="1026"/>
                    </a:lnTo>
                    <a:lnTo>
                      <a:pt x="384" y="1010"/>
                    </a:lnTo>
                    <a:lnTo>
                      <a:pt x="418" y="992"/>
                    </a:lnTo>
                    <a:lnTo>
                      <a:pt x="456" y="976"/>
                    </a:lnTo>
                    <a:lnTo>
                      <a:pt x="458" y="975"/>
                    </a:lnTo>
                    <a:lnTo>
                      <a:pt x="467" y="973"/>
                    </a:lnTo>
                    <a:lnTo>
                      <a:pt x="479" y="968"/>
                    </a:lnTo>
                    <a:lnTo>
                      <a:pt x="497" y="963"/>
                    </a:lnTo>
                    <a:lnTo>
                      <a:pt x="518" y="956"/>
                    </a:lnTo>
                    <a:lnTo>
                      <a:pt x="542" y="948"/>
                    </a:lnTo>
                    <a:lnTo>
                      <a:pt x="568" y="938"/>
                    </a:lnTo>
                    <a:lnTo>
                      <a:pt x="598" y="929"/>
                    </a:lnTo>
                    <a:lnTo>
                      <a:pt x="630" y="916"/>
                    </a:lnTo>
                    <a:lnTo>
                      <a:pt x="662" y="904"/>
                    </a:lnTo>
                    <a:lnTo>
                      <a:pt x="696" y="890"/>
                    </a:lnTo>
                    <a:lnTo>
                      <a:pt x="730" y="877"/>
                    </a:lnTo>
                    <a:lnTo>
                      <a:pt x="754" y="817"/>
                    </a:lnTo>
                    <a:lnTo>
                      <a:pt x="775" y="757"/>
                    </a:lnTo>
                    <a:lnTo>
                      <a:pt x="793" y="696"/>
                    </a:lnTo>
                    <a:lnTo>
                      <a:pt x="806" y="636"/>
                    </a:lnTo>
                    <a:lnTo>
                      <a:pt x="817" y="575"/>
                    </a:lnTo>
                    <a:lnTo>
                      <a:pt x="826" y="516"/>
                    </a:lnTo>
                    <a:lnTo>
                      <a:pt x="831" y="457"/>
                    </a:lnTo>
                    <a:lnTo>
                      <a:pt x="834" y="401"/>
                    </a:lnTo>
                    <a:lnTo>
                      <a:pt x="837" y="344"/>
                    </a:lnTo>
                    <a:lnTo>
                      <a:pt x="837" y="293"/>
                    </a:lnTo>
                    <a:lnTo>
                      <a:pt x="835" y="243"/>
                    </a:lnTo>
                    <a:lnTo>
                      <a:pt x="833" y="196"/>
                    </a:lnTo>
                    <a:lnTo>
                      <a:pt x="830" y="154"/>
                    </a:lnTo>
                    <a:lnTo>
                      <a:pt x="827" y="116"/>
                    </a:lnTo>
                    <a:lnTo>
                      <a:pt x="823" y="83"/>
                    </a:lnTo>
                    <a:lnTo>
                      <a:pt x="819" y="54"/>
                    </a:lnTo>
                    <a:lnTo>
                      <a:pt x="816" y="31"/>
                    </a:lnTo>
                    <a:lnTo>
                      <a:pt x="813" y="13"/>
                    </a:lnTo>
                    <a:lnTo>
                      <a:pt x="811" y="3"/>
                    </a:lnTo>
                    <a:lnTo>
                      <a:pt x="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fr-CA" kern="0" smtClean="0">
                  <a:solidFill>
                    <a:srgbClr val="000000"/>
                  </a:solidFill>
                  <a:latin typeface="Microsoft New Tai Lue"/>
                </a:endParaRPr>
              </a:p>
            </p:txBody>
          </p:sp>
          <p:sp>
            <p:nvSpPr>
              <p:cNvPr id="135" name="Freeform 149"/>
              <p:cNvSpPr>
                <a:spLocks/>
              </p:cNvSpPr>
              <p:nvPr/>
            </p:nvSpPr>
            <p:spPr bwMode="auto">
              <a:xfrm>
                <a:off x="1223" y="1766"/>
                <a:ext cx="131" cy="83"/>
              </a:xfrm>
              <a:custGeom>
                <a:avLst/>
                <a:gdLst>
                  <a:gd name="T0" fmla="*/ 716 w 1304"/>
                  <a:gd name="T1" fmla="*/ 2 h 831"/>
                  <a:gd name="T2" fmla="*/ 820 w 1304"/>
                  <a:gd name="T3" fmla="*/ 17 h 831"/>
                  <a:gd name="T4" fmla="*/ 928 w 1304"/>
                  <a:gd name="T5" fmla="*/ 51 h 831"/>
                  <a:gd name="T6" fmla="*/ 1038 w 1304"/>
                  <a:gd name="T7" fmla="*/ 107 h 831"/>
                  <a:gd name="T8" fmla="*/ 1147 w 1304"/>
                  <a:gd name="T9" fmla="*/ 189 h 831"/>
                  <a:gd name="T10" fmla="*/ 1175 w 1304"/>
                  <a:gd name="T11" fmla="*/ 220 h 831"/>
                  <a:gd name="T12" fmla="*/ 1223 w 1304"/>
                  <a:gd name="T13" fmla="*/ 287 h 831"/>
                  <a:gd name="T14" fmla="*/ 1258 w 1304"/>
                  <a:gd name="T15" fmla="*/ 365 h 831"/>
                  <a:gd name="T16" fmla="*/ 1281 w 1304"/>
                  <a:gd name="T17" fmla="*/ 448 h 831"/>
                  <a:gd name="T18" fmla="*/ 1295 w 1304"/>
                  <a:gd name="T19" fmla="*/ 532 h 831"/>
                  <a:gd name="T20" fmla="*/ 1303 w 1304"/>
                  <a:gd name="T21" fmla="*/ 612 h 831"/>
                  <a:gd name="T22" fmla="*/ 1304 w 1304"/>
                  <a:gd name="T23" fmla="*/ 684 h 831"/>
                  <a:gd name="T24" fmla="*/ 1303 w 1304"/>
                  <a:gd name="T25" fmla="*/ 741 h 831"/>
                  <a:gd name="T26" fmla="*/ 1300 w 1304"/>
                  <a:gd name="T27" fmla="*/ 778 h 831"/>
                  <a:gd name="T28" fmla="*/ 1299 w 1304"/>
                  <a:gd name="T29" fmla="*/ 793 h 831"/>
                  <a:gd name="T30" fmla="*/ 1287 w 1304"/>
                  <a:gd name="T31" fmla="*/ 769 h 831"/>
                  <a:gd name="T32" fmla="*/ 1274 w 1304"/>
                  <a:gd name="T33" fmla="*/ 758 h 831"/>
                  <a:gd name="T34" fmla="*/ 1265 w 1304"/>
                  <a:gd name="T35" fmla="*/ 762 h 831"/>
                  <a:gd name="T36" fmla="*/ 1255 w 1304"/>
                  <a:gd name="T37" fmla="*/ 783 h 831"/>
                  <a:gd name="T38" fmla="*/ 1249 w 1304"/>
                  <a:gd name="T39" fmla="*/ 809 h 831"/>
                  <a:gd name="T40" fmla="*/ 1247 w 1304"/>
                  <a:gd name="T41" fmla="*/ 828 h 831"/>
                  <a:gd name="T42" fmla="*/ 1208 w 1304"/>
                  <a:gd name="T43" fmla="*/ 813 h 831"/>
                  <a:gd name="T44" fmla="*/ 1143 w 1304"/>
                  <a:gd name="T45" fmla="*/ 767 h 831"/>
                  <a:gd name="T46" fmla="*/ 1094 w 1304"/>
                  <a:gd name="T47" fmla="*/ 717 h 831"/>
                  <a:gd name="T48" fmla="*/ 1057 w 1304"/>
                  <a:gd name="T49" fmla="*/ 665 h 831"/>
                  <a:gd name="T50" fmla="*/ 1032 w 1304"/>
                  <a:gd name="T51" fmla="*/ 618 h 831"/>
                  <a:gd name="T52" fmla="*/ 1017 w 1304"/>
                  <a:gd name="T53" fmla="*/ 580 h 831"/>
                  <a:gd name="T54" fmla="*/ 1009 w 1304"/>
                  <a:gd name="T55" fmla="*/ 557 h 831"/>
                  <a:gd name="T56" fmla="*/ 998 w 1304"/>
                  <a:gd name="T57" fmla="*/ 566 h 831"/>
                  <a:gd name="T58" fmla="*/ 972 w 1304"/>
                  <a:gd name="T59" fmla="*/ 587 h 831"/>
                  <a:gd name="T60" fmla="*/ 928 w 1304"/>
                  <a:gd name="T61" fmla="*/ 616 h 831"/>
                  <a:gd name="T62" fmla="*/ 868 w 1304"/>
                  <a:gd name="T63" fmla="*/ 651 h 831"/>
                  <a:gd name="T64" fmla="*/ 794 w 1304"/>
                  <a:gd name="T65" fmla="*/ 687 h 831"/>
                  <a:gd name="T66" fmla="*/ 702 w 1304"/>
                  <a:gd name="T67" fmla="*/ 725 h 831"/>
                  <a:gd name="T68" fmla="*/ 596 w 1304"/>
                  <a:gd name="T69" fmla="*/ 759 h 831"/>
                  <a:gd name="T70" fmla="*/ 474 w 1304"/>
                  <a:gd name="T71" fmla="*/ 786 h 831"/>
                  <a:gd name="T72" fmla="*/ 335 w 1304"/>
                  <a:gd name="T73" fmla="*/ 805 h 831"/>
                  <a:gd name="T74" fmla="*/ 181 w 1304"/>
                  <a:gd name="T75" fmla="*/ 811 h 831"/>
                  <a:gd name="T76" fmla="*/ 12 w 1304"/>
                  <a:gd name="T77" fmla="*/ 803 h 831"/>
                  <a:gd name="T78" fmla="*/ 10 w 1304"/>
                  <a:gd name="T79" fmla="*/ 792 h 831"/>
                  <a:gd name="T80" fmla="*/ 5 w 1304"/>
                  <a:gd name="T81" fmla="*/ 760 h 831"/>
                  <a:gd name="T82" fmla="*/ 2 w 1304"/>
                  <a:gd name="T83" fmla="*/ 711 h 831"/>
                  <a:gd name="T84" fmla="*/ 0 w 1304"/>
                  <a:gd name="T85" fmla="*/ 649 h 831"/>
                  <a:gd name="T86" fmla="*/ 3 w 1304"/>
                  <a:gd name="T87" fmla="*/ 575 h 831"/>
                  <a:gd name="T88" fmla="*/ 13 w 1304"/>
                  <a:gd name="T89" fmla="*/ 495 h 831"/>
                  <a:gd name="T90" fmla="*/ 34 w 1304"/>
                  <a:gd name="T91" fmla="*/ 410 h 831"/>
                  <a:gd name="T92" fmla="*/ 66 w 1304"/>
                  <a:gd name="T93" fmla="*/ 325 h 831"/>
                  <a:gd name="T94" fmla="*/ 113 w 1304"/>
                  <a:gd name="T95" fmla="*/ 244 h 831"/>
                  <a:gd name="T96" fmla="*/ 177 w 1304"/>
                  <a:gd name="T97" fmla="*/ 168 h 831"/>
                  <a:gd name="T98" fmla="*/ 260 w 1304"/>
                  <a:gd name="T99" fmla="*/ 102 h 831"/>
                  <a:gd name="T100" fmla="*/ 271 w 1304"/>
                  <a:gd name="T101" fmla="*/ 95 h 831"/>
                  <a:gd name="T102" fmla="*/ 301 w 1304"/>
                  <a:gd name="T103" fmla="*/ 81 h 831"/>
                  <a:gd name="T104" fmla="*/ 347 w 1304"/>
                  <a:gd name="T105" fmla="*/ 61 h 831"/>
                  <a:gd name="T106" fmla="*/ 409 w 1304"/>
                  <a:gd name="T107" fmla="*/ 39 h 831"/>
                  <a:gd name="T108" fmla="*/ 485 w 1304"/>
                  <a:gd name="T109" fmla="*/ 19 h 831"/>
                  <a:gd name="T110" fmla="*/ 570 w 1304"/>
                  <a:gd name="T111" fmla="*/ 5 h 831"/>
                  <a:gd name="T112" fmla="*/ 665 w 1304"/>
                  <a:gd name="T113" fmla="*/ 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04" h="831">
                    <a:moveTo>
                      <a:pt x="665" y="0"/>
                    </a:moveTo>
                    <a:lnTo>
                      <a:pt x="716" y="2"/>
                    </a:lnTo>
                    <a:lnTo>
                      <a:pt x="767" y="7"/>
                    </a:lnTo>
                    <a:lnTo>
                      <a:pt x="820" y="17"/>
                    </a:lnTo>
                    <a:lnTo>
                      <a:pt x="874" y="32"/>
                    </a:lnTo>
                    <a:lnTo>
                      <a:pt x="928" y="51"/>
                    </a:lnTo>
                    <a:lnTo>
                      <a:pt x="983" y="77"/>
                    </a:lnTo>
                    <a:lnTo>
                      <a:pt x="1038" y="107"/>
                    </a:lnTo>
                    <a:lnTo>
                      <a:pt x="1093" y="145"/>
                    </a:lnTo>
                    <a:lnTo>
                      <a:pt x="1147" y="189"/>
                    </a:lnTo>
                    <a:lnTo>
                      <a:pt x="1145" y="191"/>
                    </a:lnTo>
                    <a:lnTo>
                      <a:pt x="1175" y="220"/>
                    </a:lnTo>
                    <a:lnTo>
                      <a:pt x="1201" y="252"/>
                    </a:lnTo>
                    <a:lnTo>
                      <a:pt x="1223" y="287"/>
                    </a:lnTo>
                    <a:lnTo>
                      <a:pt x="1242" y="324"/>
                    </a:lnTo>
                    <a:lnTo>
                      <a:pt x="1258" y="365"/>
                    </a:lnTo>
                    <a:lnTo>
                      <a:pt x="1271" y="406"/>
                    </a:lnTo>
                    <a:lnTo>
                      <a:pt x="1281" y="448"/>
                    </a:lnTo>
                    <a:lnTo>
                      <a:pt x="1289" y="490"/>
                    </a:lnTo>
                    <a:lnTo>
                      <a:pt x="1295" y="532"/>
                    </a:lnTo>
                    <a:lnTo>
                      <a:pt x="1299" y="574"/>
                    </a:lnTo>
                    <a:lnTo>
                      <a:pt x="1303" y="612"/>
                    </a:lnTo>
                    <a:lnTo>
                      <a:pt x="1304" y="650"/>
                    </a:lnTo>
                    <a:lnTo>
                      <a:pt x="1304" y="684"/>
                    </a:lnTo>
                    <a:lnTo>
                      <a:pt x="1304" y="715"/>
                    </a:lnTo>
                    <a:lnTo>
                      <a:pt x="1303" y="741"/>
                    </a:lnTo>
                    <a:lnTo>
                      <a:pt x="1302" y="763"/>
                    </a:lnTo>
                    <a:lnTo>
                      <a:pt x="1300" y="778"/>
                    </a:lnTo>
                    <a:lnTo>
                      <a:pt x="1300" y="789"/>
                    </a:lnTo>
                    <a:lnTo>
                      <a:pt x="1299" y="793"/>
                    </a:lnTo>
                    <a:lnTo>
                      <a:pt x="1294" y="780"/>
                    </a:lnTo>
                    <a:lnTo>
                      <a:pt x="1287" y="769"/>
                    </a:lnTo>
                    <a:lnTo>
                      <a:pt x="1280" y="762"/>
                    </a:lnTo>
                    <a:lnTo>
                      <a:pt x="1274" y="758"/>
                    </a:lnTo>
                    <a:lnTo>
                      <a:pt x="1272" y="756"/>
                    </a:lnTo>
                    <a:lnTo>
                      <a:pt x="1265" y="762"/>
                    </a:lnTo>
                    <a:lnTo>
                      <a:pt x="1260" y="771"/>
                    </a:lnTo>
                    <a:lnTo>
                      <a:pt x="1255" y="783"/>
                    </a:lnTo>
                    <a:lnTo>
                      <a:pt x="1252" y="796"/>
                    </a:lnTo>
                    <a:lnTo>
                      <a:pt x="1249" y="809"/>
                    </a:lnTo>
                    <a:lnTo>
                      <a:pt x="1248" y="820"/>
                    </a:lnTo>
                    <a:lnTo>
                      <a:pt x="1247" y="828"/>
                    </a:lnTo>
                    <a:lnTo>
                      <a:pt x="1247" y="831"/>
                    </a:lnTo>
                    <a:lnTo>
                      <a:pt x="1208" y="813"/>
                    </a:lnTo>
                    <a:lnTo>
                      <a:pt x="1174" y="791"/>
                    </a:lnTo>
                    <a:lnTo>
                      <a:pt x="1143" y="767"/>
                    </a:lnTo>
                    <a:lnTo>
                      <a:pt x="1117" y="742"/>
                    </a:lnTo>
                    <a:lnTo>
                      <a:pt x="1094" y="717"/>
                    </a:lnTo>
                    <a:lnTo>
                      <a:pt x="1074" y="690"/>
                    </a:lnTo>
                    <a:lnTo>
                      <a:pt x="1057" y="665"/>
                    </a:lnTo>
                    <a:lnTo>
                      <a:pt x="1043" y="641"/>
                    </a:lnTo>
                    <a:lnTo>
                      <a:pt x="1032" y="618"/>
                    </a:lnTo>
                    <a:lnTo>
                      <a:pt x="1023" y="598"/>
                    </a:lnTo>
                    <a:lnTo>
                      <a:pt x="1017" y="580"/>
                    </a:lnTo>
                    <a:lnTo>
                      <a:pt x="1012" y="567"/>
                    </a:lnTo>
                    <a:lnTo>
                      <a:pt x="1009" y="557"/>
                    </a:lnTo>
                    <a:lnTo>
                      <a:pt x="1006" y="560"/>
                    </a:lnTo>
                    <a:lnTo>
                      <a:pt x="998" y="566"/>
                    </a:lnTo>
                    <a:lnTo>
                      <a:pt x="987" y="575"/>
                    </a:lnTo>
                    <a:lnTo>
                      <a:pt x="972" y="587"/>
                    </a:lnTo>
                    <a:lnTo>
                      <a:pt x="952" y="600"/>
                    </a:lnTo>
                    <a:lnTo>
                      <a:pt x="928" y="616"/>
                    </a:lnTo>
                    <a:lnTo>
                      <a:pt x="900" y="632"/>
                    </a:lnTo>
                    <a:lnTo>
                      <a:pt x="868" y="651"/>
                    </a:lnTo>
                    <a:lnTo>
                      <a:pt x="833" y="668"/>
                    </a:lnTo>
                    <a:lnTo>
                      <a:pt x="794" y="687"/>
                    </a:lnTo>
                    <a:lnTo>
                      <a:pt x="750" y="706"/>
                    </a:lnTo>
                    <a:lnTo>
                      <a:pt x="702" y="725"/>
                    </a:lnTo>
                    <a:lnTo>
                      <a:pt x="651" y="742"/>
                    </a:lnTo>
                    <a:lnTo>
                      <a:pt x="596" y="759"/>
                    </a:lnTo>
                    <a:lnTo>
                      <a:pt x="536" y="773"/>
                    </a:lnTo>
                    <a:lnTo>
                      <a:pt x="474" y="786"/>
                    </a:lnTo>
                    <a:lnTo>
                      <a:pt x="407" y="797"/>
                    </a:lnTo>
                    <a:lnTo>
                      <a:pt x="335" y="805"/>
                    </a:lnTo>
                    <a:lnTo>
                      <a:pt x="260" y="809"/>
                    </a:lnTo>
                    <a:lnTo>
                      <a:pt x="181" y="811"/>
                    </a:lnTo>
                    <a:lnTo>
                      <a:pt x="99" y="809"/>
                    </a:lnTo>
                    <a:lnTo>
                      <a:pt x="12" y="803"/>
                    </a:lnTo>
                    <a:lnTo>
                      <a:pt x="12" y="800"/>
                    </a:lnTo>
                    <a:lnTo>
                      <a:pt x="10" y="792"/>
                    </a:lnTo>
                    <a:lnTo>
                      <a:pt x="7" y="778"/>
                    </a:lnTo>
                    <a:lnTo>
                      <a:pt x="5" y="760"/>
                    </a:lnTo>
                    <a:lnTo>
                      <a:pt x="3" y="738"/>
                    </a:lnTo>
                    <a:lnTo>
                      <a:pt x="2" y="711"/>
                    </a:lnTo>
                    <a:lnTo>
                      <a:pt x="0" y="681"/>
                    </a:lnTo>
                    <a:lnTo>
                      <a:pt x="0" y="649"/>
                    </a:lnTo>
                    <a:lnTo>
                      <a:pt x="1" y="612"/>
                    </a:lnTo>
                    <a:lnTo>
                      <a:pt x="3" y="575"/>
                    </a:lnTo>
                    <a:lnTo>
                      <a:pt x="7" y="535"/>
                    </a:lnTo>
                    <a:lnTo>
                      <a:pt x="13" y="495"/>
                    </a:lnTo>
                    <a:lnTo>
                      <a:pt x="22" y="453"/>
                    </a:lnTo>
                    <a:lnTo>
                      <a:pt x="34" y="410"/>
                    </a:lnTo>
                    <a:lnTo>
                      <a:pt x="48" y="368"/>
                    </a:lnTo>
                    <a:lnTo>
                      <a:pt x="66" y="325"/>
                    </a:lnTo>
                    <a:lnTo>
                      <a:pt x="88" y="285"/>
                    </a:lnTo>
                    <a:lnTo>
                      <a:pt x="113" y="244"/>
                    </a:lnTo>
                    <a:lnTo>
                      <a:pt x="143" y="205"/>
                    </a:lnTo>
                    <a:lnTo>
                      <a:pt x="177" y="168"/>
                    </a:lnTo>
                    <a:lnTo>
                      <a:pt x="216" y="134"/>
                    </a:lnTo>
                    <a:lnTo>
                      <a:pt x="260" y="102"/>
                    </a:lnTo>
                    <a:lnTo>
                      <a:pt x="264" y="100"/>
                    </a:lnTo>
                    <a:lnTo>
                      <a:pt x="271" y="95"/>
                    </a:lnTo>
                    <a:lnTo>
                      <a:pt x="283" y="90"/>
                    </a:lnTo>
                    <a:lnTo>
                      <a:pt x="301" y="81"/>
                    </a:lnTo>
                    <a:lnTo>
                      <a:pt x="322" y="71"/>
                    </a:lnTo>
                    <a:lnTo>
                      <a:pt x="347" y="61"/>
                    </a:lnTo>
                    <a:lnTo>
                      <a:pt x="377" y="50"/>
                    </a:lnTo>
                    <a:lnTo>
                      <a:pt x="409" y="39"/>
                    </a:lnTo>
                    <a:lnTo>
                      <a:pt x="445" y="28"/>
                    </a:lnTo>
                    <a:lnTo>
                      <a:pt x="485" y="19"/>
                    </a:lnTo>
                    <a:lnTo>
                      <a:pt x="526" y="11"/>
                    </a:lnTo>
                    <a:lnTo>
                      <a:pt x="570" y="5"/>
                    </a:lnTo>
                    <a:lnTo>
                      <a:pt x="617" y="1"/>
                    </a:lnTo>
                    <a:lnTo>
                      <a:pt x="6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fr-CA" kern="0" smtClean="0">
                  <a:solidFill>
                    <a:srgbClr val="000000"/>
                  </a:solidFill>
                  <a:latin typeface="Microsoft New Tai Lue"/>
                </a:endParaRPr>
              </a:p>
            </p:txBody>
          </p:sp>
        </p:grpSp>
        <p:sp>
          <p:nvSpPr>
            <p:cNvPr id="136" name="ZoneTexte 135"/>
            <p:cNvSpPr txBox="1"/>
            <p:nvPr/>
          </p:nvSpPr>
          <p:spPr>
            <a:xfrm>
              <a:off x="693617" y="3143629"/>
              <a:ext cx="1430111" cy="164723"/>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050" b="1" dirty="0" smtClean="0">
                  <a:solidFill>
                    <a:srgbClr val="000000"/>
                  </a:solidFill>
                  <a:latin typeface="Arial"/>
                  <a:cs typeface="Times"/>
                </a:rPr>
                <a:t>Analystes </a:t>
              </a:r>
            </a:p>
            <a:p>
              <a:pPr algn="ctr" defTabSz="457200">
                <a:spcBef>
                  <a:spcPct val="20000"/>
                </a:spcBef>
                <a:buClr>
                  <a:srgbClr val="003C71"/>
                </a:buClr>
                <a:buSzPct val="125000"/>
              </a:pPr>
              <a:r>
                <a:rPr lang="fr-CA" sz="1050" b="1" dirty="0" smtClean="0">
                  <a:solidFill>
                    <a:srgbClr val="000000"/>
                  </a:solidFill>
                  <a:latin typeface="Arial"/>
                  <a:cs typeface="Times"/>
                </a:rPr>
                <a:t>d’affaires</a:t>
              </a:r>
              <a:endParaRPr lang="fr-CA" sz="1050" b="1" dirty="0">
                <a:solidFill>
                  <a:srgbClr val="000000"/>
                </a:solidFill>
                <a:latin typeface="Arial"/>
                <a:cs typeface="Times"/>
              </a:endParaRPr>
            </a:p>
          </p:txBody>
        </p:sp>
      </p:grpSp>
      <p:sp>
        <p:nvSpPr>
          <p:cNvPr id="5" name="Titre 4"/>
          <p:cNvSpPr>
            <a:spLocks noGrp="1"/>
          </p:cNvSpPr>
          <p:nvPr>
            <p:ph type="title"/>
          </p:nvPr>
        </p:nvSpPr>
        <p:spPr/>
        <p:txBody>
          <a:bodyPr/>
          <a:lstStyle/>
          <a:p>
            <a:pPr algn="ctr"/>
            <a:r>
              <a:rPr lang="fr-CA" dirty="0" smtClean="0"/>
              <a:t>les </a:t>
            </a:r>
            <a:r>
              <a:rPr lang="fr-CA" dirty="0"/>
              <a:t>domaines de connaissance</a:t>
            </a:r>
            <a:br>
              <a:rPr lang="fr-CA" dirty="0"/>
            </a:br>
            <a:r>
              <a:rPr lang="fr-CA" dirty="0"/>
              <a:t>du parfait analyste d’affaires</a:t>
            </a:r>
          </a:p>
        </p:txBody>
      </p:sp>
    </p:spTree>
    <p:extLst>
      <p:ext uri="{BB962C8B-B14F-4D97-AF65-F5344CB8AC3E}">
        <p14:creationId xmlns:p14="http://schemas.microsoft.com/office/powerpoint/2010/main" val="1607213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3"/>
          <p:cNvSpPr txBox="1">
            <a:spLocks/>
          </p:cNvSpPr>
          <p:nvPr/>
        </p:nvSpPr>
        <p:spPr>
          <a:xfrm>
            <a:off x="559155" y="1258153"/>
            <a:ext cx="8086081" cy="446290"/>
          </a:xfrm>
          <a:prstGeom prst="rect">
            <a:avLst/>
          </a:prstGeom>
        </p:spPr>
        <p:txBody>
          <a:bodyPr vert="horz" lIns="91440" tIns="0" rIns="91440" bIns="0" rtlCol="0" anchor="t" anchorCtr="0">
            <a:no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800" dirty="0" smtClean="0">
                <a:solidFill>
                  <a:srgbClr val="003C71"/>
                </a:solidFill>
              </a:rPr>
              <a:t>Plan de la séance 1</a:t>
            </a:r>
            <a:endParaRPr lang="fr-CA" sz="2800" dirty="0">
              <a:solidFill>
                <a:srgbClr val="003C71"/>
              </a:solidFill>
            </a:endParaRPr>
          </a:p>
        </p:txBody>
      </p:sp>
      <p:cxnSp>
        <p:nvCxnSpPr>
          <p:cNvPr id="10" name="Connecteur droit 9"/>
          <p:cNvCxnSpPr/>
          <p:nvPr/>
        </p:nvCxnSpPr>
        <p:spPr>
          <a:xfrm flipV="1">
            <a:off x="535405" y="1154594"/>
            <a:ext cx="7527940" cy="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Connecteur droit 11"/>
          <p:cNvCxnSpPr/>
          <p:nvPr/>
        </p:nvCxnSpPr>
        <p:spPr>
          <a:xfrm>
            <a:off x="535405" y="1154594"/>
            <a:ext cx="0" cy="3771089"/>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5" name="ZoneTexte 4"/>
          <p:cNvSpPr txBox="1"/>
          <p:nvPr/>
        </p:nvSpPr>
        <p:spPr>
          <a:xfrm>
            <a:off x="1192377" y="1967788"/>
            <a:ext cx="2633472" cy="2809037"/>
          </a:xfrm>
          <a:prstGeom prst="rect">
            <a:avLst/>
          </a:prstGeom>
        </p:spPr>
        <p:txBody>
          <a:bodyPr vert="horz" wrap="square" lIns="91440" tIns="45720" rIns="91440" bIns="45720" rtlCol="0">
            <a:normAutofit/>
          </a:bodyPr>
          <a:lstStyle/>
          <a:p>
            <a:pPr defTabSz="457200">
              <a:spcBef>
                <a:spcPct val="20000"/>
              </a:spcBef>
              <a:buClr>
                <a:srgbClr val="003C71"/>
              </a:buClr>
              <a:buSzPct val="125000"/>
            </a:pPr>
            <a:endParaRPr lang="fr-CA" sz="2000" dirty="0">
              <a:solidFill>
                <a:srgbClr val="000000"/>
              </a:solidFill>
              <a:latin typeface="Arial"/>
              <a:cs typeface="Times"/>
            </a:endParaRPr>
          </a:p>
        </p:txBody>
      </p:sp>
      <p:sp>
        <p:nvSpPr>
          <p:cNvPr id="7" name="ZoneTexte 6"/>
          <p:cNvSpPr txBox="1"/>
          <p:nvPr/>
        </p:nvSpPr>
        <p:spPr>
          <a:xfrm>
            <a:off x="1360627" y="1821485"/>
            <a:ext cx="4213555" cy="3964838"/>
          </a:xfrm>
          <a:prstGeom prst="rect">
            <a:avLst/>
          </a:prstGeom>
        </p:spPr>
        <p:txBody>
          <a:bodyPr vert="horz" wrap="square" lIns="91440" tIns="45720" rIns="91440" bIns="45720" rtlCol="0">
            <a:normAutofit/>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
        <p:nvSpPr>
          <p:cNvPr id="9" name="ZoneTexte 8"/>
          <p:cNvSpPr txBox="1"/>
          <p:nvPr/>
        </p:nvSpPr>
        <p:spPr>
          <a:xfrm>
            <a:off x="1287474" y="1872691"/>
            <a:ext cx="6307125" cy="3511296"/>
          </a:xfrm>
          <a:prstGeom prst="rect">
            <a:avLst/>
          </a:prstGeom>
        </p:spPr>
        <p:txBody>
          <a:bodyPr vert="horz" wrap="square" lIns="91440" tIns="45720" rIns="91440" bIns="45720" rtlCol="0">
            <a:normAutofit/>
          </a:bodyPr>
          <a:lstStyle/>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Comprendre le positionnement du domaine de compétence de la détermination des besoins d’entreprise</a:t>
            </a:r>
          </a:p>
          <a:p>
            <a:pPr marL="642938" lvl="1"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Quoi, pourquoi et quand?</a:t>
            </a:r>
          </a:p>
          <a:p>
            <a:pPr marL="642938" lvl="1"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Output </a:t>
            </a:r>
            <a:r>
              <a:rPr lang="fr-CA" dirty="0" smtClean="0">
                <a:solidFill>
                  <a:srgbClr val="005EB8">
                    <a:lumMod val="50000"/>
                  </a:srgbClr>
                </a:solidFill>
                <a:latin typeface="Arial"/>
                <a:cs typeface="Times"/>
                <a:sym typeface="Wingdings" panose="05000000000000000000" pitchFamily="2" charset="2"/>
              </a:rPr>
              <a:t> dossier de décision (Business Case)</a:t>
            </a:r>
            <a:endParaRPr lang="fr-CA" dirty="0" smtClean="0">
              <a:solidFill>
                <a:srgbClr val="005EB8">
                  <a:lumMod val="50000"/>
                </a:srgbClr>
              </a:solidFill>
              <a:latin typeface="Arial"/>
              <a:cs typeface="Times"/>
            </a:endParaRP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Comprendre ce domaine de l’analyse d’affaires</a:t>
            </a: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FF0066"/>
                </a:solidFill>
                <a:latin typeface="Arial"/>
                <a:cs typeface="Times"/>
              </a:rPr>
              <a:t>Comprendre la démarche de détermination des besoins</a:t>
            </a: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Utiliser cette démarche pour résoudre le cas de transformation numérique des hôtels Accord</a:t>
            </a:r>
          </a:p>
          <a:p>
            <a:pPr defTabSz="457200">
              <a:lnSpc>
                <a:spcPct val="150000"/>
              </a:lnSpc>
              <a:spcBef>
                <a:spcPct val="20000"/>
              </a:spcBef>
              <a:buClr>
                <a:srgbClr val="003C71"/>
              </a:buClr>
              <a:buSzPct val="125000"/>
            </a:pPr>
            <a:endParaRPr lang="fr-CA" dirty="0" smtClean="0">
              <a:solidFill>
                <a:srgbClr val="000000"/>
              </a:solidFill>
              <a:latin typeface="Arial"/>
              <a:cs typeface="Times"/>
            </a:endParaRPr>
          </a:p>
          <a:p>
            <a:pPr marL="285750" indent="-285750" defTabSz="457200">
              <a:lnSpc>
                <a:spcPct val="150000"/>
              </a:lnSpc>
              <a:spcBef>
                <a:spcPct val="20000"/>
              </a:spcBef>
              <a:buClr>
                <a:srgbClr val="003C71"/>
              </a:buClr>
              <a:buSzPct val="125000"/>
              <a:buFont typeface="Wingdings" panose="05000000000000000000" pitchFamily="2" charset="2"/>
              <a:buChar char="Ø"/>
            </a:pPr>
            <a:endParaRPr lang="fr-CA" dirty="0" smtClean="0">
              <a:solidFill>
                <a:srgbClr val="000000"/>
              </a:solidFill>
              <a:latin typeface="Arial"/>
              <a:cs typeface="Times"/>
            </a:endParaRPr>
          </a:p>
          <a:p>
            <a:pPr marL="285750" indent="-285750" defTabSz="457200">
              <a:lnSpc>
                <a:spcPct val="150000"/>
              </a:lnSpc>
              <a:spcBef>
                <a:spcPct val="20000"/>
              </a:spcBef>
              <a:buClr>
                <a:srgbClr val="003C71"/>
              </a:buClr>
              <a:buSzPct val="125000"/>
              <a:buFont typeface="Wingdings" panose="05000000000000000000" pitchFamily="2" charset="2"/>
              <a:buChar char="Ø"/>
            </a:pPr>
            <a:endParaRPr lang="fr-CA" dirty="0">
              <a:solidFill>
                <a:srgbClr val="000000"/>
              </a:solidFill>
              <a:latin typeface="Arial"/>
              <a:cs typeface="Times"/>
            </a:endParaRPr>
          </a:p>
        </p:txBody>
      </p:sp>
    </p:spTree>
    <p:extLst>
      <p:ext uri="{BB962C8B-B14F-4D97-AF65-F5344CB8AC3E}">
        <p14:creationId xmlns:p14="http://schemas.microsoft.com/office/powerpoint/2010/main" val="42627489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4412636" y="710238"/>
            <a:ext cx="4335827" cy="1109230"/>
          </a:xfrm>
          <a:prstGeom prst="roundRect">
            <a:avLst/>
          </a:prstGeom>
          <a:solidFill>
            <a:schemeClr val="bg1"/>
          </a:solidFill>
          <a:ln w="28575" cmpd="dbl">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smtClean="0">
                <a:solidFill>
                  <a:srgbClr val="003C71"/>
                </a:solidFill>
              </a:rPr>
              <a:t>DÉTERMINATION des besoins</a:t>
            </a:r>
            <a:r>
              <a:rPr lang="fr-CA" sz="2400" dirty="0" smtClean="0">
                <a:solidFill>
                  <a:srgbClr val="003C71"/>
                </a:solidFill>
              </a:rPr>
              <a:t/>
            </a:r>
            <a:br>
              <a:rPr lang="fr-CA" sz="2400" dirty="0" smtClean="0">
                <a:solidFill>
                  <a:srgbClr val="003C71"/>
                </a:solidFill>
              </a:rPr>
            </a:br>
            <a:r>
              <a:rPr lang="fr-CA" sz="1600" b="0" i="1" dirty="0" smtClean="0">
                <a:solidFill>
                  <a:srgbClr val="003C71"/>
                </a:solidFill>
              </a:rPr>
              <a:t>Fiche descriptive sommaire du domaine et démarche</a:t>
            </a:r>
            <a:endParaRPr lang="fr-CA" sz="1600" b="0" i="1" dirty="0">
              <a:solidFill>
                <a:srgbClr val="003C71"/>
              </a:solidFill>
            </a:endParaRPr>
          </a:p>
        </p:txBody>
      </p:sp>
      <p:sp>
        <p:nvSpPr>
          <p:cNvPr id="2" name="ZoneTexte 1"/>
          <p:cNvSpPr txBox="1"/>
          <p:nvPr/>
        </p:nvSpPr>
        <p:spPr>
          <a:xfrm>
            <a:off x="4375976" y="787874"/>
            <a:ext cx="2044461" cy="353683"/>
          </a:xfrm>
          <a:prstGeom prst="rect">
            <a:avLst/>
          </a:prstGeom>
        </p:spPr>
        <p:txBody>
          <a:bodyPr vert="horz" wrap="square" lIns="91440" tIns="45720" rIns="91440" bIns="45720" rtlCol="0">
            <a:normAutofit fontScale="92500" lnSpcReduction="10000"/>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grpSp>
        <p:nvGrpSpPr>
          <p:cNvPr id="13" name="Group 10"/>
          <p:cNvGrpSpPr>
            <a:grpSpLocks noChangeAspect="1"/>
          </p:cNvGrpSpPr>
          <p:nvPr>
            <p:custDataLst>
              <p:tags r:id="rId1"/>
            </p:custDataLst>
          </p:nvPr>
        </p:nvGrpSpPr>
        <p:grpSpPr bwMode="auto">
          <a:xfrm>
            <a:off x="4665441" y="800821"/>
            <a:ext cx="573088" cy="573087"/>
            <a:chOff x="2930" y="2200"/>
            <a:chExt cx="361" cy="361"/>
          </a:xfrm>
          <a:solidFill>
            <a:srgbClr val="92D050"/>
          </a:solidFill>
        </p:grpSpPr>
        <p:sp>
          <p:nvSpPr>
            <p:cNvPr id="16" name="Freeform 12"/>
            <p:cNvSpPr>
              <a:spLocks/>
            </p:cNvSpPr>
            <p:nvPr/>
          </p:nvSpPr>
          <p:spPr bwMode="auto">
            <a:xfrm>
              <a:off x="3064" y="2200"/>
              <a:ext cx="227" cy="227"/>
            </a:xfrm>
            <a:custGeom>
              <a:avLst/>
              <a:gdLst>
                <a:gd name="T0" fmla="*/ 1860 w 2276"/>
                <a:gd name="T1" fmla="*/ 0 h 2276"/>
                <a:gd name="T2" fmla="*/ 1908 w 2276"/>
                <a:gd name="T3" fmla="*/ 367 h 2276"/>
                <a:gd name="T4" fmla="*/ 2276 w 2276"/>
                <a:gd name="T5" fmla="*/ 415 h 2276"/>
                <a:gd name="T6" fmla="*/ 1789 w 2276"/>
                <a:gd name="T7" fmla="*/ 901 h 2276"/>
                <a:gd name="T8" fmla="*/ 1634 w 2276"/>
                <a:gd name="T9" fmla="*/ 880 h 2276"/>
                <a:gd name="T10" fmla="*/ 675 w 2276"/>
                <a:gd name="T11" fmla="*/ 1839 h 2276"/>
                <a:gd name="T12" fmla="*/ 683 w 2276"/>
                <a:gd name="T13" fmla="*/ 1869 h 2276"/>
                <a:gd name="T14" fmla="*/ 687 w 2276"/>
                <a:gd name="T15" fmla="*/ 1899 h 2276"/>
                <a:gd name="T16" fmla="*/ 688 w 2276"/>
                <a:gd name="T17" fmla="*/ 1931 h 2276"/>
                <a:gd name="T18" fmla="*/ 685 w 2276"/>
                <a:gd name="T19" fmla="*/ 1977 h 2276"/>
                <a:gd name="T20" fmla="*/ 676 w 2276"/>
                <a:gd name="T21" fmla="*/ 2023 h 2276"/>
                <a:gd name="T22" fmla="*/ 661 w 2276"/>
                <a:gd name="T23" fmla="*/ 2064 h 2276"/>
                <a:gd name="T24" fmla="*/ 641 w 2276"/>
                <a:gd name="T25" fmla="*/ 2105 h 2276"/>
                <a:gd name="T26" fmla="*/ 617 w 2276"/>
                <a:gd name="T27" fmla="*/ 2141 h 2276"/>
                <a:gd name="T28" fmla="*/ 587 w 2276"/>
                <a:gd name="T29" fmla="*/ 2174 h 2276"/>
                <a:gd name="T30" fmla="*/ 554 w 2276"/>
                <a:gd name="T31" fmla="*/ 2203 h 2276"/>
                <a:gd name="T32" fmla="*/ 518 w 2276"/>
                <a:gd name="T33" fmla="*/ 2228 h 2276"/>
                <a:gd name="T34" fmla="*/ 478 w 2276"/>
                <a:gd name="T35" fmla="*/ 2248 h 2276"/>
                <a:gd name="T36" fmla="*/ 435 w 2276"/>
                <a:gd name="T37" fmla="*/ 2263 h 2276"/>
                <a:gd name="T38" fmla="*/ 390 w 2276"/>
                <a:gd name="T39" fmla="*/ 2272 h 2276"/>
                <a:gd name="T40" fmla="*/ 344 w 2276"/>
                <a:gd name="T41" fmla="*/ 2276 h 2276"/>
                <a:gd name="T42" fmla="*/ 297 w 2276"/>
                <a:gd name="T43" fmla="*/ 2272 h 2276"/>
                <a:gd name="T44" fmla="*/ 253 w 2276"/>
                <a:gd name="T45" fmla="*/ 2263 h 2276"/>
                <a:gd name="T46" fmla="*/ 210 w 2276"/>
                <a:gd name="T47" fmla="*/ 2248 h 2276"/>
                <a:gd name="T48" fmla="*/ 170 w 2276"/>
                <a:gd name="T49" fmla="*/ 2228 h 2276"/>
                <a:gd name="T50" fmla="*/ 134 w 2276"/>
                <a:gd name="T51" fmla="*/ 2203 h 2276"/>
                <a:gd name="T52" fmla="*/ 101 w 2276"/>
                <a:gd name="T53" fmla="*/ 2174 h 2276"/>
                <a:gd name="T54" fmla="*/ 71 w 2276"/>
                <a:gd name="T55" fmla="*/ 2141 h 2276"/>
                <a:gd name="T56" fmla="*/ 47 w 2276"/>
                <a:gd name="T57" fmla="*/ 2105 h 2276"/>
                <a:gd name="T58" fmla="*/ 26 w 2276"/>
                <a:gd name="T59" fmla="*/ 2064 h 2276"/>
                <a:gd name="T60" fmla="*/ 12 w 2276"/>
                <a:gd name="T61" fmla="*/ 2023 h 2276"/>
                <a:gd name="T62" fmla="*/ 3 w 2276"/>
                <a:gd name="T63" fmla="*/ 1977 h 2276"/>
                <a:gd name="T64" fmla="*/ 0 w 2276"/>
                <a:gd name="T65" fmla="*/ 1931 h 2276"/>
                <a:gd name="T66" fmla="*/ 3 w 2276"/>
                <a:gd name="T67" fmla="*/ 1884 h 2276"/>
                <a:gd name="T68" fmla="*/ 12 w 2276"/>
                <a:gd name="T69" fmla="*/ 1840 h 2276"/>
                <a:gd name="T70" fmla="*/ 26 w 2276"/>
                <a:gd name="T71" fmla="*/ 1797 h 2276"/>
                <a:gd name="T72" fmla="*/ 47 w 2276"/>
                <a:gd name="T73" fmla="*/ 1757 h 2276"/>
                <a:gd name="T74" fmla="*/ 71 w 2276"/>
                <a:gd name="T75" fmla="*/ 1720 h 2276"/>
                <a:gd name="T76" fmla="*/ 101 w 2276"/>
                <a:gd name="T77" fmla="*/ 1687 h 2276"/>
                <a:gd name="T78" fmla="*/ 134 w 2276"/>
                <a:gd name="T79" fmla="*/ 1658 h 2276"/>
                <a:gd name="T80" fmla="*/ 170 w 2276"/>
                <a:gd name="T81" fmla="*/ 1633 h 2276"/>
                <a:gd name="T82" fmla="*/ 210 w 2276"/>
                <a:gd name="T83" fmla="*/ 1613 h 2276"/>
                <a:gd name="T84" fmla="*/ 253 w 2276"/>
                <a:gd name="T85" fmla="*/ 1599 h 2276"/>
                <a:gd name="T86" fmla="*/ 297 w 2276"/>
                <a:gd name="T87" fmla="*/ 1590 h 2276"/>
                <a:gd name="T88" fmla="*/ 344 w 2276"/>
                <a:gd name="T89" fmla="*/ 1587 h 2276"/>
                <a:gd name="T90" fmla="*/ 375 w 2276"/>
                <a:gd name="T91" fmla="*/ 1588 h 2276"/>
                <a:gd name="T92" fmla="*/ 406 w 2276"/>
                <a:gd name="T93" fmla="*/ 1592 h 2276"/>
                <a:gd name="T94" fmla="*/ 435 w 2276"/>
                <a:gd name="T95" fmla="*/ 1599 h 2276"/>
                <a:gd name="T96" fmla="*/ 1394 w 2276"/>
                <a:gd name="T97" fmla="*/ 640 h 2276"/>
                <a:gd name="T98" fmla="*/ 1374 w 2276"/>
                <a:gd name="T99" fmla="*/ 485 h 2276"/>
                <a:gd name="T100" fmla="*/ 1860 w 2276"/>
                <a:gd name="T101" fmla="*/ 0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6" h="2276">
                  <a:moveTo>
                    <a:pt x="1860" y="0"/>
                  </a:moveTo>
                  <a:lnTo>
                    <a:pt x="1908" y="367"/>
                  </a:lnTo>
                  <a:lnTo>
                    <a:pt x="2276" y="415"/>
                  </a:lnTo>
                  <a:lnTo>
                    <a:pt x="1789" y="901"/>
                  </a:lnTo>
                  <a:lnTo>
                    <a:pt x="1634" y="880"/>
                  </a:lnTo>
                  <a:lnTo>
                    <a:pt x="675" y="1839"/>
                  </a:lnTo>
                  <a:lnTo>
                    <a:pt x="683" y="1869"/>
                  </a:lnTo>
                  <a:lnTo>
                    <a:pt x="687" y="1899"/>
                  </a:lnTo>
                  <a:lnTo>
                    <a:pt x="688" y="1931"/>
                  </a:lnTo>
                  <a:lnTo>
                    <a:pt x="685" y="1977"/>
                  </a:lnTo>
                  <a:lnTo>
                    <a:pt x="676" y="2023"/>
                  </a:lnTo>
                  <a:lnTo>
                    <a:pt x="661" y="2064"/>
                  </a:lnTo>
                  <a:lnTo>
                    <a:pt x="641" y="2105"/>
                  </a:lnTo>
                  <a:lnTo>
                    <a:pt x="617" y="2141"/>
                  </a:lnTo>
                  <a:lnTo>
                    <a:pt x="587" y="2174"/>
                  </a:lnTo>
                  <a:lnTo>
                    <a:pt x="554" y="2203"/>
                  </a:lnTo>
                  <a:lnTo>
                    <a:pt x="518" y="2228"/>
                  </a:lnTo>
                  <a:lnTo>
                    <a:pt x="478" y="2248"/>
                  </a:lnTo>
                  <a:lnTo>
                    <a:pt x="435" y="2263"/>
                  </a:lnTo>
                  <a:lnTo>
                    <a:pt x="390" y="2272"/>
                  </a:lnTo>
                  <a:lnTo>
                    <a:pt x="344" y="2276"/>
                  </a:lnTo>
                  <a:lnTo>
                    <a:pt x="297" y="2272"/>
                  </a:lnTo>
                  <a:lnTo>
                    <a:pt x="253" y="2263"/>
                  </a:lnTo>
                  <a:lnTo>
                    <a:pt x="210" y="2248"/>
                  </a:lnTo>
                  <a:lnTo>
                    <a:pt x="170" y="2228"/>
                  </a:lnTo>
                  <a:lnTo>
                    <a:pt x="134" y="2203"/>
                  </a:lnTo>
                  <a:lnTo>
                    <a:pt x="101" y="2174"/>
                  </a:lnTo>
                  <a:lnTo>
                    <a:pt x="71" y="2141"/>
                  </a:lnTo>
                  <a:lnTo>
                    <a:pt x="47" y="2105"/>
                  </a:lnTo>
                  <a:lnTo>
                    <a:pt x="26" y="2064"/>
                  </a:lnTo>
                  <a:lnTo>
                    <a:pt x="12" y="2023"/>
                  </a:lnTo>
                  <a:lnTo>
                    <a:pt x="3" y="1977"/>
                  </a:lnTo>
                  <a:lnTo>
                    <a:pt x="0" y="1931"/>
                  </a:lnTo>
                  <a:lnTo>
                    <a:pt x="3" y="1884"/>
                  </a:lnTo>
                  <a:lnTo>
                    <a:pt x="12" y="1840"/>
                  </a:lnTo>
                  <a:lnTo>
                    <a:pt x="26" y="1797"/>
                  </a:lnTo>
                  <a:lnTo>
                    <a:pt x="47" y="1757"/>
                  </a:lnTo>
                  <a:lnTo>
                    <a:pt x="71" y="1720"/>
                  </a:lnTo>
                  <a:lnTo>
                    <a:pt x="101" y="1687"/>
                  </a:lnTo>
                  <a:lnTo>
                    <a:pt x="134" y="1658"/>
                  </a:lnTo>
                  <a:lnTo>
                    <a:pt x="170" y="1633"/>
                  </a:lnTo>
                  <a:lnTo>
                    <a:pt x="210" y="1613"/>
                  </a:lnTo>
                  <a:lnTo>
                    <a:pt x="253" y="1599"/>
                  </a:lnTo>
                  <a:lnTo>
                    <a:pt x="297" y="1590"/>
                  </a:lnTo>
                  <a:lnTo>
                    <a:pt x="344" y="1587"/>
                  </a:lnTo>
                  <a:lnTo>
                    <a:pt x="375" y="1588"/>
                  </a:lnTo>
                  <a:lnTo>
                    <a:pt x="406" y="1592"/>
                  </a:lnTo>
                  <a:lnTo>
                    <a:pt x="435" y="1599"/>
                  </a:lnTo>
                  <a:lnTo>
                    <a:pt x="1394" y="640"/>
                  </a:lnTo>
                  <a:lnTo>
                    <a:pt x="1374" y="485"/>
                  </a:lnTo>
                  <a:lnTo>
                    <a:pt x="18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7" name="Freeform 13"/>
            <p:cNvSpPr>
              <a:spLocks/>
            </p:cNvSpPr>
            <p:nvPr/>
          </p:nvSpPr>
          <p:spPr bwMode="auto">
            <a:xfrm>
              <a:off x="2999" y="2293"/>
              <a:ext cx="199" cy="199"/>
            </a:xfrm>
            <a:custGeom>
              <a:avLst/>
              <a:gdLst>
                <a:gd name="T0" fmla="*/ 1177 w 1996"/>
                <a:gd name="T1" fmla="*/ 15 h 1994"/>
                <a:gd name="T2" fmla="*/ 1034 w 1996"/>
                <a:gd name="T3" fmla="*/ 335 h 1994"/>
                <a:gd name="T4" fmla="*/ 871 w 1996"/>
                <a:gd name="T5" fmla="*/ 346 h 1994"/>
                <a:gd name="T6" fmla="*/ 715 w 1996"/>
                <a:gd name="T7" fmla="*/ 398 h 1994"/>
                <a:gd name="T8" fmla="*/ 572 w 1996"/>
                <a:gd name="T9" fmla="*/ 489 h 1994"/>
                <a:gd name="T10" fmla="*/ 449 w 1996"/>
                <a:gd name="T11" fmla="*/ 625 h 1994"/>
                <a:gd name="T12" fmla="*/ 368 w 1996"/>
                <a:gd name="T13" fmla="*/ 790 h 1994"/>
                <a:gd name="T14" fmla="*/ 336 w 1996"/>
                <a:gd name="T15" fmla="*/ 966 h 1994"/>
                <a:gd name="T16" fmla="*/ 352 w 1996"/>
                <a:gd name="T17" fmla="*/ 1146 h 1994"/>
                <a:gd name="T18" fmla="*/ 416 w 1996"/>
                <a:gd name="T19" fmla="*/ 1315 h 1994"/>
                <a:gd name="T20" fmla="*/ 529 w 1996"/>
                <a:gd name="T21" fmla="*/ 1466 h 1994"/>
                <a:gd name="T22" fmla="*/ 679 w 1996"/>
                <a:gd name="T23" fmla="*/ 1578 h 1994"/>
                <a:gd name="T24" fmla="*/ 849 w 1996"/>
                <a:gd name="T25" fmla="*/ 1643 h 1994"/>
                <a:gd name="T26" fmla="*/ 1028 w 1996"/>
                <a:gd name="T27" fmla="*/ 1658 h 1994"/>
                <a:gd name="T28" fmla="*/ 1205 w 1996"/>
                <a:gd name="T29" fmla="*/ 1626 h 1994"/>
                <a:gd name="T30" fmla="*/ 1369 w 1996"/>
                <a:gd name="T31" fmla="*/ 1546 h 1994"/>
                <a:gd name="T32" fmla="*/ 1506 w 1996"/>
                <a:gd name="T33" fmla="*/ 1422 h 1994"/>
                <a:gd name="T34" fmla="*/ 1597 w 1996"/>
                <a:gd name="T35" fmla="*/ 1280 h 1994"/>
                <a:gd name="T36" fmla="*/ 1648 w 1996"/>
                <a:gd name="T37" fmla="*/ 1123 h 1994"/>
                <a:gd name="T38" fmla="*/ 1659 w 1996"/>
                <a:gd name="T39" fmla="*/ 959 h 1994"/>
                <a:gd name="T40" fmla="*/ 1979 w 1996"/>
                <a:gd name="T41" fmla="*/ 817 h 1994"/>
                <a:gd name="T42" fmla="*/ 1995 w 1996"/>
                <a:gd name="T43" fmla="*/ 1035 h 1994"/>
                <a:gd name="T44" fmla="*/ 1963 w 1996"/>
                <a:gd name="T45" fmla="*/ 1251 h 1994"/>
                <a:gd name="T46" fmla="*/ 1883 w 1996"/>
                <a:gd name="T47" fmla="*/ 1457 h 1994"/>
                <a:gd name="T48" fmla="*/ 1756 w 1996"/>
                <a:gd name="T49" fmla="*/ 1645 h 1994"/>
                <a:gd name="T50" fmla="*/ 1586 w 1996"/>
                <a:gd name="T51" fmla="*/ 1804 h 1994"/>
                <a:gd name="T52" fmla="*/ 1391 w 1996"/>
                <a:gd name="T53" fmla="*/ 1915 h 1994"/>
                <a:gd name="T54" fmla="*/ 1179 w 1996"/>
                <a:gd name="T55" fmla="*/ 1978 h 1994"/>
                <a:gd name="T56" fmla="*/ 962 w 1996"/>
                <a:gd name="T57" fmla="*/ 1994 h 1994"/>
                <a:gd name="T58" fmla="*/ 745 w 1996"/>
                <a:gd name="T59" fmla="*/ 1962 h 1994"/>
                <a:gd name="T60" fmla="*/ 538 w 1996"/>
                <a:gd name="T61" fmla="*/ 1883 h 1994"/>
                <a:gd name="T62" fmla="*/ 349 w 1996"/>
                <a:gd name="T63" fmla="*/ 1755 h 1994"/>
                <a:gd name="T64" fmla="*/ 192 w 1996"/>
                <a:gd name="T65" fmla="*/ 1585 h 1994"/>
                <a:gd name="T66" fmla="*/ 81 w 1996"/>
                <a:gd name="T67" fmla="*/ 1390 h 1994"/>
                <a:gd name="T68" fmla="*/ 17 w 1996"/>
                <a:gd name="T69" fmla="*/ 1179 h 1994"/>
                <a:gd name="T70" fmla="*/ 0 w 1996"/>
                <a:gd name="T71" fmla="*/ 960 h 1994"/>
                <a:gd name="T72" fmla="*/ 32 w 1996"/>
                <a:gd name="T73" fmla="*/ 743 h 1994"/>
                <a:gd name="T74" fmla="*/ 111 w 1996"/>
                <a:gd name="T75" fmla="*/ 536 h 1994"/>
                <a:gd name="T76" fmla="*/ 239 w 1996"/>
                <a:gd name="T77" fmla="*/ 348 h 1994"/>
                <a:gd name="T78" fmla="*/ 409 w 1996"/>
                <a:gd name="T79" fmla="*/ 191 h 1994"/>
                <a:gd name="T80" fmla="*/ 604 w 1996"/>
                <a:gd name="T81" fmla="*/ 80 h 1994"/>
                <a:gd name="T82" fmla="*/ 814 w 1996"/>
                <a:gd name="T83" fmla="*/ 16 h 1994"/>
                <a:gd name="T84" fmla="*/ 1032 w 1996"/>
                <a:gd name="T85" fmla="*/ 0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6" h="1994">
                  <a:moveTo>
                    <a:pt x="1032" y="0"/>
                  </a:moveTo>
                  <a:lnTo>
                    <a:pt x="1105" y="5"/>
                  </a:lnTo>
                  <a:lnTo>
                    <a:pt x="1177" y="15"/>
                  </a:lnTo>
                  <a:lnTo>
                    <a:pt x="1248" y="30"/>
                  </a:lnTo>
                  <a:lnTo>
                    <a:pt x="1318" y="52"/>
                  </a:lnTo>
                  <a:lnTo>
                    <a:pt x="1034" y="335"/>
                  </a:lnTo>
                  <a:lnTo>
                    <a:pt x="980" y="335"/>
                  </a:lnTo>
                  <a:lnTo>
                    <a:pt x="925" y="338"/>
                  </a:lnTo>
                  <a:lnTo>
                    <a:pt x="871" y="346"/>
                  </a:lnTo>
                  <a:lnTo>
                    <a:pt x="819" y="359"/>
                  </a:lnTo>
                  <a:lnTo>
                    <a:pt x="766" y="376"/>
                  </a:lnTo>
                  <a:lnTo>
                    <a:pt x="715" y="398"/>
                  </a:lnTo>
                  <a:lnTo>
                    <a:pt x="666" y="423"/>
                  </a:lnTo>
                  <a:lnTo>
                    <a:pt x="617" y="454"/>
                  </a:lnTo>
                  <a:lnTo>
                    <a:pt x="572" y="489"/>
                  </a:lnTo>
                  <a:lnTo>
                    <a:pt x="529" y="529"/>
                  </a:lnTo>
                  <a:lnTo>
                    <a:pt x="486" y="576"/>
                  </a:lnTo>
                  <a:lnTo>
                    <a:pt x="449" y="625"/>
                  </a:lnTo>
                  <a:lnTo>
                    <a:pt x="416" y="678"/>
                  </a:lnTo>
                  <a:lnTo>
                    <a:pt x="390" y="733"/>
                  </a:lnTo>
                  <a:lnTo>
                    <a:pt x="368" y="790"/>
                  </a:lnTo>
                  <a:lnTo>
                    <a:pt x="352" y="849"/>
                  </a:lnTo>
                  <a:lnTo>
                    <a:pt x="341" y="907"/>
                  </a:lnTo>
                  <a:lnTo>
                    <a:pt x="336" y="966"/>
                  </a:lnTo>
                  <a:lnTo>
                    <a:pt x="336" y="1027"/>
                  </a:lnTo>
                  <a:lnTo>
                    <a:pt x="341" y="1086"/>
                  </a:lnTo>
                  <a:lnTo>
                    <a:pt x="352" y="1146"/>
                  </a:lnTo>
                  <a:lnTo>
                    <a:pt x="368" y="1204"/>
                  </a:lnTo>
                  <a:lnTo>
                    <a:pt x="390" y="1260"/>
                  </a:lnTo>
                  <a:lnTo>
                    <a:pt x="416" y="1315"/>
                  </a:lnTo>
                  <a:lnTo>
                    <a:pt x="449" y="1368"/>
                  </a:lnTo>
                  <a:lnTo>
                    <a:pt x="486" y="1419"/>
                  </a:lnTo>
                  <a:lnTo>
                    <a:pt x="529" y="1466"/>
                  </a:lnTo>
                  <a:lnTo>
                    <a:pt x="577" y="1509"/>
                  </a:lnTo>
                  <a:lnTo>
                    <a:pt x="626" y="1546"/>
                  </a:lnTo>
                  <a:lnTo>
                    <a:pt x="679" y="1578"/>
                  </a:lnTo>
                  <a:lnTo>
                    <a:pt x="734" y="1604"/>
                  </a:lnTo>
                  <a:lnTo>
                    <a:pt x="791" y="1626"/>
                  </a:lnTo>
                  <a:lnTo>
                    <a:pt x="849" y="1643"/>
                  </a:lnTo>
                  <a:lnTo>
                    <a:pt x="908" y="1653"/>
                  </a:lnTo>
                  <a:lnTo>
                    <a:pt x="968" y="1658"/>
                  </a:lnTo>
                  <a:lnTo>
                    <a:pt x="1028" y="1658"/>
                  </a:lnTo>
                  <a:lnTo>
                    <a:pt x="1087" y="1653"/>
                  </a:lnTo>
                  <a:lnTo>
                    <a:pt x="1146" y="1643"/>
                  </a:lnTo>
                  <a:lnTo>
                    <a:pt x="1205" y="1626"/>
                  </a:lnTo>
                  <a:lnTo>
                    <a:pt x="1261" y="1604"/>
                  </a:lnTo>
                  <a:lnTo>
                    <a:pt x="1316" y="1578"/>
                  </a:lnTo>
                  <a:lnTo>
                    <a:pt x="1369" y="1546"/>
                  </a:lnTo>
                  <a:lnTo>
                    <a:pt x="1419" y="1509"/>
                  </a:lnTo>
                  <a:lnTo>
                    <a:pt x="1467" y="1466"/>
                  </a:lnTo>
                  <a:lnTo>
                    <a:pt x="1506" y="1422"/>
                  </a:lnTo>
                  <a:lnTo>
                    <a:pt x="1540" y="1377"/>
                  </a:lnTo>
                  <a:lnTo>
                    <a:pt x="1571" y="1329"/>
                  </a:lnTo>
                  <a:lnTo>
                    <a:pt x="1597" y="1280"/>
                  </a:lnTo>
                  <a:lnTo>
                    <a:pt x="1618" y="1228"/>
                  </a:lnTo>
                  <a:lnTo>
                    <a:pt x="1636" y="1175"/>
                  </a:lnTo>
                  <a:lnTo>
                    <a:pt x="1648" y="1123"/>
                  </a:lnTo>
                  <a:lnTo>
                    <a:pt x="1657" y="1069"/>
                  </a:lnTo>
                  <a:lnTo>
                    <a:pt x="1660" y="1014"/>
                  </a:lnTo>
                  <a:lnTo>
                    <a:pt x="1659" y="959"/>
                  </a:lnTo>
                  <a:lnTo>
                    <a:pt x="1943" y="675"/>
                  </a:lnTo>
                  <a:lnTo>
                    <a:pt x="1964" y="745"/>
                  </a:lnTo>
                  <a:lnTo>
                    <a:pt x="1979" y="817"/>
                  </a:lnTo>
                  <a:lnTo>
                    <a:pt x="1990" y="889"/>
                  </a:lnTo>
                  <a:lnTo>
                    <a:pt x="1996" y="962"/>
                  </a:lnTo>
                  <a:lnTo>
                    <a:pt x="1995" y="1035"/>
                  </a:lnTo>
                  <a:lnTo>
                    <a:pt x="1990" y="1107"/>
                  </a:lnTo>
                  <a:lnTo>
                    <a:pt x="1979" y="1180"/>
                  </a:lnTo>
                  <a:lnTo>
                    <a:pt x="1963" y="1251"/>
                  </a:lnTo>
                  <a:lnTo>
                    <a:pt x="1942" y="1322"/>
                  </a:lnTo>
                  <a:lnTo>
                    <a:pt x="1915" y="1390"/>
                  </a:lnTo>
                  <a:lnTo>
                    <a:pt x="1883" y="1457"/>
                  </a:lnTo>
                  <a:lnTo>
                    <a:pt x="1846" y="1523"/>
                  </a:lnTo>
                  <a:lnTo>
                    <a:pt x="1804" y="1586"/>
                  </a:lnTo>
                  <a:lnTo>
                    <a:pt x="1756" y="1645"/>
                  </a:lnTo>
                  <a:lnTo>
                    <a:pt x="1703" y="1702"/>
                  </a:lnTo>
                  <a:lnTo>
                    <a:pt x="1646" y="1755"/>
                  </a:lnTo>
                  <a:lnTo>
                    <a:pt x="1586" y="1804"/>
                  </a:lnTo>
                  <a:lnTo>
                    <a:pt x="1523" y="1845"/>
                  </a:lnTo>
                  <a:lnTo>
                    <a:pt x="1458" y="1883"/>
                  </a:lnTo>
                  <a:lnTo>
                    <a:pt x="1391" y="1915"/>
                  </a:lnTo>
                  <a:lnTo>
                    <a:pt x="1321" y="1941"/>
                  </a:lnTo>
                  <a:lnTo>
                    <a:pt x="1251" y="1962"/>
                  </a:lnTo>
                  <a:lnTo>
                    <a:pt x="1179" y="1978"/>
                  </a:lnTo>
                  <a:lnTo>
                    <a:pt x="1107" y="1988"/>
                  </a:lnTo>
                  <a:lnTo>
                    <a:pt x="1034" y="1994"/>
                  </a:lnTo>
                  <a:lnTo>
                    <a:pt x="962" y="1994"/>
                  </a:lnTo>
                  <a:lnTo>
                    <a:pt x="888" y="1988"/>
                  </a:lnTo>
                  <a:lnTo>
                    <a:pt x="816" y="1978"/>
                  </a:lnTo>
                  <a:lnTo>
                    <a:pt x="745" y="1962"/>
                  </a:lnTo>
                  <a:lnTo>
                    <a:pt x="675" y="1941"/>
                  </a:lnTo>
                  <a:lnTo>
                    <a:pt x="605" y="1915"/>
                  </a:lnTo>
                  <a:lnTo>
                    <a:pt x="538" y="1883"/>
                  </a:lnTo>
                  <a:lnTo>
                    <a:pt x="472" y="1845"/>
                  </a:lnTo>
                  <a:lnTo>
                    <a:pt x="409" y="1804"/>
                  </a:lnTo>
                  <a:lnTo>
                    <a:pt x="349" y="1755"/>
                  </a:lnTo>
                  <a:lnTo>
                    <a:pt x="292" y="1702"/>
                  </a:lnTo>
                  <a:lnTo>
                    <a:pt x="239" y="1645"/>
                  </a:lnTo>
                  <a:lnTo>
                    <a:pt x="192" y="1585"/>
                  </a:lnTo>
                  <a:lnTo>
                    <a:pt x="149" y="1522"/>
                  </a:lnTo>
                  <a:lnTo>
                    <a:pt x="111" y="1457"/>
                  </a:lnTo>
                  <a:lnTo>
                    <a:pt x="81" y="1390"/>
                  </a:lnTo>
                  <a:lnTo>
                    <a:pt x="54" y="1321"/>
                  </a:lnTo>
                  <a:lnTo>
                    <a:pt x="32" y="1250"/>
                  </a:lnTo>
                  <a:lnTo>
                    <a:pt x="17" y="1179"/>
                  </a:lnTo>
                  <a:lnTo>
                    <a:pt x="6" y="1106"/>
                  </a:lnTo>
                  <a:lnTo>
                    <a:pt x="0" y="1034"/>
                  </a:lnTo>
                  <a:lnTo>
                    <a:pt x="0" y="960"/>
                  </a:lnTo>
                  <a:lnTo>
                    <a:pt x="6" y="887"/>
                  </a:lnTo>
                  <a:lnTo>
                    <a:pt x="17" y="816"/>
                  </a:lnTo>
                  <a:lnTo>
                    <a:pt x="32" y="743"/>
                  </a:lnTo>
                  <a:lnTo>
                    <a:pt x="54" y="673"/>
                  </a:lnTo>
                  <a:lnTo>
                    <a:pt x="81" y="605"/>
                  </a:lnTo>
                  <a:lnTo>
                    <a:pt x="111" y="536"/>
                  </a:lnTo>
                  <a:lnTo>
                    <a:pt x="149" y="471"/>
                  </a:lnTo>
                  <a:lnTo>
                    <a:pt x="192" y="409"/>
                  </a:lnTo>
                  <a:lnTo>
                    <a:pt x="239" y="348"/>
                  </a:lnTo>
                  <a:lnTo>
                    <a:pt x="292" y="291"/>
                  </a:lnTo>
                  <a:lnTo>
                    <a:pt x="349" y="238"/>
                  </a:lnTo>
                  <a:lnTo>
                    <a:pt x="409" y="191"/>
                  </a:lnTo>
                  <a:lnTo>
                    <a:pt x="472" y="148"/>
                  </a:lnTo>
                  <a:lnTo>
                    <a:pt x="537" y="111"/>
                  </a:lnTo>
                  <a:lnTo>
                    <a:pt x="604" y="80"/>
                  </a:lnTo>
                  <a:lnTo>
                    <a:pt x="672" y="52"/>
                  </a:lnTo>
                  <a:lnTo>
                    <a:pt x="743" y="31"/>
                  </a:lnTo>
                  <a:lnTo>
                    <a:pt x="814" y="16"/>
                  </a:lnTo>
                  <a:lnTo>
                    <a:pt x="887" y="5"/>
                  </a:lnTo>
                  <a:lnTo>
                    <a:pt x="959" y="0"/>
                  </a:lnTo>
                  <a:lnTo>
                    <a:pt x="10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8" name="Freeform 14"/>
            <p:cNvSpPr>
              <a:spLocks/>
            </p:cNvSpPr>
            <p:nvPr/>
          </p:nvSpPr>
          <p:spPr bwMode="auto">
            <a:xfrm>
              <a:off x="2930" y="2225"/>
              <a:ext cx="336" cy="336"/>
            </a:xfrm>
            <a:custGeom>
              <a:avLst/>
              <a:gdLst>
                <a:gd name="T0" fmla="*/ 1892 w 3365"/>
                <a:gd name="T1" fmla="*/ 12 h 3365"/>
                <a:gd name="T2" fmla="*/ 2169 w 3365"/>
                <a:gd name="T3" fmla="*/ 72 h 3365"/>
                <a:gd name="T4" fmla="*/ 2434 w 3365"/>
                <a:gd name="T5" fmla="*/ 176 h 3365"/>
                <a:gd name="T6" fmla="*/ 2170 w 3365"/>
                <a:gd name="T7" fmla="*/ 459 h 3365"/>
                <a:gd name="T8" fmla="*/ 1927 w 3365"/>
                <a:gd name="T9" fmla="*/ 389 h 3365"/>
                <a:gd name="T10" fmla="*/ 1676 w 3365"/>
                <a:gd name="T11" fmla="*/ 367 h 3365"/>
                <a:gd name="T12" fmla="*/ 1427 w 3365"/>
                <a:gd name="T13" fmla="*/ 391 h 3365"/>
                <a:gd name="T14" fmla="*/ 1185 w 3365"/>
                <a:gd name="T15" fmla="*/ 463 h 3365"/>
                <a:gd name="T16" fmla="*/ 957 w 3365"/>
                <a:gd name="T17" fmla="*/ 584 h 3365"/>
                <a:gd name="T18" fmla="*/ 751 w 3365"/>
                <a:gd name="T19" fmla="*/ 752 h 3365"/>
                <a:gd name="T20" fmla="*/ 583 w 3365"/>
                <a:gd name="T21" fmla="*/ 958 h 3365"/>
                <a:gd name="T22" fmla="*/ 462 w 3365"/>
                <a:gd name="T23" fmla="*/ 1187 h 3365"/>
                <a:gd name="T24" fmla="*/ 390 w 3365"/>
                <a:gd name="T25" fmla="*/ 1431 h 3365"/>
                <a:gd name="T26" fmla="*/ 366 w 3365"/>
                <a:gd name="T27" fmla="*/ 1683 h 3365"/>
                <a:gd name="T28" fmla="*/ 390 w 3365"/>
                <a:gd name="T29" fmla="*/ 1934 h 3365"/>
                <a:gd name="T30" fmla="*/ 462 w 3365"/>
                <a:gd name="T31" fmla="*/ 2178 h 3365"/>
                <a:gd name="T32" fmla="*/ 583 w 3365"/>
                <a:gd name="T33" fmla="*/ 2407 h 3365"/>
                <a:gd name="T34" fmla="*/ 751 w 3365"/>
                <a:gd name="T35" fmla="*/ 2614 h 3365"/>
                <a:gd name="T36" fmla="*/ 958 w 3365"/>
                <a:gd name="T37" fmla="*/ 2783 h 3365"/>
                <a:gd name="T38" fmla="*/ 1187 w 3365"/>
                <a:gd name="T39" fmla="*/ 2903 h 3365"/>
                <a:gd name="T40" fmla="*/ 1431 w 3365"/>
                <a:gd name="T41" fmla="*/ 2976 h 3365"/>
                <a:gd name="T42" fmla="*/ 1683 w 3365"/>
                <a:gd name="T43" fmla="*/ 3000 h 3365"/>
                <a:gd name="T44" fmla="*/ 1934 w 3365"/>
                <a:gd name="T45" fmla="*/ 2976 h 3365"/>
                <a:gd name="T46" fmla="*/ 2178 w 3365"/>
                <a:gd name="T47" fmla="*/ 2903 h 3365"/>
                <a:gd name="T48" fmla="*/ 2407 w 3365"/>
                <a:gd name="T49" fmla="*/ 2783 h 3365"/>
                <a:gd name="T50" fmla="*/ 2614 w 3365"/>
                <a:gd name="T51" fmla="*/ 2614 h 3365"/>
                <a:gd name="T52" fmla="*/ 2782 w 3365"/>
                <a:gd name="T53" fmla="*/ 2408 h 3365"/>
                <a:gd name="T54" fmla="*/ 2902 w 3365"/>
                <a:gd name="T55" fmla="*/ 2182 h 3365"/>
                <a:gd name="T56" fmla="*/ 2974 w 3365"/>
                <a:gd name="T57" fmla="*/ 1938 h 3365"/>
                <a:gd name="T58" fmla="*/ 3000 w 3365"/>
                <a:gd name="T59" fmla="*/ 1689 h 3365"/>
                <a:gd name="T60" fmla="*/ 2977 w 3365"/>
                <a:gd name="T61" fmla="*/ 1439 h 3365"/>
                <a:gd name="T62" fmla="*/ 2906 w 3365"/>
                <a:gd name="T63" fmla="*/ 1196 h 3365"/>
                <a:gd name="T64" fmla="*/ 3189 w 3365"/>
                <a:gd name="T65" fmla="*/ 931 h 3365"/>
                <a:gd name="T66" fmla="*/ 3293 w 3365"/>
                <a:gd name="T67" fmla="*/ 1196 h 3365"/>
                <a:gd name="T68" fmla="*/ 3352 w 3365"/>
                <a:gd name="T69" fmla="*/ 1472 h 3365"/>
                <a:gd name="T70" fmla="*/ 3364 w 3365"/>
                <a:gd name="T71" fmla="*/ 1754 h 3365"/>
                <a:gd name="T72" fmla="*/ 3329 w 3365"/>
                <a:gd name="T73" fmla="*/ 2033 h 3365"/>
                <a:gd name="T74" fmla="*/ 3246 w 3365"/>
                <a:gd name="T75" fmla="*/ 2306 h 3365"/>
                <a:gd name="T76" fmla="*/ 3117 w 3365"/>
                <a:gd name="T77" fmla="*/ 2563 h 3365"/>
                <a:gd name="T78" fmla="*/ 2941 w 3365"/>
                <a:gd name="T79" fmla="*/ 2800 h 3365"/>
                <a:gd name="T80" fmla="*/ 2720 w 3365"/>
                <a:gd name="T81" fmla="*/ 3008 h 3365"/>
                <a:gd name="T82" fmla="*/ 2471 w 3365"/>
                <a:gd name="T83" fmla="*/ 3170 h 3365"/>
                <a:gd name="T84" fmla="*/ 2202 w 3365"/>
                <a:gd name="T85" fmla="*/ 3284 h 3365"/>
                <a:gd name="T86" fmla="*/ 1922 w 3365"/>
                <a:gd name="T87" fmla="*/ 3349 h 3365"/>
                <a:gd name="T88" fmla="*/ 1635 w 3365"/>
                <a:gd name="T89" fmla="*/ 3365 h 3365"/>
                <a:gd name="T90" fmla="*/ 1350 w 3365"/>
                <a:gd name="T91" fmla="*/ 3332 h 3365"/>
                <a:gd name="T92" fmla="*/ 1071 w 3365"/>
                <a:gd name="T93" fmla="*/ 3252 h 3365"/>
                <a:gd name="T94" fmla="*/ 808 w 3365"/>
                <a:gd name="T95" fmla="*/ 3122 h 3365"/>
                <a:gd name="T96" fmla="*/ 566 w 3365"/>
                <a:gd name="T97" fmla="*/ 2943 h 3365"/>
                <a:gd name="T98" fmla="*/ 357 w 3365"/>
                <a:gd name="T99" fmla="*/ 2721 h 3365"/>
                <a:gd name="T100" fmla="*/ 195 w 3365"/>
                <a:gd name="T101" fmla="*/ 2471 h 3365"/>
                <a:gd name="T102" fmla="*/ 81 w 3365"/>
                <a:gd name="T103" fmla="*/ 2202 h 3365"/>
                <a:gd name="T104" fmla="*/ 16 w 3365"/>
                <a:gd name="T105" fmla="*/ 1922 h 3365"/>
                <a:gd name="T106" fmla="*/ 0 w 3365"/>
                <a:gd name="T107" fmla="*/ 1635 h 3365"/>
                <a:gd name="T108" fmla="*/ 32 w 3365"/>
                <a:gd name="T109" fmla="*/ 1350 h 3365"/>
                <a:gd name="T110" fmla="*/ 113 w 3365"/>
                <a:gd name="T111" fmla="*/ 1072 h 3365"/>
                <a:gd name="T112" fmla="*/ 243 w 3365"/>
                <a:gd name="T113" fmla="*/ 809 h 3365"/>
                <a:gd name="T114" fmla="*/ 422 w 3365"/>
                <a:gd name="T115" fmla="*/ 567 h 3365"/>
                <a:gd name="T116" fmla="*/ 641 w 3365"/>
                <a:gd name="T117" fmla="*/ 360 h 3365"/>
                <a:gd name="T118" fmla="*/ 885 w 3365"/>
                <a:gd name="T119" fmla="*/ 199 h 3365"/>
                <a:gd name="T120" fmla="*/ 1148 w 3365"/>
                <a:gd name="T121" fmla="*/ 86 h 3365"/>
                <a:gd name="T122" fmla="*/ 1424 w 3365"/>
                <a:gd name="T123" fmla="*/ 20 h 3365"/>
                <a:gd name="T124" fmla="*/ 1705 w 3365"/>
                <a:gd name="T125" fmla="*/ 0 h 3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5" h="3365">
                  <a:moveTo>
                    <a:pt x="1705" y="0"/>
                  </a:moveTo>
                  <a:lnTo>
                    <a:pt x="1798" y="4"/>
                  </a:lnTo>
                  <a:lnTo>
                    <a:pt x="1892" y="12"/>
                  </a:lnTo>
                  <a:lnTo>
                    <a:pt x="1985" y="27"/>
                  </a:lnTo>
                  <a:lnTo>
                    <a:pt x="2078" y="46"/>
                  </a:lnTo>
                  <a:lnTo>
                    <a:pt x="2169" y="72"/>
                  </a:lnTo>
                  <a:lnTo>
                    <a:pt x="2259" y="101"/>
                  </a:lnTo>
                  <a:lnTo>
                    <a:pt x="2347" y="137"/>
                  </a:lnTo>
                  <a:lnTo>
                    <a:pt x="2434" y="176"/>
                  </a:lnTo>
                  <a:lnTo>
                    <a:pt x="2519" y="222"/>
                  </a:lnTo>
                  <a:lnTo>
                    <a:pt x="2248" y="493"/>
                  </a:lnTo>
                  <a:lnTo>
                    <a:pt x="2170" y="459"/>
                  </a:lnTo>
                  <a:lnTo>
                    <a:pt x="2090" y="430"/>
                  </a:lnTo>
                  <a:lnTo>
                    <a:pt x="2009" y="407"/>
                  </a:lnTo>
                  <a:lnTo>
                    <a:pt x="1927" y="389"/>
                  </a:lnTo>
                  <a:lnTo>
                    <a:pt x="1844" y="376"/>
                  </a:lnTo>
                  <a:lnTo>
                    <a:pt x="1761" y="369"/>
                  </a:lnTo>
                  <a:lnTo>
                    <a:pt x="1676" y="367"/>
                  </a:lnTo>
                  <a:lnTo>
                    <a:pt x="1593" y="369"/>
                  </a:lnTo>
                  <a:lnTo>
                    <a:pt x="1510" y="378"/>
                  </a:lnTo>
                  <a:lnTo>
                    <a:pt x="1427" y="391"/>
                  </a:lnTo>
                  <a:lnTo>
                    <a:pt x="1345" y="411"/>
                  </a:lnTo>
                  <a:lnTo>
                    <a:pt x="1264" y="434"/>
                  </a:lnTo>
                  <a:lnTo>
                    <a:pt x="1185" y="463"/>
                  </a:lnTo>
                  <a:lnTo>
                    <a:pt x="1107" y="499"/>
                  </a:lnTo>
                  <a:lnTo>
                    <a:pt x="1031" y="538"/>
                  </a:lnTo>
                  <a:lnTo>
                    <a:pt x="957" y="584"/>
                  </a:lnTo>
                  <a:lnTo>
                    <a:pt x="885" y="635"/>
                  </a:lnTo>
                  <a:lnTo>
                    <a:pt x="817" y="691"/>
                  </a:lnTo>
                  <a:lnTo>
                    <a:pt x="751" y="752"/>
                  </a:lnTo>
                  <a:lnTo>
                    <a:pt x="690" y="818"/>
                  </a:lnTo>
                  <a:lnTo>
                    <a:pt x="634" y="887"/>
                  </a:lnTo>
                  <a:lnTo>
                    <a:pt x="583" y="958"/>
                  </a:lnTo>
                  <a:lnTo>
                    <a:pt x="538" y="1033"/>
                  </a:lnTo>
                  <a:lnTo>
                    <a:pt x="497" y="1109"/>
                  </a:lnTo>
                  <a:lnTo>
                    <a:pt x="462" y="1187"/>
                  </a:lnTo>
                  <a:lnTo>
                    <a:pt x="433" y="1267"/>
                  </a:lnTo>
                  <a:lnTo>
                    <a:pt x="409" y="1349"/>
                  </a:lnTo>
                  <a:lnTo>
                    <a:pt x="390" y="1431"/>
                  </a:lnTo>
                  <a:lnTo>
                    <a:pt x="376" y="1515"/>
                  </a:lnTo>
                  <a:lnTo>
                    <a:pt x="368" y="1599"/>
                  </a:lnTo>
                  <a:lnTo>
                    <a:pt x="366" y="1683"/>
                  </a:lnTo>
                  <a:lnTo>
                    <a:pt x="368" y="1767"/>
                  </a:lnTo>
                  <a:lnTo>
                    <a:pt x="376" y="1852"/>
                  </a:lnTo>
                  <a:lnTo>
                    <a:pt x="390" y="1934"/>
                  </a:lnTo>
                  <a:lnTo>
                    <a:pt x="409" y="2017"/>
                  </a:lnTo>
                  <a:lnTo>
                    <a:pt x="433" y="2098"/>
                  </a:lnTo>
                  <a:lnTo>
                    <a:pt x="462" y="2178"/>
                  </a:lnTo>
                  <a:lnTo>
                    <a:pt x="497" y="2256"/>
                  </a:lnTo>
                  <a:lnTo>
                    <a:pt x="538" y="2333"/>
                  </a:lnTo>
                  <a:lnTo>
                    <a:pt x="583" y="2407"/>
                  </a:lnTo>
                  <a:lnTo>
                    <a:pt x="634" y="2480"/>
                  </a:lnTo>
                  <a:lnTo>
                    <a:pt x="690" y="2548"/>
                  </a:lnTo>
                  <a:lnTo>
                    <a:pt x="751" y="2614"/>
                  </a:lnTo>
                  <a:lnTo>
                    <a:pt x="817" y="2675"/>
                  </a:lnTo>
                  <a:lnTo>
                    <a:pt x="887" y="2732"/>
                  </a:lnTo>
                  <a:lnTo>
                    <a:pt x="958" y="2783"/>
                  </a:lnTo>
                  <a:lnTo>
                    <a:pt x="1033" y="2828"/>
                  </a:lnTo>
                  <a:lnTo>
                    <a:pt x="1109" y="2868"/>
                  </a:lnTo>
                  <a:lnTo>
                    <a:pt x="1187" y="2903"/>
                  </a:lnTo>
                  <a:lnTo>
                    <a:pt x="1267" y="2933"/>
                  </a:lnTo>
                  <a:lnTo>
                    <a:pt x="1349" y="2957"/>
                  </a:lnTo>
                  <a:lnTo>
                    <a:pt x="1431" y="2976"/>
                  </a:lnTo>
                  <a:lnTo>
                    <a:pt x="1515" y="2989"/>
                  </a:lnTo>
                  <a:lnTo>
                    <a:pt x="1598" y="2997"/>
                  </a:lnTo>
                  <a:lnTo>
                    <a:pt x="1683" y="3000"/>
                  </a:lnTo>
                  <a:lnTo>
                    <a:pt x="1767" y="2997"/>
                  </a:lnTo>
                  <a:lnTo>
                    <a:pt x="1851" y="2989"/>
                  </a:lnTo>
                  <a:lnTo>
                    <a:pt x="1934" y="2976"/>
                  </a:lnTo>
                  <a:lnTo>
                    <a:pt x="2016" y="2957"/>
                  </a:lnTo>
                  <a:lnTo>
                    <a:pt x="2098" y="2933"/>
                  </a:lnTo>
                  <a:lnTo>
                    <a:pt x="2178" y="2903"/>
                  </a:lnTo>
                  <a:lnTo>
                    <a:pt x="2256" y="2868"/>
                  </a:lnTo>
                  <a:lnTo>
                    <a:pt x="2333" y="2828"/>
                  </a:lnTo>
                  <a:lnTo>
                    <a:pt x="2407" y="2783"/>
                  </a:lnTo>
                  <a:lnTo>
                    <a:pt x="2479" y="2732"/>
                  </a:lnTo>
                  <a:lnTo>
                    <a:pt x="2548" y="2675"/>
                  </a:lnTo>
                  <a:lnTo>
                    <a:pt x="2614" y="2614"/>
                  </a:lnTo>
                  <a:lnTo>
                    <a:pt x="2675" y="2549"/>
                  </a:lnTo>
                  <a:lnTo>
                    <a:pt x="2731" y="2480"/>
                  </a:lnTo>
                  <a:lnTo>
                    <a:pt x="2782" y="2408"/>
                  </a:lnTo>
                  <a:lnTo>
                    <a:pt x="2827" y="2334"/>
                  </a:lnTo>
                  <a:lnTo>
                    <a:pt x="2868" y="2259"/>
                  </a:lnTo>
                  <a:lnTo>
                    <a:pt x="2902" y="2182"/>
                  </a:lnTo>
                  <a:lnTo>
                    <a:pt x="2931" y="2101"/>
                  </a:lnTo>
                  <a:lnTo>
                    <a:pt x="2956" y="2021"/>
                  </a:lnTo>
                  <a:lnTo>
                    <a:pt x="2974" y="1938"/>
                  </a:lnTo>
                  <a:lnTo>
                    <a:pt x="2989" y="1856"/>
                  </a:lnTo>
                  <a:lnTo>
                    <a:pt x="2996" y="1772"/>
                  </a:lnTo>
                  <a:lnTo>
                    <a:pt x="3000" y="1689"/>
                  </a:lnTo>
                  <a:lnTo>
                    <a:pt x="2997" y="1605"/>
                  </a:lnTo>
                  <a:lnTo>
                    <a:pt x="2990" y="1522"/>
                  </a:lnTo>
                  <a:lnTo>
                    <a:pt x="2977" y="1439"/>
                  </a:lnTo>
                  <a:lnTo>
                    <a:pt x="2959" y="1357"/>
                  </a:lnTo>
                  <a:lnTo>
                    <a:pt x="2935" y="1275"/>
                  </a:lnTo>
                  <a:lnTo>
                    <a:pt x="2906" y="1196"/>
                  </a:lnTo>
                  <a:lnTo>
                    <a:pt x="2872" y="1118"/>
                  </a:lnTo>
                  <a:lnTo>
                    <a:pt x="3143" y="846"/>
                  </a:lnTo>
                  <a:lnTo>
                    <a:pt x="3189" y="931"/>
                  </a:lnTo>
                  <a:lnTo>
                    <a:pt x="3228" y="1018"/>
                  </a:lnTo>
                  <a:lnTo>
                    <a:pt x="3264" y="1106"/>
                  </a:lnTo>
                  <a:lnTo>
                    <a:pt x="3293" y="1196"/>
                  </a:lnTo>
                  <a:lnTo>
                    <a:pt x="3319" y="1287"/>
                  </a:lnTo>
                  <a:lnTo>
                    <a:pt x="3337" y="1380"/>
                  </a:lnTo>
                  <a:lnTo>
                    <a:pt x="3352" y="1472"/>
                  </a:lnTo>
                  <a:lnTo>
                    <a:pt x="3362" y="1567"/>
                  </a:lnTo>
                  <a:lnTo>
                    <a:pt x="3365" y="1660"/>
                  </a:lnTo>
                  <a:lnTo>
                    <a:pt x="3364" y="1754"/>
                  </a:lnTo>
                  <a:lnTo>
                    <a:pt x="3357" y="1847"/>
                  </a:lnTo>
                  <a:lnTo>
                    <a:pt x="3345" y="1941"/>
                  </a:lnTo>
                  <a:lnTo>
                    <a:pt x="3329" y="2033"/>
                  </a:lnTo>
                  <a:lnTo>
                    <a:pt x="3307" y="2125"/>
                  </a:lnTo>
                  <a:lnTo>
                    <a:pt x="3279" y="2216"/>
                  </a:lnTo>
                  <a:lnTo>
                    <a:pt x="3246" y="2306"/>
                  </a:lnTo>
                  <a:lnTo>
                    <a:pt x="3209" y="2393"/>
                  </a:lnTo>
                  <a:lnTo>
                    <a:pt x="3166" y="2479"/>
                  </a:lnTo>
                  <a:lnTo>
                    <a:pt x="3117" y="2563"/>
                  </a:lnTo>
                  <a:lnTo>
                    <a:pt x="3063" y="2645"/>
                  </a:lnTo>
                  <a:lnTo>
                    <a:pt x="3005" y="2723"/>
                  </a:lnTo>
                  <a:lnTo>
                    <a:pt x="2941" y="2800"/>
                  </a:lnTo>
                  <a:lnTo>
                    <a:pt x="2872" y="2872"/>
                  </a:lnTo>
                  <a:lnTo>
                    <a:pt x="2797" y="2943"/>
                  </a:lnTo>
                  <a:lnTo>
                    <a:pt x="2720" y="3008"/>
                  </a:lnTo>
                  <a:lnTo>
                    <a:pt x="2640" y="3067"/>
                  </a:lnTo>
                  <a:lnTo>
                    <a:pt x="2556" y="3122"/>
                  </a:lnTo>
                  <a:lnTo>
                    <a:pt x="2471" y="3170"/>
                  </a:lnTo>
                  <a:lnTo>
                    <a:pt x="2383" y="3213"/>
                  </a:lnTo>
                  <a:lnTo>
                    <a:pt x="2293" y="3252"/>
                  </a:lnTo>
                  <a:lnTo>
                    <a:pt x="2202" y="3284"/>
                  </a:lnTo>
                  <a:lnTo>
                    <a:pt x="2110" y="3311"/>
                  </a:lnTo>
                  <a:lnTo>
                    <a:pt x="2016" y="3332"/>
                  </a:lnTo>
                  <a:lnTo>
                    <a:pt x="1922" y="3349"/>
                  </a:lnTo>
                  <a:lnTo>
                    <a:pt x="1826" y="3360"/>
                  </a:lnTo>
                  <a:lnTo>
                    <a:pt x="1730" y="3365"/>
                  </a:lnTo>
                  <a:lnTo>
                    <a:pt x="1635" y="3365"/>
                  </a:lnTo>
                  <a:lnTo>
                    <a:pt x="1539" y="3360"/>
                  </a:lnTo>
                  <a:lnTo>
                    <a:pt x="1444" y="3349"/>
                  </a:lnTo>
                  <a:lnTo>
                    <a:pt x="1350" y="3332"/>
                  </a:lnTo>
                  <a:lnTo>
                    <a:pt x="1256" y="3311"/>
                  </a:lnTo>
                  <a:lnTo>
                    <a:pt x="1163" y="3284"/>
                  </a:lnTo>
                  <a:lnTo>
                    <a:pt x="1071" y="3252"/>
                  </a:lnTo>
                  <a:lnTo>
                    <a:pt x="982" y="3213"/>
                  </a:lnTo>
                  <a:lnTo>
                    <a:pt x="894" y="3170"/>
                  </a:lnTo>
                  <a:lnTo>
                    <a:pt x="808" y="3122"/>
                  </a:lnTo>
                  <a:lnTo>
                    <a:pt x="726" y="3067"/>
                  </a:lnTo>
                  <a:lnTo>
                    <a:pt x="645" y="3008"/>
                  </a:lnTo>
                  <a:lnTo>
                    <a:pt x="566" y="2943"/>
                  </a:lnTo>
                  <a:lnTo>
                    <a:pt x="493" y="2872"/>
                  </a:lnTo>
                  <a:lnTo>
                    <a:pt x="422" y="2798"/>
                  </a:lnTo>
                  <a:lnTo>
                    <a:pt x="357" y="2721"/>
                  </a:lnTo>
                  <a:lnTo>
                    <a:pt x="297" y="2639"/>
                  </a:lnTo>
                  <a:lnTo>
                    <a:pt x="243" y="2557"/>
                  </a:lnTo>
                  <a:lnTo>
                    <a:pt x="195" y="2471"/>
                  </a:lnTo>
                  <a:lnTo>
                    <a:pt x="152" y="2383"/>
                  </a:lnTo>
                  <a:lnTo>
                    <a:pt x="113" y="2294"/>
                  </a:lnTo>
                  <a:lnTo>
                    <a:pt x="81" y="2202"/>
                  </a:lnTo>
                  <a:lnTo>
                    <a:pt x="54" y="2110"/>
                  </a:lnTo>
                  <a:lnTo>
                    <a:pt x="32" y="2017"/>
                  </a:lnTo>
                  <a:lnTo>
                    <a:pt x="16" y="1922"/>
                  </a:lnTo>
                  <a:lnTo>
                    <a:pt x="5" y="1826"/>
                  </a:lnTo>
                  <a:lnTo>
                    <a:pt x="0" y="1731"/>
                  </a:lnTo>
                  <a:lnTo>
                    <a:pt x="0" y="1635"/>
                  </a:lnTo>
                  <a:lnTo>
                    <a:pt x="5" y="1539"/>
                  </a:lnTo>
                  <a:lnTo>
                    <a:pt x="16" y="1445"/>
                  </a:lnTo>
                  <a:lnTo>
                    <a:pt x="32" y="1350"/>
                  </a:lnTo>
                  <a:lnTo>
                    <a:pt x="54" y="1255"/>
                  </a:lnTo>
                  <a:lnTo>
                    <a:pt x="81" y="1163"/>
                  </a:lnTo>
                  <a:lnTo>
                    <a:pt x="113" y="1072"/>
                  </a:lnTo>
                  <a:lnTo>
                    <a:pt x="152" y="983"/>
                  </a:lnTo>
                  <a:lnTo>
                    <a:pt x="195" y="895"/>
                  </a:lnTo>
                  <a:lnTo>
                    <a:pt x="243" y="809"/>
                  </a:lnTo>
                  <a:lnTo>
                    <a:pt x="297" y="725"/>
                  </a:lnTo>
                  <a:lnTo>
                    <a:pt x="357" y="645"/>
                  </a:lnTo>
                  <a:lnTo>
                    <a:pt x="422" y="567"/>
                  </a:lnTo>
                  <a:lnTo>
                    <a:pt x="493" y="492"/>
                  </a:lnTo>
                  <a:lnTo>
                    <a:pt x="565" y="424"/>
                  </a:lnTo>
                  <a:lnTo>
                    <a:pt x="641" y="360"/>
                  </a:lnTo>
                  <a:lnTo>
                    <a:pt x="720" y="301"/>
                  </a:lnTo>
                  <a:lnTo>
                    <a:pt x="802" y="248"/>
                  </a:lnTo>
                  <a:lnTo>
                    <a:pt x="885" y="199"/>
                  </a:lnTo>
                  <a:lnTo>
                    <a:pt x="972" y="156"/>
                  </a:lnTo>
                  <a:lnTo>
                    <a:pt x="1059" y="119"/>
                  </a:lnTo>
                  <a:lnTo>
                    <a:pt x="1148" y="86"/>
                  </a:lnTo>
                  <a:lnTo>
                    <a:pt x="1240" y="59"/>
                  </a:lnTo>
                  <a:lnTo>
                    <a:pt x="1331" y="37"/>
                  </a:lnTo>
                  <a:lnTo>
                    <a:pt x="1424" y="20"/>
                  </a:lnTo>
                  <a:lnTo>
                    <a:pt x="1517" y="8"/>
                  </a:lnTo>
                  <a:lnTo>
                    <a:pt x="1611" y="1"/>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sp>
        <p:nvSpPr>
          <p:cNvPr id="7" name="ZoneTexte 6"/>
          <p:cNvSpPr txBox="1"/>
          <p:nvPr/>
        </p:nvSpPr>
        <p:spPr>
          <a:xfrm>
            <a:off x="4412637" y="1373908"/>
            <a:ext cx="1090763" cy="13802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200" dirty="0" smtClean="0">
                <a:solidFill>
                  <a:srgbClr val="005EB8">
                    <a:lumMod val="50000"/>
                  </a:srgbClr>
                </a:solidFill>
                <a:latin typeface="Arial"/>
                <a:cs typeface="Times"/>
              </a:rPr>
              <a:t>Objectifs</a:t>
            </a:r>
          </a:p>
          <a:p>
            <a:pPr algn="ctr" defTabSz="457200">
              <a:spcBef>
                <a:spcPct val="20000"/>
              </a:spcBef>
              <a:buClr>
                <a:srgbClr val="003C71"/>
              </a:buClr>
              <a:buSzPct val="125000"/>
            </a:pPr>
            <a:r>
              <a:rPr lang="fr-CA" sz="1200" dirty="0" smtClean="0">
                <a:solidFill>
                  <a:srgbClr val="005EB8">
                    <a:lumMod val="50000"/>
                  </a:srgbClr>
                </a:solidFill>
                <a:latin typeface="Arial"/>
                <a:cs typeface="Times"/>
              </a:rPr>
              <a:t>(pourquoi)</a:t>
            </a:r>
            <a:endParaRPr lang="fr-CA" sz="1200" dirty="0">
              <a:solidFill>
                <a:srgbClr val="005EB8">
                  <a:lumMod val="50000"/>
                </a:srgbClr>
              </a:solidFill>
              <a:latin typeface="Arial"/>
              <a:cs typeface="Times"/>
            </a:endParaRPr>
          </a:p>
        </p:txBody>
      </p:sp>
      <p:sp>
        <p:nvSpPr>
          <p:cNvPr id="20" name="Rectangle à coins arrondis 19"/>
          <p:cNvSpPr/>
          <p:nvPr/>
        </p:nvSpPr>
        <p:spPr>
          <a:xfrm>
            <a:off x="402675" y="682425"/>
            <a:ext cx="3835958" cy="1137043"/>
          </a:xfrm>
          <a:prstGeom prst="roundRect">
            <a:avLst/>
          </a:prstGeom>
          <a:solidFill>
            <a:schemeClr val="bg1"/>
          </a:solidFill>
          <a:ln w="28575" cmpd="dbl">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21" name="ZoneTexte 20"/>
          <p:cNvSpPr txBox="1"/>
          <p:nvPr/>
        </p:nvSpPr>
        <p:spPr>
          <a:xfrm>
            <a:off x="321413" y="787873"/>
            <a:ext cx="2044461" cy="353683"/>
          </a:xfrm>
          <a:prstGeom prst="rect">
            <a:avLst/>
          </a:prstGeom>
        </p:spPr>
        <p:txBody>
          <a:bodyPr vert="horz" wrap="square" lIns="91440" tIns="45720" rIns="91440" bIns="45720" rtlCol="0">
            <a:normAutofit fontScale="92500" lnSpcReduction="10000"/>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
        <p:nvSpPr>
          <p:cNvPr id="26" name="ZoneTexte 25"/>
          <p:cNvSpPr txBox="1"/>
          <p:nvPr/>
        </p:nvSpPr>
        <p:spPr>
          <a:xfrm>
            <a:off x="358074" y="1382533"/>
            <a:ext cx="1090763" cy="13802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200" dirty="0" smtClean="0">
                <a:solidFill>
                  <a:srgbClr val="005EB8">
                    <a:lumMod val="50000"/>
                  </a:srgbClr>
                </a:solidFill>
                <a:latin typeface="Arial"/>
                <a:cs typeface="Times"/>
              </a:rPr>
              <a:t>Description (quoi)</a:t>
            </a:r>
            <a:endParaRPr lang="fr-CA" sz="1200" dirty="0">
              <a:solidFill>
                <a:srgbClr val="005EB8">
                  <a:lumMod val="50000"/>
                </a:srgbClr>
              </a:solidFill>
              <a:latin typeface="Arial"/>
              <a:cs typeface="Times"/>
            </a:endParaRPr>
          </a:p>
        </p:txBody>
      </p:sp>
      <p:sp>
        <p:nvSpPr>
          <p:cNvPr id="27" name="Freeform 102"/>
          <p:cNvSpPr>
            <a:spLocks noChangeAspect="1" noEditPoints="1"/>
          </p:cNvSpPr>
          <p:nvPr>
            <p:custDataLst>
              <p:tags r:id="rId2"/>
            </p:custDataLst>
          </p:nvPr>
        </p:nvSpPr>
        <p:spPr bwMode="auto">
          <a:xfrm>
            <a:off x="697080" y="830035"/>
            <a:ext cx="412750" cy="558800"/>
          </a:xfrm>
          <a:custGeom>
            <a:avLst/>
            <a:gdLst>
              <a:gd name="T0" fmla="*/ 2057 w 2600"/>
              <a:gd name="T1" fmla="*/ 2319 h 3528"/>
              <a:gd name="T2" fmla="*/ 2098 w 2600"/>
              <a:gd name="T3" fmla="*/ 2350 h 3528"/>
              <a:gd name="T4" fmla="*/ 2104 w 2600"/>
              <a:gd name="T5" fmla="*/ 2403 h 3528"/>
              <a:gd name="T6" fmla="*/ 2072 w 2600"/>
              <a:gd name="T7" fmla="*/ 2443 h 3528"/>
              <a:gd name="T8" fmla="*/ 501 w 2600"/>
              <a:gd name="T9" fmla="*/ 2453 h 3528"/>
              <a:gd name="T10" fmla="*/ 453 w 2600"/>
              <a:gd name="T11" fmla="*/ 2432 h 3528"/>
              <a:gd name="T12" fmla="*/ 433 w 2600"/>
              <a:gd name="T13" fmla="*/ 2385 h 3528"/>
              <a:gd name="T14" fmla="*/ 453 w 2600"/>
              <a:gd name="T15" fmla="*/ 2337 h 3528"/>
              <a:gd name="T16" fmla="*/ 501 w 2600"/>
              <a:gd name="T17" fmla="*/ 2317 h 3528"/>
              <a:gd name="T18" fmla="*/ 2057 w 2600"/>
              <a:gd name="T19" fmla="*/ 1869 h 3528"/>
              <a:gd name="T20" fmla="*/ 2098 w 2600"/>
              <a:gd name="T21" fmla="*/ 1900 h 3528"/>
              <a:gd name="T22" fmla="*/ 2104 w 2600"/>
              <a:gd name="T23" fmla="*/ 1953 h 3528"/>
              <a:gd name="T24" fmla="*/ 2072 w 2600"/>
              <a:gd name="T25" fmla="*/ 1993 h 3528"/>
              <a:gd name="T26" fmla="*/ 501 w 2600"/>
              <a:gd name="T27" fmla="*/ 2003 h 3528"/>
              <a:gd name="T28" fmla="*/ 453 w 2600"/>
              <a:gd name="T29" fmla="*/ 1982 h 3528"/>
              <a:gd name="T30" fmla="*/ 433 w 2600"/>
              <a:gd name="T31" fmla="*/ 1935 h 3528"/>
              <a:gd name="T32" fmla="*/ 453 w 2600"/>
              <a:gd name="T33" fmla="*/ 1887 h 3528"/>
              <a:gd name="T34" fmla="*/ 501 w 2600"/>
              <a:gd name="T35" fmla="*/ 1867 h 3528"/>
              <a:gd name="T36" fmla="*/ 2057 w 2600"/>
              <a:gd name="T37" fmla="*/ 1427 h 3528"/>
              <a:gd name="T38" fmla="*/ 2098 w 2600"/>
              <a:gd name="T39" fmla="*/ 1458 h 3528"/>
              <a:gd name="T40" fmla="*/ 2104 w 2600"/>
              <a:gd name="T41" fmla="*/ 1510 h 3528"/>
              <a:gd name="T42" fmla="*/ 2072 w 2600"/>
              <a:gd name="T43" fmla="*/ 1551 h 3528"/>
              <a:gd name="T44" fmla="*/ 501 w 2600"/>
              <a:gd name="T45" fmla="*/ 1560 h 3528"/>
              <a:gd name="T46" fmla="*/ 453 w 2600"/>
              <a:gd name="T47" fmla="*/ 1540 h 3528"/>
              <a:gd name="T48" fmla="*/ 433 w 2600"/>
              <a:gd name="T49" fmla="*/ 1492 h 3528"/>
              <a:gd name="T50" fmla="*/ 453 w 2600"/>
              <a:gd name="T51" fmla="*/ 1444 h 3528"/>
              <a:gd name="T52" fmla="*/ 501 w 2600"/>
              <a:gd name="T53" fmla="*/ 1425 h 3528"/>
              <a:gd name="T54" fmla="*/ 2057 w 2600"/>
              <a:gd name="T55" fmla="*/ 969 h 3528"/>
              <a:gd name="T56" fmla="*/ 2098 w 2600"/>
              <a:gd name="T57" fmla="*/ 1000 h 3528"/>
              <a:gd name="T58" fmla="*/ 2104 w 2600"/>
              <a:gd name="T59" fmla="*/ 1053 h 3528"/>
              <a:gd name="T60" fmla="*/ 2072 w 2600"/>
              <a:gd name="T61" fmla="*/ 1094 h 3528"/>
              <a:gd name="T62" fmla="*/ 501 w 2600"/>
              <a:gd name="T63" fmla="*/ 1103 h 3528"/>
              <a:gd name="T64" fmla="*/ 453 w 2600"/>
              <a:gd name="T65" fmla="*/ 1083 h 3528"/>
              <a:gd name="T66" fmla="*/ 433 w 2600"/>
              <a:gd name="T67" fmla="*/ 1034 h 3528"/>
              <a:gd name="T68" fmla="*/ 453 w 2600"/>
              <a:gd name="T69" fmla="*/ 987 h 3528"/>
              <a:gd name="T70" fmla="*/ 501 w 2600"/>
              <a:gd name="T71" fmla="*/ 967 h 3528"/>
              <a:gd name="T72" fmla="*/ 2306 w 2600"/>
              <a:gd name="T73" fmla="*/ 617 h 3528"/>
              <a:gd name="T74" fmla="*/ 202 w 2600"/>
              <a:gd name="T75" fmla="*/ 185 h 3528"/>
              <a:gd name="T76" fmla="*/ 181 w 2600"/>
              <a:gd name="T77" fmla="*/ 217 h 3528"/>
              <a:gd name="T78" fmla="*/ 191 w 2600"/>
              <a:gd name="T79" fmla="*/ 3336 h 3528"/>
              <a:gd name="T80" fmla="*/ 2384 w 2600"/>
              <a:gd name="T81" fmla="*/ 3346 h 3528"/>
              <a:gd name="T82" fmla="*/ 2416 w 2600"/>
              <a:gd name="T83" fmla="*/ 3325 h 3528"/>
              <a:gd name="T84" fmla="*/ 1946 w 2600"/>
              <a:gd name="T85" fmla="*/ 799 h 3528"/>
              <a:gd name="T86" fmla="*/ 1882 w 2600"/>
              <a:gd name="T87" fmla="*/ 772 h 3528"/>
              <a:gd name="T88" fmla="*/ 1855 w 2600"/>
              <a:gd name="T89" fmla="*/ 709 h 3528"/>
              <a:gd name="T90" fmla="*/ 216 w 2600"/>
              <a:gd name="T91" fmla="*/ 0 h 3528"/>
              <a:gd name="T92" fmla="*/ 2600 w 2600"/>
              <a:gd name="T93" fmla="*/ 3312 h 3528"/>
              <a:gd name="T94" fmla="*/ 2576 w 2600"/>
              <a:gd name="T95" fmla="*/ 3411 h 3528"/>
              <a:gd name="T96" fmla="*/ 2511 w 2600"/>
              <a:gd name="T97" fmla="*/ 3486 h 3528"/>
              <a:gd name="T98" fmla="*/ 2419 w 2600"/>
              <a:gd name="T99" fmla="*/ 3526 h 3528"/>
              <a:gd name="T100" fmla="*/ 181 w 2600"/>
              <a:gd name="T101" fmla="*/ 3526 h 3528"/>
              <a:gd name="T102" fmla="*/ 89 w 2600"/>
              <a:gd name="T103" fmla="*/ 3486 h 3528"/>
              <a:gd name="T104" fmla="*/ 24 w 2600"/>
              <a:gd name="T105" fmla="*/ 3411 h 3528"/>
              <a:gd name="T106" fmla="*/ 0 w 2600"/>
              <a:gd name="T107" fmla="*/ 3312 h 3528"/>
              <a:gd name="T108" fmla="*/ 11 w 2600"/>
              <a:gd name="T109" fmla="*/ 149 h 3528"/>
              <a:gd name="T110" fmla="*/ 64 w 2600"/>
              <a:gd name="T111" fmla="*/ 64 h 3528"/>
              <a:gd name="T112" fmla="*/ 148 w 2600"/>
              <a:gd name="T113" fmla="*/ 11 h 3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0" h="3528">
                <a:moveTo>
                  <a:pt x="501" y="2317"/>
                </a:moveTo>
                <a:lnTo>
                  <a:pt x="2038" y="2317"/>
                </a:lnTo>
                <a:lnTo>
                  <a:pt x="2057" y="2319"/>
                </a:lnTo>
                <a:lnTo>
                  <a:pt x="2072" y="2326"/>
                </a:lnTo>
                <a:lnTo>
                  <a:pt x="2087" y="2337"/>
                </a:lnTo>
                <a:lnTo>
                  <a:pt x="2098" y="2350"/>
                </a:lnTo>
                <a:lnTo>
                  <a:pt x="2104" y="2366"/>
                </a:lnTo>
                <a:lnTo>
                  <a:pt x="2106" y="2385"/>
                </a:lnTo>
                <a:lnTo>
                  <a:pt x="2104" y="2403"/>
                </a:lnTo>
                <a:lnTo>
                  <a:pt x="2098" y="2419"/>
                </a:lnTo>
                <a:lnTo>
                  <a:pt x="2087" y="2432"/>
                </a:lnTo>
                <a:lnTo>
                  <a:pt x="2072" y="2443"/>
                </a:lnTo>
                <a:lnTo>
                  <a:pt x="2057" y="2450"/>
                </a:lnTo>
                <a:lnTo>
                  <a:pt x="2038" y="2453"/>
                </a:lnTo>
                <a:lnTo>
                  <a:pt x="501" y="2453"/>
                </a:lnTo>
                <a:lnTo>
                  <a:pt x="482" y="2450"/>
                </a:lnTo>
                <a:lnTo>
                  <a:pt x="466" y="2443"/>
                </a:lnTo>
                <a:lnTo>
                  <a:pt x="453" y="2432"/>
                </a:lnTo>
                <a:lnTo>
                  <a:pt x="442" y="2419"/>
                </a:lnTo>
                <a:lnTo>
                  <a:pt x="435" y="2403"/>
                </a:lnTo>
                <a:lnTo>
                  <a:pt x="433" y="2385"/>
                </a:lnTo>
                <a:lnTo>
                  <a:pt x="435" y="2366"/>
                </a:lnTo>
                <a:lnTo>
                  <a:pt x="442" y="2350"/>
                </a:lnTo>
                <a:lnTo>
                  <a:pt x="453" y="2337"/>
                </a:lnTo>
                <a:lnTo>
                  <a:pt x="466" y="2326"/>
                </a:lnTo>
                <a:lnTo>
                  <a:pt x="482" y="2319"/>
                </a:lnTo>
                <a:lnTo>
                  <a:pt x="501" y="2317"/>
                </a:lnTo>
                <a:close/>
                <a:moveTo>
                  <a:pt x="501" y="1867"/>
                </a:moveTo>
                <a:lnTo>
                  <a:pt x="2038" y="1867"/>
                </a:lnTo>
                <a:lnTo>
                  <a:pt x="2057" y="1869"/>
                </a:lnTo>
                <a:lnTo>
                  <a:pt x="2072" y="1876"/>
                </a:lnTo>
                <a:lnTo>
                  <a:pt x="2087" y="1887"/>
                </a:lnTo>
                <a:lnTo>
                  <a:pt x="2098" y="1900"/>
                </a:lnTo>
                <a:lnTo>
                  <a:pt x="2104" y="1916"/>
                </a:lnTo>
                <a:lnTo>
                  <a:pt x="2106" y="1935"/>
                </a:lnTo>
                <a:lnTo>
                  <a:pt x="2104" y="1953"/>
                </a:lnTo>
                <a:lnTo>
                  <a:pt x="2098" y="1969"/>
                </a:lnTo>
                <a:lnTo>
                  <a:pt x="2087" y="1982"/>
                </a:lnTo>
                <a:lnTo>
                  <a:pt x="2072" y="1993"/>
                </a:lnTo>
                <a:lnTo>
                  <a:pt x="2057" y="2000"/>
                </a:lnTo>
                <a:lnTo>
                  <a:pt x="2038" y="2003"/>
                </a:lnTo>
                <a:lnTo>
                  <a:pt x="501" y="2003"/>
                </a:lnTo>
                <a:lnTo>
                  <a:pt x="482" y="2000"/>
                </a:lnTo>
                <a:lnTo>
                  <a:pt x="466" y="1993"/>
                </a:lnTo>
                <a:lnTo>
                  <a:pt x="453" y="1982"/>
                </a:lnTo>
                <a:lnTo>
                  <a:pt x="442" y="1969"/>
                </a:lnTo>
                <a:lnTo>
                  <a:pt x="435" y="1953"/>
                </a:lnTo>
                <a:lnTo>
                  <a:pt x="433" y="1935"/>
                </a:lnTo>
                <a:lnTo>
                  <a:pt x="435" y="1916"/>
                </a:lnTo>
                <a:lnTo>
                  <a:pt x="442" y="1900"/>
                </a:lnTo>
                <a:lnTo>
                  <a:pt x="453" y="1887"/>
                </a:lnTo>
                <a:lnTo>
                  <a:pt x="466" y="1876"/>
                </a:lnTo>
                <a:lnTo>
                  <a:pt x="482" y="1869"/>
                </a:lnTo>
                <a:lnTo>
                  <a:pt x="501" y="1867"/>
                </a:lnTo>
                <a:close/>
                <a:moveTo>
                  <a:pt x="501" y="1425"/>
                </a:moveTo>
                <a:lnTo>
                  <a:pt x="2038" y="1425"/>
                </a:lnTo>
                <a:lnTo>
                  <a:pt x="2057" y="1427"/>
                </a:lnTo>
                <a:lnTo>
                  <a:pt x="2072" y="1433"/>
                </a:lnTo>
                <a:lnTo>
                  <a:pt x="2087" y="1444"/>
                </a:lnTo>
                <a:lnTo>
                  <a:pt x="2098" y="1458"/>
                </a:lnTo>
                <a:lnTo>
                  <a:pt x="2104" y="1474"/>
                </a:lnTo>
                <a:lnTo>
                  <a:pt x="2106" y="1492"/>
                </a:lnTo>
                <a:lnTo>
                  <a:pt x="2104" y="1510"/>
                </a:lnTo>
                <a:lnTo>
                  <a:pt x="2098" y="1527"/>
                </a:lnTo>
                <a:lnTo>
                  <a:pt x="2087" y="1540"/>
                </a:lnTo>
                <a:lnTo>
                  <a:pt x="2072" y="1551"/>
                </a:lnTo>
                <a:lnTo>
                  <a:pt x="2057" y="1558"/>
                </a:lnTo>
                <a:lnTo>
                  <a:pt x="2038" y="1560"/>
                </a:lnTo>
                <a:lnTo>
                  <a:pt x="501" y="1560"/>
                </a:lnTo>
                <a:lnTo>
                  <a:pt x="482" y="1558"/>
                </a:lnTo>
                <a:lnTo>
                  <a:pt x="466" y="1551"/>
                </a:lnTo>
                <a:lnTo>
                  <a:pt x="453" y="1540"/>
                </a:lnTo>
                <a:lnTo>
                  <a:pt x="442" y="1527"/>
                </a:lnTo>
                <a:lnTo>
                  <a:pt x="435" y="1510"/>
                </a:lnTo>
                <a:lnTo>
                  <a:pt x="433" y="1492"/>
                </a:lnTo>
                <a:lnTo>
                  <a:pt x="435" y="1474"/>
                </a:lnTo>
                <a:lnTo>
                  <a:pt x="442" y="1458"/>
                </a:lnTo>
                <a:lnTo>
                  <a:pt x="453" y="1444"/>
                </a:lnTo>
                <a:lnTo>
                  <a:pt x="466" y="1433"/>
                </a:lnTo>
                <a:lnTo>
                  <a:pt x="482" y="1427"/>
                </a:lnTo>
                <a:lnTo>
                  <a:pt x="501" y="1425"/>
                </a:lnTo>
                <a:close/>
                <a:moveTo>
                  <a:pt x="501" y="967"/>
                </a:moveTo>
                <a:lnTo>
                  <a:pt x="2038" y="967"/>
                </a:lnTo>
                <a:lnTo>
                  <a:pt x="2057" y="969"/>
                </a:lnTo>
                <a:lnTo>
                  <a:pt x="2072" y="976"/>
                </a:lnTo>
                <a:lnTo>
                  <a:pt x="2087" y="987"/>
                </a:lnTo>
                <a:lnTo>
                  <a:pt x="2098" y="1000"/>
                </a:lnTo>
                <a:lnTo>
                  <a:pt x="2104" y="1017"/>
                </a:lnTo>
                <a:lnTo>
                  <a:pt x="2106" y="1034"/>
                </a:lnTo>
                <a:lnTo>
                  <a:pt x="2104" y="1053"/>
                </a:lnTo>
                <a:lnTo>
                  <a:pt x="2098" y="1069"/>
                </a:lnTo>
                <a:lnTo>
                  <a:pt x="2087" y="1083"/>
                </a:lnTo>
                <a:lnTo>
                  <a:pt x="2072" y="1094"/>
                </a:lnTo>
                <a:lnTo>
                  <a:pt x="2057" y="1100"/>
                </a:lnTo>
                <a:lnTo>
                  <a:pt x="2038" y="1103"/>
                </a:lnTo>
                <a:lnTo>
                  <a:pt x="501" y="1103"/>
                </a:lnTo>
                <a:lnTo>
                  <a:pt x="482" y="1100"/>
                </a:lnTo>
                <a:lnTo>
                  <a:pt x="466" y="1094"/>
                </a:lnTo>
                <a:lnTo>
                  <a:pt x="453" y="1083"/>
                </a:lnTo>
                <a:lnTo>
                  <a:pt x="442" y="1069"/>
                </a:lnTo>
                <a:lnTo>
                  <a:pt x="435" y="1053"/>
                </a:lnTo>
                <a:lnTo>
                  <a:pt x="433" y="1034"/>
                </a:lnTo>
                <a:lnTo>
                  <a:pt x="435" y="1017"/>
                </a:lnTo>
                <a:lnTo>
                  <a:pt x="442" y="1000"/>
                </a:lnTo>
                <a:lnTo>
                  <a:pt x="453" y="987"/>
                </a:lnTo>
                <a:lnTo>
                  <a:pt x="466" y="976"/>
                </a:lnTo>
                <a:lnTo>
                  <a:pt x="482" y="969"/>
                </a:lnTo>
                <a:lnTo>
                  <a:pt x="501" y="967"/>
                </a:lnTo>
                <a:close/>
                <a:moveTo>
                  <a:pt x="2036" y="325"/>
                </a:moveTo>
                <a:lnTo>
                  <a:pt x="2036" y="617"/>
                </a:lnTo>
                <a:lnTo>
                  <a:pt x="2306" y="617"/>
                </a:lnTo>
                <a:lnTo>
                  <a:pt x="2036" y="325"/>
                </a:lnTo>
                <a:close/>
                <a:moveTo>
                  <a:pt x="216" y="182"/>
                </a:moveTo>
                <a:lnTo>
                  <a:pt x="202" y="185"/>
                </a:lnTo>
                <a:lnTo>
                  <a:pt x="191" y="193"/>
                </a:lnTo>
                <a:lnTo>
                  <a:pt x="184" y="204"/>
                </a:lnTo>
                <a:lnTo>
                  <a:pt x="181" y="217"/>
                </a:lnTo>
                <a:lnTo>
                  <a:pt x="181" y="3312"/>
                </a:lnTo>
                <a:lnTo>
                  <a:pt x="184" y="3325"/>
                </a:lnTo>
                <a:lnTo>
                  <a:pt x="191" y="3336"/>
                </a:lnTo>
                <a:lnTo>
                  <a:pt x="202" y="3344"/>
                </a:lnTo>
                <a:lnTo>
                  <a:pt x="216" y="3346"/>
                </a:lnTo>
                <a:lnTo>
                  <a:pt x="2384" y="3346"/>
                </a:lnTo>
                <a:lnTo>
                  <a:pt x="2397" y="3344"/>
                </a:lnTo>
                <a:lnTo>
                  <a:pt x="2408" y="3336"/>
                </a:lnTo>
                <a:lnTo>
                  <a:pt x="2416" y="3325"/>
                </a:lnTo>
                <a:lnTo>
                  <a:pt x="2418" y="3312"/>
                </a:lnTo>
                <a:lnTo>
                  <a:pt x="2418" y="799"/>
                </a:lnTo>
                <a:lnTo>
                  <a:pt x="1946" y="799"/>
                </a:lnTo>
                <a:lnTo>
                  <a:pt x="1922" y="795"/>
                </a:lnTo>
                <a:lnTo>
                  <a:pt x="1900" y="787"/>
                </a:lnTo>
                <a:lnTo>
                  <a:pt x="1882" y="772"/>
                </a:lnTo>
                <a:lnTo>
                  <a:pt x="1867" y="754"/>
                </a:lnTo>
                <a:lnTo>
                  <a:pt x="1859" y="733"/>
                </a:lnTo>
                <a:lnTo>
                  <a:pt x="1855" y="709"/>
                </a:lnTo>
                <a:lnTo>
                  <a:pt x="1855" y="182"/>
                </a:lnTo>
                <a:lnTo>
                  <a:pt x="216" y="182"/>
                </a:lnTo>
                <a:close/>
                <a:moveTo>
                  <a:pt x="216" y="0"/>
                </a:moveTo>
                <a:lnTo>
                  <a:pt x="1986" y="0"/>
                </a:lnTo>
                <a:lnTo>
                  <a:pt x="2600" y="669"/>
                </a:lnTo>
                <a:lnTo>
                  <a:pt x="2600" y="3312"/>
                </a:lnTo>
                <a:lnTo>
                  <a:pt x="2597" y="3347"/>
                </a:lnTo>
                <a:lnTo>
                  <a:pt x="2589" y="3380"/>
                </a:lnTo>
                <a:lnTo>
                  <a:pt x="2576" y="3411"/>
                </a:lnTo>
                <a:lnTo>
                  <a:pt x="2558" y="3440"/>
                </a:lnTo>
                <a:lnTo>
                  <a:pt x="2536" y="3465"/>
                </a:lnTo>
                <a:lnTo>
                  <a:pt x="2511" y="3486"/>
                </a:lnTo>
                <a:lnTo>
                  <a:pt x="2483" y="3504"/>
                </a:lnTo>
                <a:lnTo>
                  <a:pt x="2452" y="3517"/>
                </a:lnTo>
                <a:lnTo>
                  <a:pt x="2419" y="3526"/>
                </a:lnTo>
                <a:lnTo>
                  <a:pt x="2384" y="3528"/>
                </a:lnTo>
                <a:lnTo>
                  <a:pt x="216" y="3528"/>
                </a:lnTo>
                <a:lnTo>
                  <a:pt x="181" y="3526"/>
                </a:lnTo>
                <a:lnTo>
                  <a:pt x="148" y="3517"/>
                </a:lnTo>
                <a:lnTo>
                  <a:pt x="116" y="3504"/>
                </a:lnTo>
                <a:lnTo>
                  <a:pt x="89" y="3486"/>
                </a:lnTo>
                <a:lnTo>
                  <a:pt x="64" y="3465"/>
                </a:lnTo>
                <a:lnTo>
                  <a:pt x="42" y="3440"/>
                </a:lnTo>
                <a:lnTo>
                  <a:pt x="24" y="3411"/>
                </a:lnTo>
                <a:lnTo>
                  <a:pt x="11" y="3380"/>
                </a:lnTo>
                <a:lnTo>
                  <a:pt x="3" y="3347"/>
                </a:lnTo>
                <a:lnTo>
                  <a:pt x="0" y="3312"/>
                </a:lnTo>
                <a:lnTo>
                  <a:pt x="0" y="217"/>
                </a:lnTo>
                <a:lnTo>
                  <a:pt x="3" y="182"/>
                </a:lnTo>
                <a:lnTo>
                  <a:pt x="11" y="149"/>
                </a:lnTo>
                <a:lnTo>
                  <a:pt x="24" y="118"/>
                </a:lnTo>
                <a:lnTo>
                  <a:pt x="42" y="89"/>
                </a:lnTo>
                <a:lnTo>
                  <a:pt x="64" y="64"/>
                </a:lnTo>
                <a:lnTo>
                  <a:pt x="89" y="42"/>
                </a:lnTo>
                <a:lnTo>
                  <a:pt x="116" y="24"/>
                </a:lnTo>
                <a:lnTo>
                  <a:pt x="148" y="11"/>
                </a:lnTo>
                <a:lnTo>
                  <a:pt x="181" y="3"/>
                </a:lnTo>
                <a:lnTo>
                  <a:pt x="216"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8" name="ZoneTexte 27"/>
          <p:cNvSpPr txBox="1"/>
          <p:nvPr/>
        </p:nvSpPr>
        <p:spPr>
          <a:xfrm>
            <a:off x="1343643" y="701475"/>
            <a:ext cx="2940210" cy="923435"/>
          </a:xfrm>
          <a:prstGeom prst="rect">
            <a:avLst/>
          </a:prstGeom>
        </p:spPr>
        <p:txBody>
          <a:bodyPr vert="horz" wrap="square" lIns="91440" tIns="45720" rIns="91440" bIns="45720" rtlCol="0">
            <a:noAutofit/>
          </a:bodyPr>
          <a:lstStyle/>
          <a:p>
            <a:pPr>
              <a:defRPr/>
            </a:pPr>
            <a:r>
              <a:rPr lang="fr-CA" sz="1200" kern="0" dirty="0">
                <a:solidFill>
                  <a:srgbClr val="5B9BD5">
                    <a:lumMod val="50000"/>
                  </a:srgbClr>
                </a:solidFill>
                <a:latin typeface="Calibri" panose="020F0502020204030204"/>
              </a:rPr>
              <a:t>Analyser </a:t>
            </a:r>
            <a:r>
              <a:rPr lang="fr-CA" sz="1200" kern="0" dirty="0" smtClean="0">
                <a:solidFill>
                  <a:srgbClr val="5B9BD5">
                    <a:lumMod val="50000"/>
                  </a:srgbClr>
                </a:solidFill>
                <a:latin typeface="Calibri" panose="020F0502020204030204"/>
              </a:rPr>
              <a:t>le </a:t>
            </a:r>
            <a:r>
              <a:rPr lang="fr-CA" sz="1200" b="1" kern="0" dirty="0" smtClean="0">
                <a:solidFill>
                  <a:srgbClr val="5B9BD5">
                    <a:lumMod val="50000"/>
                  </a:srgbClr>
                </a:solidFill>
                <a:latin typeface="Calibri" panose="020F0502020204030204"/>
              </a:rPr>
              <a:t>problème et/ou l’opportunité d’affaires </a:t>
            </a:r>
            <a:r>
              <a:rPr lang="fr-CA" sz="1200" kern="0" dirty="0" smtClean="0">
                <a:solidFill>
                  <a:srgbClr val="5B9BD5">
                    <a:lumMod val="50000"/>
                  </a:srgbClr>
                </a:solidFill>
                <a:latin typeface="Calibri" panose="020F0502020204030204"/>
              </a:rPr>
              <a:t>et </a:t>
            </a:r>
            <a:r>
              <a:rPr lang="fr-CA" sz="1200" b="1" kern="0" dirty="0" smtClean="0">
                <a:solidFill>
                  <a:srgbClr val="5B9BD5">
                    <a:lumMod val="50000"/>
                  </a:srgbClr>
                </a:solidFill>
                <a:latin typeface="Calibri" panose="020F0502020204030204"/>
              </a:rPr>
              <a:t>l’environnement</a:t>
            </a:r>
            <a:r>
              <a:rPr lang="fr-CA" sz="1200" kern="0" dirty="0" smtClean="0">
                <a:solidFill>
                  <a:srgbClr val="5B9BD5">
                    <a:lumMod val="50000"/>
                  </a:srgbClr>
                </a:solidFill>
                <a:latin typeface="Calibri" panose="020F0502020204030204"/>
              </a:rPr>
              <a:t> (interne et externe) de </a:t>
            </a:r>
            <a:r>
              <a:rPr lang="fr-CA" sz="1200" kern="0" dirty="0">
                <a:solidFill>
                  <a:srgbClr val="5B9BD5">
                    <a:lumMod val="50000"/>
                  </a:srgbClr>
                </a:solidFill>
                <a:latin typeface="Calibri" panose="020F0502020204030204"/>
              </a:rPr>
              <a:t>l’organisation pour </a:t>
            </a:r>
            <a:r>
              <a:rPr lang="fr-CA" sz="1200" kern="0" dirty="0" smtClean="0">
                <a:solidFill>
                  <a:srgbClr val="5B9BD5">
                    <a:lumMod val="50000"/>
                  </a:srgbClr>
                </a:solidFill>
                <a:latin typeface="Calibri" panose="020F0502020204030204"/>
              </a:rPr>
              <a:t>cristalliser les </a:t>
            </a:r>
            <a:r>
              <a:rPr lang="fr-CA" sz="1200" b="1" kern="0" dirty="0" smtClean="0">
                <a:solidFill>
                  <a:srgbClr val="5B9BD5">
                    <a:lumMod val="50000"/>
                  </a:srgbClr>
                </a:solidFill>
                <a:latin typeface="Calibri" panose="020F0502020204030204"/>
              </a:rPr>
              <a:t>besoins</a:t>
            </a:r>
            <a:r>
              <a:rPr lang="fr-CA" sz="1200" kern="0" dirty="0" smtClean="0">
                <a:solidFill>
                  <a:srgbClr val="5B9BD5">
                    <a:lumMod val="50000"/>
                  </a:srgbClr>
                </a:solidFill>
                <a:latin typeface="Calibri" panose="020F0502020204030204"/>
              </a:rPr>
              <a:t> et circonscrire </a:t>
            </a:r>
            <a:r>
              <a:rPr lang="fr-CA" sz="1200" b="1" kern="0" dirty="0" smtClean="0">
                <a:solidFill>
                  <a:srgbClr val="5B9BD5">
                    <a:lumMod val="50000"/>
                  </a:srgbClr>
                </a:solidFill>
                <a:latin typeface="Calibri" panose="020F0502020204030204"/>
              </a:rPr>
              <a:t>l’envergure « scope » </a:t>
            </a:r>
            <a:r>
              <a:rPr lang="fr-CA" sz="1200" kern="0" dirty="0" smtClean="0">
                <a:solidFill>
                  <a:srgbClr val="5B9BD5">
                    <a:lumMod val="50000"/>
                  </a:srgbClr>
                </a:solidFill>
                <a:latin typeface="Calibri" panose="020F0502020204030204"/>
              </a:rPr>
              <a:t>de la solution (i.e.: du produit).</a:t>
            </a:r>
            <a:endParaRPr lang="en-US" sz="1200" kern="0" dirty="0">
              <a:solidFill>
                <a:srgbClr val="5B9BD5">
                  <a:lumMod val="50000"/>
                </a:srgbClr>
              </a:solidFill>
              <a:latin typeface="Calibri" panose="020F0502020204030204"/>
            </a:endParaRPr>
          </a:p>
        </p:txBody>
      </p:sp>
      <p:sp>
        <p:nvSpPr>
          <p:cNvPr id="29" name="ZoneTexte 28"/>
          <p:cNvSpPr txBox="1"/>
          <p:nvPr/>
        </p:nvSpPr>
        <p:spPr>
          <a:xfrm>
            <a:off x="5280981" y="692696"/>
            <a:ext cx="3467483" cy="1006138"/>
          </a:xfrm>
          <a:prstGeom prst="rect">
            <a:avLst/>
          </a:prstGeom>
        </p:spPr>
        <p:txBody>
          <a:bodyPr vert="horz" wrap="square" lIns="91440" tIns="45720" rIns="91440" bIns="45720" rtlCol="0">
            <a:noAutofit/>
          </a:bodyPr>
          <a:lstStyle>
            <a:defPPr>
              <a:defRPr lang="en-US"/>
            </a:defPPr>
            <a:lvl1pPr lvl="0" defTabSz="914400">
              <a:defRPr sz="1400" kern="0">
                <a:solidFill>
                  <a:srgbClr val="5B9BD5">
                    <a:lumMod val="50000"/>
                  </a:srgbClr>
                </a:solidFill>
                <a:latin typeface="Calibri" panose="020F0502020204030204"/>
              </a:defRPr>
            </a:lvl1pPr>
          </a:lstStyle>
          <a:p>
            <a:pPr marL="285750" indent="-285750">
              <a:buFont typeface="Arial" panose="020B0604020202020204" pitchFamily="34" charset="0"/>
              <a:buChar char="•"/>
            </a:pPr>
            <a:r>
              <a:rPr lang="fr-CA" sz="1200" b="1" dirty="0"/>
              <a:t>Comprendre</a:t>
            </a:r>
            <a:r>
              <a:rPr lang="fr-CA" sz="1200" dirty="0"/>
              <a:t> </a:t>
            </a:r>
            <a:r>
              <a:rPr lang="fr-CA" sz="1200" dirty="0" smtClean="0"/>
              <a:t>le problème </a:t>
            </a:r>
            <a:r>
              <a:rPr lang="fr-CA" sz="1200" dirty="0"/>
              <a:t>ou l’opportunité </a:t>
            </a:r>
            <a:r>
              <a:rPr lang="fr-CA" sz="1200" dirty="0" smtClean="0"/>
              <a:t>;</a:t>
            </a:r>
          </a:p>
          <a:p>
            <a:pPr marL="285750" indent="-285750">
              <a:buFont typeface="Arial" panose="020B0604020202020204" pitchFamily="34" charset="0"/>
              <a:buChar char="•"/>
            </a:pPr>
            <a:r>
              <a:rPr lang="fr-CA" sz="1200" b="1" dirty="0" smtClean="0"/>
              <a:t>Cristalliser</a:t>
            </a:r>
            <a:r>
              <a:rPr lang="fr-CA" sz="1200" dirty="0" smtClean="0"/>
              <a:t> les besoins d’affaires ;</a:t>
            </a:r>
            <a:endParaRPr lang="fr-CA" sz="1200" dirty="0"/>
          </a:p>
          <a:p>
            <a:pPr marL="285750" indent="-285750">
              <a:buFont typeface="Arial" panose="020B0604020202020204" pitchFamily="34" charset="0"/>
              <a:buChar char="•"/>
            </a:pPr>
            <a:r>
              <a:rPr lang="fr-CA" sz="1200" b="1" dirty="0"/>
              <a:t>Évaluer</a:t>
            </a:r>
            <a:r>
              <a:rPr lang="fr-CA" sz="1200" dirty="0"/>
              <a:t> </a:t>
            </a:r>
            <a:r>
              <a:rPr lang="fr-CA" sz="1200" dirty="0" smtClean="0"/>
              <a:t> les écarts « gap » ;</a:t>
            </a:r>
          </a:p>
          <a:p>
            <a:pPr marL="285750" indent="-285750">
              <a:buFont typeface="Arial" panose="020B0604020202020204" pitchFamily="34" charset="0"/>
              <a:buChar char="•"/>
            </a:pPr>
            <a:r>
              <a:rPr lang="fr-CA" sz="1200" b="1" dirty="0" smtClean="0"/>
              <a:t>Évaluer </a:t>
            </a:r>
            <a:r>
              <a:rPr lang="fr-CA" sz="1200" dirty="0" smtClean="0"/>
              <a:t>les différentes solutions «</a:t>
            </a:r>
            <a:r>
              <a:rPr lang="fr-CA" sz="1200" b="1" u="sng" dirty="0" smtClean="0"/>
              <a:t> HIGH LEVEL</a:t>
            </a:r>
            <a:r>
              <a:rPr lang="fr-CA" sz="1200" dirty="0" smtClean="0"/>
              <a:t> » possibles ;</a:t>
            </a:r>
          </a:p>
          <a:p>
            <a:pPr marL="285750" indent="-285750">
              <a:buFont typeface="Arial" panose="020B0604020202020204" pitchFamily="34" charset="0"/>
              <a:buChar char="•"/>
            </a:pPr>
            <a:r>
              <a:rPr lang="fr-CA" sz="1200" b="1" dirty="0" smtClean="0"/>
              <a:t>Recommander</a:t>
            </a:r>
            <a:r>
              <a:rPr lang="fr-CA" sz="1200" dirty="0" smtClean="0"/>
              <a:t> la solution la plus pertinente.</a:t>
            </a:r>
            <a:endParaRPr lang="fr-CA" sz="1200" dirty="0"/>
          </a:p>
        </p:txBody>
      </p:sp>
      <p:sp>
        <p:nvSpPr>
          <p:cNvPr id="31" name="Rectangle 30"/>
          <p:cNvSpPr/>
          <p:nvPr/>
        </p:nvSpPr>
        <p:spPr>
          <a:xfrm>
            <a:off x="158121" y="2315863"/>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1 -  Cristalliser les besoins et les motivations d’affaires et s’entendre </a:t>
            </a:r>
            <a:endParaRPr lang="fr-CA" sz="1200" b="1" dirty="0">
              <a:solidFill>
                <a:prstClr val="white"/>
              </a:solidFill>
            </a:endParaRPr>
          </a:p>
        </p:txBody>
      </p:sp>
      <p:sp>
        <p:nvSpPr>
          <p:cNvPr id="24" name="Rectangle 23"/>
          <p:cNvSpPr/>
          <p:nvPr/>
        </p:nvSpPr>
        <p:spPr>
          <a:xfrm>
            <a:off x="158121" y="2591895"/>
            <a:ext cx="28800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Problème d’affaires ou opportunité exprimée</a:t>
            </a:r>
          </a:p>
        </p:txBody>
      </p:sp>
      <p:sp>
        <p:nvSpPr>
          <p:cNvPr id="37" name="Rectangle 36"/>
          <p:cNvSpPr/>
          <p:nvPr/>
        </p:nvSpPr>
        <p:spPr>
          <a:xfrm>
            <a:off x="3152776" y="2584144"/>
            <a:ext cx="27432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Recueille l’information, cristalliser le problème </a:t>
            </a:r>
            <a:r>
              <a:rPr lang="fr-CA" sz="1100" dirty="0">
                <a:solidFill>
                  <a:srgbClr val="005EB8">
                    <a:lumMod val="50000"/>
                  </a:srgbClr>
                </a:solidFill>
              </a:rPr>
              <a:t>/</a:t>
            </a:r>
            <a:r>
              <a:rPr lang="fr-CA" sz="1100" dirty="0" smtClean="0">
                <a:solidFill>
                  <a:srgbClr val="005EB8">
                    <a:lumMod val="50000"/>
                  </a:srgbClr>
                </a:solidFill>
              </a:rPr>
              <a:t> l’opportunité (quoi) et comprend les motivations.(pourquoi).</a:t>
            </a:r>
          </a:p>
        </p:txBody>
      </p:sp>
      <p:sp>
        <p:nvSpPr>
          <p:cNvPr id="38" name="Rectangle 37"/>
          <p:cNvSpPr/>
          <p:nvPr/>
        </p:nvSpPr>
        <p:spPr>
          <a:xfrm>
            <a:off x="154171" y="2103994"/>
            <a:ext cx="2880000" cy="21186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ÉTAPES ET INTRANT(S)</a:t>
            </a:r>
          </a:p>
        </p:txBody>
      </p:sp>
      <p:sp>
        <p:nvSpPr>
          <p:cNvPr id="39" name="Rectangle 38"/>
          <p:cNvSpPr/>
          <p:nvPr/>
        </p:nvSpPr>
        <p:spPr>
          <a:xfrm>
            <a:off x="3140849" y="2103993"/>
            <a:ext cx="2755127" cy="2118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DEFINITION</a:t>
            </a:r>
          </a:p>
        </p:txBody>
      </p:sp>
      <p:sp>
        <p:nvSpPr>
          <p:cNvPr id="40" name="Rectangle 39"/>
          <p:cNvSpPr/>
          <p:nvPr/>
        </p:nvSpPr>
        <p:spPr>
          <a:xfrm>
            <a:off x="6029325" y="2584144"/>
            <a:ext cx="27432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Wingdings" panose="05000000000000000000" pitchFamily="2" charset="2"/>
              <a:buChar char="ü"/>
            </a:pPr>
            <a:r>
              <a:rPr lang="fr-CA" sz="1100" i="1" dirty="0" smtClean="0">
                <a:solidFill>
                  <a:srgbClr val="005EB8">
                    <a:lumMod val="50000"/>
                  </a:srgbClr>
                </a:solidFill>
              </a:rPr>
              <a:t>Énoncé </a:t>
            </a:r>
            <a:r>
              <a:rPr lang="fr-CA" sz="1100" i="1" dirty="0" smtClean="0">
                <a:solidFill>
                  <a:srgbClr val="005EB8">
                    <a:lumMod val="50000"/>
                  </a:srgbClr>
                </a:solidFill>
                <a:sym typeface="Wingdings" panose="05000000000000000000" pitchFamily="2" charset="2"/>
              </a:rPr>
              <a:t></a:t>
            </a:r>
            <a:r>
              <a:rPr lang="fr-CA" sz="1100" i="1" dirty="0" smtClean="0">
                <a:solidFill>
                  <a:srgbClr val="005EB8">
                    <a:lumMod val="50000"/>
                  </a:srgbClr>
                </a:solidFill>
              </a:rPr>
              <a:t> </a:t>
            </a:r>
            <a:r>
              <a:rPr lang="fr-CA" sz="1100" i="1" dirty="0">
                <a:solidFill>
                  <a:srgbClr val="005EB8">
                    <a:lumMod val="50000"/>
                  </a:srgbClr>
                </a:solidFill>
              </a:rPr>
              <a:t> </a:t>
            </a:r>
            <a:r>
              <a:rPr lang="fr-CA" sz="1100" i="1" dirty="0" smtClean="0">
                <a:solidFill>
                  <a:srgbClr val="005EB8">
                    <a:lumMod val="50000"/>
                  </a:srgbClr>
                </a:solidFill>
              </a:rPr>
              <a:t>(écrit ) du problème / de l’opportunité, entériné et approuvé par les parties prenantes</a:t>
            </a:r>
            <a:r>
              <a:rPr lang="fr-CA" sz="1100" i="1" dirty="0" smtClean="0">
                <a:solidFill>
                  <a:srgbClr val="002060"/>
                </a:solidFill>
              </a:rPr>
              <a:t>.  On s’entend!</a:t>
            </a:r>
          </a:p>
        </p:txBody>
      </p:sp>
      <p:sp>
        <p:nvSpPr>
          <p:cNvPr id="41" name="Rectangle 40"/>
          <p:cNvSpPr/>
          <p:nvPr/>
        </p:nvSpPr>
        <p:spPr>
          <a:xfrm>
            <a:off x="5790275" y="2103993"/>
            <a:ext cx="2991775" cy="2118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EXTRANT(S)</a:t>
            </a:r>
          </a:p>
        </p:txBody>
      </p:sp>
      <p:sp>
        <p:nvSpPr>
          <p:cNvPr id="48" name="Rectangle 47"/>
          <p:cNvSpPr/>
          <p:nvPr/>
        </p:nvSpPr>
        <p:spPr>
          <a:xfrm>
            <a:off x="167646" y="3096913"/>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2 – Analyser les écarts « AS-IS » vs « TO-BE »</a:t>
            </a:r>
            <a:endParaRPr lang="fr-CA" sz="1200" b="1" dirty="0">
              <a:solidFill>
                <a:prstClr val="white"/>
              </a:solidFill>
            </a:endParaRPr>
          </a:p>
        </p:txBody>
      </p:sp>
      <p:sp>
        <p:nvSpPr>
          <p:cNvPr id="49" name="Rectangle 48"/>
          <p:cNvSpPr/>
          <p:nvPr/>
        </p:nvSpPr>
        <p:spPr>
          <a:xfrm>
            <a:off x="167646" y="3372945"/>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a:solidFill>
                  <a:srgbClr val="005EB8">
                    <a:lumMod val="50000"/>
                  </a:srgbClr>
                </a:solidFill>
              </a:rPr>
              <a:t>Énoncé </a:t>
            </a:r>
            <a:r>
              <a:rPr lang="fr-CA" sz="1100" dirty="0">
                <a:solidFill>
                  <a:srgbClr val="005EB8">
                    <a:lumMod val="50000"/>
                  </a:srgbClr>
                </a:solidFill>
                <a:sym typeface="Wingdings" panose="05000000000000000000" pitchFamily="2" charset="2"/>
              </a:rPr>
              <a:t></a:t>
            </a:r>
            <a:r>
              <a:rPr lang="fr-CA" sz="1100" dirty="0">
                <a:solidFill>
                  <a:srgbClr val="005EB8">
                    <a:lumMod val="50000"/>
                  </a:srgbClr>
                </a:solidFill>
              </a:rPr>
              <a:t>  (écrit ) du problème / de l’opportunité,</a:t>
            </a:r>
            <a:r>
              <a:rPr lang="fr-CA" sz="1100" dirty="0" smtClean="0">
                <a:solidFill>
                  <a:srgbClr val="005EB8">
                    <a:lumMod val="50000"/>
                  </a:srgbClr>
                </a:solidFill>
              </a:rPr>
              <a:t> </a:t>
            </a:r>
          </a:p>
        </p:txBody>
      </p:sp>
      <p:sp>
        <p:nvSpPr>
          <p:cNvPr id="50" name="Rectangle 49"/>
          <p:cNvSpPr/>
          <p:nvPr/>
        </p:nvSpPr>
        <p:spPr>
          <a:xfrm>
            <a:off x="3162301" y="3365194"/>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Analyser et comprendre les composant IMPORTANTS du problème (objectifs, causes fondamentales qui empêchent l’atteinte) et de l’opportunité (contributeurs).</a:t>
            </a:r>
          </a:p>
        </p:txBody>
      </p:sp>
      <p:sp>
        <p:nvSpPr>
          <p:cNvPr id="51" name="Rectangle 50"/>
          <p:cNvSpPr/>
          <p:nvPr/>
        </p:nvSpPr>
        <p:spPr>
          <a:xfrm>
            <a:off x="6038850" y="3372945"/>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Écarts entre situation « AS-IS » et « TO-BE » cristallisés</a:t>
            </a:r>
          </a:p>
        </p:txBody>
      </p:sp>
      <p:sp>
        <p:nvSpPr>
          <p:cNvPr id="30" name="Rectangle 29"/>
          <p:cNvSpPr/>
          <p:nvPr/>
        </p:nvSpPr>
        <p:spPr>
          <a:xfrm>
            <a:off x="167646" y="4058938"/>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3 – Évaluer la faisabilité et recommander l’option la plus viable </a:t>
            </a:r>
            <a:endParaRPr lang="fr-CA" sz="1200" b="1" dirty="0">
              <a:solidFill>
                <a:prstClr val="white"/>
              </a:solidFill>
            </a:endParaRPr>
          </a:p>
        </p:txBody>
      </p:sp>
      <p:sp>
        <p:nvSpPr>
          <p:cNvPr id="32" name="Rectangle 31"/>
          <p:cNvSpPr/>
          <p:nvPr/>
        </p:nvSpPr>
        <p:spPr>
          <a:xfrm>
            <a:off x="167646" y="4334970"/>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Écarts </a:t>
            </a:r>
            <a:r>
              <a:rPr lang="fr-CA" sz="1100" i="1" dirty="0">
                <a:solidFill>
                  <a:srgbClr val="005EB8">
                    <a:lumMod val="50000"/>
                  </a:srgbClr>
                </a:solidFill>
              </a:rPr>
              <a:t>entre situation « AS-IS » et « TO-BE » cristallisés</a:t>
            </a:r>
          </a:p>
        </p:txBody>
      </p:sp>
      <p:sp>
        <p:nvSpPr>
          <p:cNvPr id="33" name="Rectangle 32"/>
          <p:cNvSpPr/>
          <p:nvPr/>
        </p:nvSpPr>
        <p:spPr>
          <a:xfrm>
            <a:off x="3162301" y="4327219"/>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Développer l’approche pour fermer l’écart « AS-IS / TO-BE » (ajouter ressources), proposer des solutions, évaluer leur faisabilité et recommander l’option la + viable.</a:t>
            </a:r>
          </a:p>
        </p:txBody>
      </p:sp>
      <p:sp>
        <p:nvSpPr>
          <p:cNvPr id="34" name="Rectangle 33"/>
          <p:cNvSpPr/>
          <p:nvPr/>
        </p:nvSpPr>
        <p:spPr>
          <a:xfrm>
            <a:off x="6038850" y="4336744"/>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a:solidFill>
                  <a:srgbClr val="005EB8">
                    <a:lumMod val="50000"/>
                  </a:srgbClr>
                </a:solidFill>
              </a:rPr>
              <a:t>Étude de faisabilité </a:t>
            </a:r>
            <a:r>
              <a:rPr lang="fr-CA" sz="1100" i="1" dirty="0" smtClean="0">
                <a:solidFill>
                  <a:srgbClr val="005EB8">
                    <a:lumMod val="50000"/>
                  </a:srgbClr>
                </a:solidFill>
              </a:rPr>
              <a:t>(matériel afférent) et </a:t>
            </a:r>
            <a:r>
              <a:rPr lang="fr-CA" sz="1100" i="1" dirty="0">
                <a:solidFill>
                  <a:srgbClr val="005EB8">
                    <a:lumMod val="50000"/>
                  </a:srgbClr>
                </a:solidFill>
              </a:rPr>
              <a:t>recommandation de l’option la plus viable</a:t>
            </a:r>
          </a:p>
        </p:txBody>
      </p:sp>
      <p:sp>
        <p:nvSpPr>
          <p:cNvPr id="35" name="Rectangle 34"/>
          <p:cNvSpPr/>
          <p:nvPr/>
        </p:nvSpPr>
        <p:spPr>
          <a:xfrm>
            <a:off x="179512" y="5013176"/>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a:solidFill>
                  <a:prstClr val="white"/>
                </a:solidFill>
              </a:rPr>
              <a:t>4</a:t>
            </a:r>
            <a:r>
              <a:rPr lang="fr-CA" sz="1200" b="1" dirty="0" smtClean="0">
                <a:solidFill>
                  <a:prstClr val="white"/>
                </a:solidFill>
              </a:rPr>
              <a:t>– Assembler le dossier de décision « Business Case »</a:t>
            </a:r>
            <a:endParaRPr lang="fr-CA" sz="1200" b="1" dirty="0">
              <a:solidFill>
                <a:prstClr val="white"/>
              </a:solidFill>
            </a:endParaRPr>
          </a:p>
        </p:txBody>
      </p:sp>
      <p:sp>
        <p:nvSpPr>
          <p:cNvPr id="42" name="Rectangle 41"/>
          <p:cNvSpPr/>
          <p:nvPr/>
        </p:nvSpPr>
        <p:spPr>
          <a:xfrm>
            <a:off x="179512" y="5289208"/>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a:solidFill>
                  <a:srgbClr val="005EB8">
                    <a:lumMod val="50000"/>
                  </a:srgbClr>
                </a:solidFill>
              </a:rPr>
              <a:t>Étude de faisabilité </a:t>
            </a:r>
            <a:r>
              <a:rPr lang="fr-CA" sz="1100" dirty="0" smtClean="0">
                <a:solidFill>
                  <a:srgbClr val="005EB8">
                    <a:lumMod val="50000"/>
                  </a:srgbClr>
                </a:solidFill>
              </a:rPr>
              <a:t>(matériel afférent) et </a:t>
            </a:r>
            <a:r>
              <a:rPr lang="fr-CA" sz="1100" dirty="0">
                <a:solidFill>
                  <a:srgbClr val="005EB8">
                    <a:lumMod val="50000"/>
                  </a:srgbClr>
                </a:solidFill>
              </a:rPr>
              <a:t>recommandation de l’option la plus viable</a:t>
            </a:r>
          </a:p>
        </p:txBody>
      </p:sp>
      <p:sp>
        <p:nvSpPr>
          <p:cNvPr id="43" name="Rectangle 42"/>
          <p:cNvSpPr/>
          <p:nvPr/>
        </p:nvSpPr>
        <p:spPr>
          <a:xfrm>
            <a:off x="3174167" y="5281457"/>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Rédiger le document qui contient minimalement :  le problème / l’opportunité, l’analyse, la recommandation, l’évaluation financière et les indicateurs de performance.</a:t>
            </a:r>
          </a:p>
        </p:txBody>
      </p:sp>
      <p:sp>
        <p:nvSpPr>
          <p:cNvPr id="44" name="Rectangle 43"/>
          <p:cNvSpPr/>
          <p:nvPr/>
        </p:nvSpPr>
        <p:spPr>
          <a:xfrm>
            <a:off x="6050716" y="5290982"/>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Dossier de décision « «Business Case »</a:t>
            </a:r>
          </a:p>
        </p:txBody>
      </p:sp>
    </p:spTree>
    <p:extLst>
      <p:ext uri="{BB962C8B-B14F-4D97-AF65-F5344CB8AC3E}">
        <p14:creationId xmlns:p14="http://schemas.microsoft.com/office/powerpoint/2010/main" val="2702108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4412636" y="710238"/>
            <a:ext cx="4335827" cy="1109230"/>
          </a:xfrm>
          <a:prstGeom prst="roundRect">
            <a:avLst/>
          </a:prstGeom>
          <a:solidFill>
            <a:schemeClr val="bg1"/>
          </a:solidFill>
          <a:ln w="28575" cmpd="dbl">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smtClean="0">
                <a:solidFill>
                  <a:srgbClr val="003C71"/>
                </a:solidFill>
              </a:rPr>
              <a:t>DÉTERMINATION des besoins</a:t>
            </a:r>
            <a:r>
              <a:rPr lang="fr-CA" sz="2400" dirty="0" smtClean="0">
                <a:solidFill>
                  <a:srgbClr val="003C71"/>
                </a:solidFill>
              </a:rPr>
              <a:t/>
            </a:r>
            <a:br>
              <a:rPr lang="fr-CA" sz="2400" dirty="0" smtClean="0">
                <a:solidFill>
                  <a:srgbClr val="003C71"/>
                </a:solidFill>
              </a:rPr>
            </a:br>
            <a:r>
              <a:rPr lang="fr-CA" sz="1600" b="0" i="1" dirty="0" smtClean="0">
                <a:solidFill>
                  <a:srgbClr val="003C71"/>
                </a:solidFill>
              </a:rPr>
              <a:t>Fiche descriptive sommaire du domaine et démarche</a:t>
            </a:r>
            <a:endParaRPr lang="fr-CA" sz="1600" b="0" i="1" dirty="0">
              <a:solidFill>
                <a:srgbClr val="003C71"/>
              </a:solidFill>
            </a:endParaRPr>
          </a:p>
        </p:txBody>
      </p:sp>
      <p:sp>
        <p:nvSpPr>
          <p:cNvPr id="2" name="ZoneTexte 1"/>
          <p:cNvSpPr txBox="1"/>
          <p:nvPr/>
        </p:nvSpPr>
        <p:spPr>
          <a:xfrm>
            <a:off x="4375976" y="787874"/>
            <a:ext cx="2044461" cy="353683"/>
          </a:xfrm>
          <a:prstGeom prst="rect">
            <a:avLst/>
          </a:prstGeom>
        </p:spPr>
        <p:txBody>
          <a:bodyPr vert="horz" wrap="square" lIns="91440" tIns="45720" rIns="91440" bIns="45720" rtlCol="0">
            <a:normAutofit fontScale="92500" lnSpcReduction="10000"/>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grpSp>
        <p:nvGrpSpPr>
          <p:cNvPr id="13" name="Group 10"/>
          <p:cNvGrpSpPr>
            <a:grpSpLocks noChangeAspect="1"/>
          </p:cNvGrpSpPr>
          <p:nvPr>
            <p:custDataLst>
              <p:tags r:id="rId1"/>
            </p:custDataLst>
          </p:nvPr>
        </p:nvGrpSpPr>
        <p:grpSpPr bwMode="auto">
          <a:xfrm>
            <a:off x="4665441" y="800821"/>
            <a:ext cx="573088" cy="573087"/>
            <a:chOff x="2930" y="2200"/>
            <a:chExt cx="361" cy="361"/>
          </a:xfrm>
          <a:solidFill>
            <a:srgbClr val="92D050"/>
          </a:solidFill>
        </p:grpSpPr>
        <p:sp>
          <p:nvSpPr>
            <p:cNvPr id="16" name="Freeform 12"/>
            <p:cNvSpPr>
              <a:spLocks/>
            </p:cNvSpPr>
            <p:nvPr/>
          </p:nvSpPr>
          <p:spPr bwMode="auto">
            <a:xfrm>
              <a:off x="3064" y="2200"/>
              <a:ext cx="227" cy="227"/>
            </a:xfrm>
            <a:custGeom>
              <a:avLst/>
              <a:gdLst>
                <a:gd name="T0" fmla="*/ 1860 w 2276"/>
                <a:gd name="T1" fmla="*/ 0 h 2276"/>
                <a:gd name="T2" fmla="*/ 1908 w 2276"/>
                <a:gd name="T3" fmla="*/ 367 h 2276"/>
                <a:gd name="T4" fmla="*/ 2276 w 2276"/>
                <a:gd name="T5" fmla="*/ 415 h 2276"/>
                <a:gd name="T6" fmla="*/ 1789 w 2276"/>
                <a:gd name="T7" fmla="*/ 901 h 2276"/>
                <a:gd name="T8" fmla="*/ 1634 w 2276"/>
                <a:gd name="T9" fmla="*/ 880 h 2276"/>
                <a:gd name="T10" fmla="*/ 675 w 2276"/>
                <a:gd name="T11" fmla="*/ 1839 h 2276"/>
                <a:gd name="T12" fmla="*/ 683 w 2276"/>
                <a:gd name="T13" fmla="*/ 1869 h 2276"/>
                <a:gd name="T14" fmla="*/ 687 w 2276"/>
                <a:gd name="T15" fmla="*/ 1899 h 2276"/>
                <a:gd name="T16" fmla="*/ 688 w 2276"/>
                <a:gd name="T17" fmla="*/ 1931 h 2276"/>
                <a:gd name="T18" fmla="*/ 685 w 2276"/>
                <a:gd name="T19" fmla="*/ 1977 h 2276"/>
                <a:gd name="T20" fmla="*/ 676 w 2276"/>
                <a:gd name="T21" fmla="*/ 2023 h 2276"/>
                <a:gd name="T22" fmla="*/ 661 w 2276"/>
                <a:gd name="T23" fmla="*/ 2064 h 2276"/>
                <a:gd name="T24" fmla="*/ 641 w 2276"/>
                <a:gd name="T25" fmla="*/ 2105 h 2276"/>
                <a:gd name="T26" fmla="*/ 617 w 2276"/>
                <a:gd name="T27" fmla="*/ 2141 h 2276"/>
                <a:gd name="T28" fmla="*/ 587 w 2276"/>
                <a:gd name="T29" fmla="*/ 2174 h 2276"/>
                <a:gd name="T30" fmla="*/ 554 w 2276"/>
                <a:gd name="T31" fmla="*/ 2203 h 2276"/>
                <a:gd name="T32" fmla="*/ 518 w 2276"/>
                <a:gd name="T33" fmla="*/ 2228 h 2276"/>
                <a:gd name="T34" fmla="*/ 478 w 2276"/>
                <a:gd name="T35" fmla="*/ 2248 h 2276"/>
                <a:gd name="T36" fmla="*/ 435 w 2276"/>
                <a:gd name="T37" fmla="*/ 2263 h 2276"/>
                <a:gd name="T38" fmla="*/ 390 w 2276"/>
                <a:gd name="T39" fmla="*/ 2272 h 2276"/>
                <a:gd name="T40" fmla="*/ 344 w 2276"/>
                <a:gd name="T41" fmla="*/ 2276 h 2276"/>
                <a:gd name="T42" fmla="*/ 297 w 2276"/>
                <a:gd name="T43" fmla="*/ 2272 h 2276"/>
                <a:gd name="T44" fmla="*/ 253 w 2276"/>
                <a:gd name="T45" fmla="*/ 2263 h 2276"/>
                <a:gd name="T46" fmla="*/ 210 w 2276"/>
                <a:gd name="T47" fmla="*/ 2248 h 2276"/>
                <a:gd name="T48" fmla="*/ 170 w 2276"/>
                <a:gd name="T49" fmla="*/ 2228 h 2276"/>
                <a:gd name="T50" fmla="*/ 134 w 2276"/>
                <a:gd name="T51" fmla="*/ 2203 h 2276"/>
                <a:gd name="T52" fmla="*/ 101 w 2276"/>
                <a:gd name="T53" fmla="*/ 2174 h 2276"/>
                <a:gd name="T54" fmla="*/ 71 w 2276"/>
                <a:gd name="T55" fmla="*/ 2141 h 2276"/>
                <a:gd name="T56" fmla="*/ 47 w 2276"/>
                <a:gd name="T57" fmla="*/ 2105 h 2276"/>
                <a:gd name="T58" fmla="*/ 26 w 2276"/>
                <a:gd name="T59" fmla="*/ 2064 h 2276"/>
                <a:gd name="T60" fmla="*/ 12 w 2276"/>
                <a:gd name="T61" fmla="*/ 2023 h 2276"/>
                <a:gd name="T62" fmla="*/ 3 w 2276"/>
                <a:gd name="T63" fmla="*/ 1977 h 2276"/>
                <a:gd name="T64" fmla="*/ 0 w 2276"/>
                <a:gd name="T65" fmla="*/ 1931 h 2276"/>
                <a:gd name="T66" fmla="*/ 3 w 2276"/>
                <a:gd name="T67" fmla="*/ 1884 h 2276"/>
                <a:gd name="T68" fmla="*/ 12 w 2276"/>
                <a:gd name="T69" fmla="*/ 1840 h 2276"/>
                <a:gd name="T70" fmla="*/ 26 w 2276"/>
                <a:gd name="T71" fmla="*/ 1797 h 2276"/>
                <a:gd name="T72" fmla="*/ 47 w 2276"/>
                <a:gd name="T73" fmla="*/ 1757 h 2276"/>
                <a:gd name="T74" fmla="*/ 71 w 2276"/>
                <a:gd name="T75" fmla="*/ 1720 h 2276"/>
                <a:gd name="T76" fmla="*/ 101 w 2276"/>
                <a:gd name="T77" fmla="*/ 1687 h 2276"/>
                <a:gd name="T78" fmla="*/ 134 w 2276"/>
                <a:gd name="T79" fmla="*/ 1658 h 2276"/>
                <a:gd name="T80" fmla="*/ 170 w 2276"/>
                <a:gd name="T81" fmla="*/ 1633 h 2276"/>
                <a:gd name="T82" fmla="*/ 210 w 2276"/>
                <a:gd name="T83" fmla="*/ 1613 h 2276"/>
                <a:gd name="T84" fmla="*/ 253 w 2276"/>
                <a:gd name="T85" fmla="*/ 1599 h 2276"/>
                <a:gd name="T86" fmla="*/ 297 w 2276"/>
                <a:gd name="T87" fmla="*/ 1590 h 2276"/>
                <a:gd name="T88" fmla="*/ 344 w 2276"/>
                <a:gd name="T89" fmla="*/ 1587 h 2276"/>
                <a:gd name="T90" fmla="*/ 375 w 2276"/>
                <a:gd name="T91" fmla="*/ 1588 h 2276"/>
                <a:gd name="T92" fmla="*/ 406 w 2276"/>
                <a:gd name="T93" fmla="*/ 1592 h 2276"/>
                <a:gd name="T94" fmla="*/ 435 w 2276"/>
                <a:gd name="T95" fmla="*/ 1599 h 2276"/>
                <a:gd name="T96" fmla="*/ 1394 w 2276"/>
                <a:gd name="T97" fmla="*/ 640 h 2276"/>
                <a:gd name="T98" fmla="*/ 1374 w 2276"/>
                <a:gd name="T99" fmla="*/ 485 h 2276"/>
                <a:gd name="T100" fmla="*/ 1860 w 2276"/>
                <a:gd name="T101" fmla="*/ 0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6" h="2276">
                  <a:moveTo>
                    <a:pt x="1860" y="0"/>
                  </a:moveTo>
                  <a:lnTo>
                    <a:pt x="1908" y="367"/>
                  </a:lnTo>
                  <a:lnTo>
                    <a:pt x="2276" y="415"/>
                  </a:lnTo>
                  <a:lnTo>
                    <a:pt x="1789" y="901"/>
                  </a:lnTo>
                  <a:lnTo>
                    <a:pt x="1634" y="880"/>
                  </a:lnTo>
                  <a:lnTo>
                    <a:pt x="675" y="1839"/>
                  </a:lnTo>
                  <a:lnTo>
                    <a:pt x="683" y="1869"/>
                  </a:lnTo>
                  <a:lnTo>
                    <a:pt x="687" y="1899"/>
                  </a:lnTo>
                  <a:lnTo>
                    <a:pt x="688" y="1931"/>
                  </a:lnTo>
                  <a:lnTo>
                    <a:pt x="685" y="1977"/>
                  </a:lnTo>
                  <a:lnTo>
                    <a:pt x="676" y="2023"/>
                  </a:lnTo>
                  <a:lnTo>
                    <a:pt x="661" y="2064"/>
                  </a:lnTo>
                  <a:lnTo>
                    <a:pt x="641" y="2105"/>
                  </a:lnTo>
                  <a:lnTo>
                    <a:pt x="617" y="2141"/>
                  </a:lnTo>
                  <a:lnTo>
                    <a:pt x="587" y="2174"/>
                  </a:lnTo>
                  <a:lnTo>
                    <a:pt x="554" y="2203"/>
                  </a:lnTo>
                  <a:lnTo>
                    <a:pt x="518" y="2228"/>
                  </a:lnTo>
                  <a:lnTo>
                    <a:pt x="478" y="2248"/>
                  </a:lnTo>
                  <a:lnTo>
                    <a:pt x="435" y="2263"/>
                  </a:lnTo>
                  <a:lnTo>
                    <a:pt x="390" y="2272"/>
                  </a:lnTo>
                  <a:lnTo>
                    <a:pt x="344" y="2276"/>
                  </a:lnTo>
                  <a:lnTo>
                    <a:pt x="297" y="2272"/>
                  </a:lnTo>
                  <a:lnTo>
                    <a:pt x="253" y="2263"/>
                  </a:lnTo>
                  <a:lnTo>
                    <a:pt x="210" y="2248"/>
                  </a:lnTo>
                  <a:lnTo>
                    <a:pt x="170" y="2228"/>
                  </a:lnTo>
                  <a:lnTo>
                    <a:pt x="134" y="2203"/>
                  </a:lnTo>
                  <a:lnTo>
                    <a:pt x="101" y="2174"/>
                  </a:lnTo>
                  <a:lnTo>
                    <a:pt x="71" y="2141"/>
                  </a:lnTo>
                  <a:lnTo>
                    <a:pt x="47" y="2105"/>
                  </a:lnTo>
                  <a:lnTo>
                    <a:pt x="26" y="2064"/>
                  </a:lnTo>
                  <a:lnTo>
                    <a:pt x="12" y="2023"/>
                  </a:lnTo>
                  <a:lnTo>
                    <a:pt x="3" y="1977"/>
                  </a:lnTo>
                  <a:lnTo>
                    <a:pt x="0" y="1931"/>
                  </a:lnTo>
                  <a:lnTo>
                    <a:pt x="3" y="1884"/>
                  </a:lnTo>
                  <a:lnTo>
                    <a:pt x="12" y="1840"/>
                  </a:lnTo>
                  <a:lnTo>
                    <a:pt x="26" y="1797"/>
                  </a:lnTo>
                  <a:lnTo>
                    <a:pt x="47" y="1757"/>
                  </a:lnTo>
                  <a:lnTo>
                    <a:pt x="71" y="1720"/>
                  </a:lnTo>
                  <a:lnTo>
                    <a:pt x="101" y="1687"/>
                  </a:lnTo>
                  <a:lnTo>
                    <a:pt x="134" y="1658"/>
                  </a:lnTo>
                  <a:lnTo>
                    <a:pt x="170" y="1633"/>
                  </a:lnTo>
                  <a:lnTo>
                    <a:pt x="210" y="1613"/>
                  </a:lnTo>
                  <a:lnTo>
                    <a:pt x="253" y="1599"/>
                  </a:lnTo>
                  <a:lnTo>
                    <a:pt x="297" y="1590"/>
                  </a:lnTo>
                  <a:lnTo>
                    <a:pt x="344" y="1587"/>
                  </a:lnTo>
                  <a:lnTo>
                    <a:pt x="375" y="1588"/>
                  </a:lnTo>
                  <a:lnTo>
                    <a:pt x="406" y="1592"/>
                  </a:lnTo>
                  <a:lnTo>
                    <a:pt x="435" y="1599"/>
                  </a:lnTo>
                  <a:lnTo>
                    <a:pt x="1394" y="640"/>
                  </a:lnTo>
                  <a:lnTo>
                    <a:pt x="1374" y="485"/>
                  </a:lnTo>
                  <a:lnTo>
                    <a:pt x="18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7" name="Freeform 13"/>
            <p:cNvSpPr>
              <a:spLocks/>
            </p:cNvSpPr>
            <p:nvPr/>
          </p:nvSpPr>
          <p:spPr bwMode="auto">
            <a:xfrm>
              <a:off x="2999" y="2293"/>
              <a:ext cx="199" cy="199"/>
            </a:xfrm>
            <a:custGeom>
              <a:avLst/>
              <a:gdLst>
                <a:gd name="T0" fmla="*/ 1177 w 1996"/>
                <a:gd name="T1" fmla="*/ 15 h 1994"/>
                <a:gd name="T2" fmla="*/ 1034 w 1996"/>
                <a:gd name="T3" fmla="*/ 335 h 1994"/>
                <a:gd name="T4" fmla="*/ 871 w 1996"/>
                <a:gd name="T5" fmla="*/ 346 h 1994"/>
                <a:gd name="T6" fmla="*/ 715 w 1996"/>
                <a:gd name="T7" fmla="*/ 398 h 1994"/>
                <a:gd name="T8" fmla="*/ 572 w 1996"/>
                <a:gd name="T9" fmla="*/ 489 h 1994"/>
                <a:gd name="T10" fmla="*/ 449 w 1996"/>
                <a:gd name="T11" fmla="*/ 625 h 1994"/>
                <a:gd name="T12" fmla="*/ 368 w 1996"/>
                <a:gd name="T13" fmla="*/ 790 h 1994"/>
                <a:gd name="T14" fmla="*/ 336 w 1996"/>
                <a:gd name="T15" fmla="*/ 966 h 1994"/>
                <a:gd name="T16" fmla="*/ 352 w 1996"/>
                <a:gd name="T17" fmla="*/ 1146 h 1994"/>
                <a:gd name="T18" fmla="*/ 416 w 1996"/>
                <a:gd name="T19" fmla="*/ 1315 h 1994"/>
                <a:gd name="T20" fmla="*/ 529 w 1996"/>
                <a:gd name="T21" fmla="*/ 1466 h 1994"/>
                <a:gd name="T22" fmla="*/ 679 w 1996"/>
                <a:gd name="T23" fmla="*/ 1578 h 1994"/>
                <a:gd name="T24" fmla="*/ 849 w 1996"/>
                <a:gd name="T25" fmla="*/ 1643 h 1994"/>
                <a:gd name="T26" fmla="*/ 1028 w 1996"/>
                <a:gd name="T27" fmla="*/ 1658 h 1994"/>
                <a:gd name="T28" fmla="*/ 1205 w 1996"/>
                <a:gd name="T29" fmla="*/ 1626 h 1994"/>
                <a:gd name="T30" fmla="*/ 1369 w 1996"/>
                <a:gd name="T31" fmla="*/ 1546 h 1994"/>
                <a:gd name="T32" fmla="*/ 1506 w 1996"/>
                <a:gd name="T33" fmla="*/ 1422 h 1994"/>
                <a:gd name="T34" fmla="*/ 1597 w 1996"/>
                <a:gd name="T35" fmla="*/ 1280 h 1994"/>
                <a:gd name="T36" fmla="*/ 1648 w 1996"/>
                <a:gd name="T37" fmla="*/ 1123 h 1994"/>
                <a:gd name="T38" fmla="*/ 1659 w 1996"/>
                <a:gd name="T39" fmla="*/ 959 h 1994"/>
                <a:gd name="T40" fmla="*/ 1979 w 1996"/>
                <a:gd name="T41" fmla="*/ 817 h 1994"/>
                <a:gd name="T42" fmla="*/ 1995 w 1996"/>
                <a:gd name="T43" fmla="*/ 1035 h 1994"/>
                <a:gd name="T44" fmla="*/ 1963 w 1996"/>
                <a:gd name="T45" fmla="*/ 1251 h 1994"/>
                <a:gd name="T46" fmla="*/ 1883 w 1996"/>
                <a:gd name="T47" fmla="*/ 1457 h 1994"/>
                <a:gd name="T48" fmla="*/ 1756 w 1996"/>
                <a:gd name="T49" fmla="*/ 1645 h 1994"/>
                <a:gd name="T50" fmla="*/ 1586 w 1996"/>
                <a:gd name="T51" fmla="*/ 1804 h 1994"/>
                <a:gd name="T52" fmla="*/ 1391 w 1996"/>
                <a:gd name="T53" fmla="*/ 1915 h 1994"/>
                <a:gd name="T54" fmla="*/ 1179 w 1996"/>
                <a:gd name="T55" fmla="*/ 1978 h 1994"/>
                <a:gd name="T56" fmla="*/ 962 w 1996"/>
                <a:gd name="T57" fmla="*/ 1994 h 1994"/>
                <a:gd name="T58" fmla="*/ 745 w 1996"/>
                <a:gd name="T59" fmla="*/ 1962 h 1994"/>
                <a:gd name="T60" fmla="*/ 538 w 1996"/>
                <a:gd name="T61" fmla="*/ 1883 h 1994"/>
                <a:gd name="T62" fmla="*/ 349 w 1996"/>
                <a:gd name="T63" fmla="*/ 1755 h 1994"/>
                <a:gd name="T64" fmla="*/ 192 w 1996"/>
                <a:gd name="T65" fmla="*/ 1585 h 1994"/>
                <a:gd name="T66" fmla="*/ 81 w 1996"/>
                <a:gd name="T67" fmla="*/ 1390 h 1994"/>
                <a:gd name="T68" fmla="*/ 17 w 1996"/>
                <a:gd name="T69" fmla="*/ 1179 h 1994"/>
                <a:gd name="T70" fmla="*/ 0 w 1996"/>
                <a:gd name="T71" fmla="*/ 960 h 1994"/>
                <a:gd name="T72" fmla="*/ 32 w 1996"/>
                <a:gd name="T73" fmla="*/ 743 h 1994"/>
                <a:gd name="T74" fmla="*/ 111 w 1996"/>
                <a:gd name="T75" fmla="*/ 536 h 1994"/>
                <a:gd name="T76" fmla="*/ 239 w 1996"/>
                <a:gd name="T77" fmla="*/ 348 h 1994"/>
                <a:gd name="T78" fmla="*/ 409 w 1996"/>
                <a:gd name="T79" fmla="*/ 191 h 1994"/>
                <a:gd name="T80" fmla="*/ 604 w 1996"/>
                <a:gd name="T81" fmla="*/ 80 h 1994"/>
                <a:gd name="T82" fmla="*/ 814 w 1996"/>
                <a:gd name="T83" fmla="*/ 16 h 1994"/>
                <a:gd name="T84" fmla="*/ 1032 w 1996"/>
                <a:gd name="T85" fmla="*/ 0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6" h="1994">
                  <a:moveTo>
                    <a:pt x="1032" y="0"/>
                  </a:moveTo>
                  <a:lnTo>
                    <a:pt x="1105" y="5"/>
                  </a:lnTo>
                  <a:lnTo>
                    <a:pt x="1177" y="15"/>
                  </a:lnTo>
                  <a:lnTo>
                    <a:pt x="1248" y="30"/>
                  </a:lnTo>
                  <a:lnTo>
                    <a:pt x="1318" y="52"/>
                  </a:lnTo>
                  <a:lnTo>
                    <a:pt x="1034" y="335"/>
                  </a:lnTo>
                  <a:lnTo>
                    <a:pt x="980" y="335"/>
                  </a:lnTo>
                  <a:lnTo>
                    <a:pt x="925" y="338"/>
                  </a:lnTo>
                  <a:lnTo>
                    <a:pt x="871" y="346"/>
                  </a:lnTo>
                  <a:lnTo>
                    <a:pt x="819" y="359"/>
                  </a:lnTo>
                  <a:lnTo>
                    <a:pt x="766" y="376"/>
                  </a:lnTo>
                  <a:lnTo>
                    <a:pt x="715" y="398"/>
                  </a:lnTo>
                  <a:lnTo>
                    <a:pt x="666" y="423"/>
                  </a:lnTo>
                  <a:lnTo>
                    <a:pt x="617" y="454"/>
                  </a:lnTo>
                  <a:lnTo>
                    <a:pt x="572" y="489"/>
                  </a:lnTo>
                  <a:lnTo>
                    <a:pt x="529" y="529"/>
                  </a:lnTo>
                  <a:lnTo>
                    <a:pt x="486" y="576"/>
                  </a:lnTo>
                  <a:lnTo>
                    <a:pt x="449" y="625"/>
                  </a:lnTo>
                  <a:lnTo>
                    <a:pt x="416" y="678"/>
                  </a:lnTo>
                  <a:lnTo>
                    <a:pt x="390" y="733"/>
                  </a:lnTo>
                  <a:lnTo>
                    <a:pt x="368" y="790"/>
                  </a:lnTo>
                  <a:lnTo>
                    <a:pt x="352" y="849"/>
                  </a:lnTo>
                  <a:lnTo>
                    <a:pt x="341" y="907"/>
                  </a:lnTo>
                  <a:lnTo>
                    <a:pt x="336" y="966"/>
                  </a:lnTo>
                  <a:lnTo>
                    <a:pt x="336" y="1027"/>
                  </a:lnTo>
                  <a:lnTo>
                    <a:pt x="341" y="1086"/>
                  </a:lnTo>
                  <a:lnTo>
                    <a:pt x="352" y="1146"/>
                  </a:lnTo>
                  <a:lnTo>
                    <a:pt x="368" y="1204"/>
                  </a:lnTo>
                  <a:lnTo>
                    <a:pt x="390" y="1260"/>
                  </a:lnTo>
                  <a:lnTo>
                    <a:pt x="416" y="1315"/>
                  </a:lnTo>
                  <a:lnTo>
                    <a:pt x="449" y="1368"/>
                  </a:lnTo>
                  <a:lnTo>
                    <a:pt x="486" y="1419"/>
                  </a:lnTo>
                  <a:lnTo>
                    <a:pt x="529" y="1466"/>
                  </a:lnTo>
                  <a:lnTo>
                    <a:pt x="577" y="1509"/>
                  </a:lnTo>
                  <a:lnTo>
                    <a:pt x="626" y="1546"/>
                  </a:lnTo>
                  <a:lnTo>
                    <a:pt x="679" y="1578"/>
                  </a:lnTo>
                  <a:lnTo>
                    <a:pt x="734" y="1604"/>
                  </a:lnTo>
                  <a:lnTo>
                    <a:pt x="791" y="1626"/>
                  </a:lnTo>
                  <a:lnTo>
                    <a:pt x="849" y="1643"/>
                  </a:lnTo>
                  <a:lnTo>
                    <a:pt x="908" y="1653"/>
                  </a:lnTo>
                  <a:lnTo>
                    <a:pt x="968" y="1658"/>
                  </a:lnTo>
                  <a:lnTo>
                    <a:pt x="1028" y="1658"/>
                  </a:lnTo>
                  <a:lnTo>
                    <a:pt x="1087" y="1653"/>
                  </a:lnTo>
                  <a:lnTo>
                    <a:pt x="1146" y="1643"/>
                  </a:lnTo>
                  <a:lnTo>
                    <a:pt x="1205" y="1626"/>
                  </a:lnTo>
                  <a:lnTo>
                    <a:pt x="1261" y="1604"/>
                  </a:lnTo>
                  <a:lnTo>
                    <a:pt x="1316" y="1578"/>
                  </a:lnTo>
                  <a:lnTo>
                    <a:pt x="1369" y="1546"/>
                  </a:lnTo>
                  <a:lnTo>
                    <a:pt x="1419" y="1509"/>
                  </a:lnTo>
                  <a:lnTo>
                    <a:pt x="1467" y="1466"/>
                  </a:lnTo>
                  <a:lnTo>
                    <a:pt x="1506" y="1422"/>
                  </a:lnTo>
                  <a:lnTo>
                    <a:pt x="1540" y="1377"/>
                  </a:lnTo>
                  <a:lnTo>
                    <a:pt x="1571" y="1329"/>
                  </a:lnTo>
                  <a:lnTo>
                    <a:pt x="1597" y="1280"/>
                  </a:lnTo>
                  <a:lnTo>
                    <a:pt x="1618" y="1228"/>
                  </a:lnTo>
                  <a:lnTo>
                    <a:pt x="1636" y="1175"/>
                  </a:lnTo>
                  <a:lnTo>
                    <a:pt x="1648" y="1123"/>
                  </a:lnTo>
                  <a:lnTo>
                    <a:pt x="1657" y="1069"/>
                  </a:lnTo>
                  <a:lnTo>
                    <a:pt x="1660" y="1014"/>
                  </a:lnTo>
                  <a:lnTo>
                    <a:pt x="1659" y="959"/>
                  </a:lnTo>
                  <a:lnTo>
                    <a:pt x="1943" y="675"/>
                  </a:lnTo>
                  <a:lnTo>
                    <a:pt x="1964" y="745"/>
                  </a:lnTo>
                  <a:lnTo>
                    <a:pt x="1979" y="817"/>
                  </a:lnTo>
                  <a:lnTo>
                    <a:pt x="1990" y="889"/>
                  </a:lnTo>
                  <a:lnTo>
                    <a:pt x="1996" y="962"/>
                  </a:lnTo>
                  <a:lnTo>
                    <a:pt x="1995" y="1035"/>
                  </a:lnTo>
                  <a:lnTo>
                    <a:pt x="1990" y="1107"/>
                  </a:lnTo>
                  <a:lnTo>
                    <a:pt x="1979" y="1180"/>
                  </a:lnTo>
                  <a:lnTo>
                    <a:pt x="1963" y="1251"/>
                  </a:lnTo>
                  <a:lnTo>
                    <a:pt x="1942" y="1322"/>
                  </a:lnTo>
                  <a:lnTo>
                    <a:pt x="1915" y="1390"/>
                  </a:lnTo>
                  <a:lnTo>
                    <a:pt x="1883" y="1457"/>
                  </a:lnTo>
                  <a:lnTo>
                    <a:pt x="1846" y="1523"/>
                  </a:lnTo>
                  <a:lnTo>
                    <a:pt x="1804" y="1586"/>
                  </a:lnTo>
                  <a:lnTo>
                    <a:pt x="1756" y="1645"/>
                  </a:lnTo>
                  <a:lnTo>
                    <a:pt x="1703" y="1702"/>
                  </a:lnTo>
                  <a:lnTo>
                    <a:pt x="1646" y="1755"/>
                  </a:lnTo>
                  <a:lnTo>
                    <a:pt x="1586" y="1804"/>
                  </a:lnTo>
                  <a:lnTo>
                    <a:pt x="1523" y="1845"/>
                  </a:lnTo>
                  <a:lnTo>
                    <a:pt x="1458" y="1883"/>
                  </a:lnTo>
                  <a:lnTo>
                    <a:pt x="1391" y="1915"/>
                  </a:lnTo>
                  <a:lnTo>
                    <a:pt x="1321" y="1941"/>
                  </a:lnTo>
                  <a:lnTo>
                    <a:pt x="1251" y="1962"/>
                  </a:lnTo>
                  <a:lnTo>
                    <a:pt x="1179" y="1978"/>
                  </a:lnTo>
                  <a:lnTo>
                    <a:pt x="1107" y="1988"/>
                  </a:lnTo>
                  <a:lnTo>
                    <a:pt x="1034" y="1994"/>
                  </a:lnTo>
                  <a:lnTo>
                    <a:pt x="962" y="1994"/>
                  </a:lnTo>
                  <a:lnTo>
                    <a:pt x="888" y="1988"/>
                  </a:lnTo>
                  <a:lnTo>
                    <a:pt x="816" y="1978"/>
                  </a:lnTo>
                  <a:lnTo>
                    <a:pt x="745" y="1962"/>
                  </a:lnTo>
                  <a:lnTo>
                    <a:pt x="675" y="1941"/>
                  </a:lnTo>
                  <a:lnTo>
                    <a:pt x="605" y="1915"/>
                  </a:lnTo>
                  <a:lnTo>
                    <a:pt x="538" y="1883"/>
                  </a:lnTo>
                  <a:lnTo>
                    <a:pt x="472" y="1845"/>
                  </a:lnTo>
                  <a:lnTo>
                    <a:pt x="409" y="1804"/>
                  </a:lnTo>
                  <a:lnTo>
                    <a:pt x="349" y="1755"/>
                  </a:lnTo>
                  <a:lnTo>
                    <a:pt x="292" y="1702"/>
                  </a:lnTo>
                  <a:lnTo>
                    <a:pt x="239" y="1645"/>
                  </a:lnTo>
                  <a:lnTo>
                    <a:pt x="192" y="1585"/>
                  </a:lnTo>
                  <a:lnTo>
                    <a:pt x="149" y="1522"/>
                  </a:lnTo>
                  <a:lnTo>
                    <a:pt x="111" y="1457"/>
                  </a:lnTo>
                  <a:lnTo>
                    <a:pt x="81" y="1390"/>
                  </a:lnTo>
                  <a:lnTo>
                    <a:pt x="54" y="1321"/>
                  </a:lnTo>
                  <a:lnTo>
                    <a:pt x="32" y="1250"/>
                  </a:lnTo>
                  <a:lnTo>
                    <a:pt x="17" y="1179"/>
                  </a:lnTo>
                  <a:lnTo>
                    <a:pt x="6" y="1106"/>
                  </a:lnTo>
                  <a:lnTo>
                    <a:pt x="0" y="1034"/>
                  </a:lnTo>
                  <a:lnTo>
                    <a:pt x="0" y="960"/>
                  </a:lnTo>
                  <a:lnTo>
                    <a:pt x="6" y="887"/>
                  </a:lnTo>
                  <a:lnTo>
                    <a:pt x="17" y="816"/>
                  </a:lnTo>
                  <a:lnTo>
                    <a:pt x="32" y="743"/>
                  </a:lnTo>
                  <a:lnTo>
                    <a:pt x="54" y="673"/>
                  </a:lnTo>
                  <a:lnTo>
                    <a:pt x="81" y="605"/>
                  </a:lnTo>
                  <a:lnTo>
                    <a:pt x="111" y="536"/>
                  </a:lnTo>
                  <a:lnTo>
                    <a:pt x="149" y="471"/>
                  </a:lnTo>
                  <a:lnTo>
                    <a:pt x="192" y="409"/>
                  </a:lnTo>
                  <a:lnTo>
                    <a:pt x="239" y="348"/>
                  </a:lnTo>
                  <a:lnTo>
                    <a:pt x="292" y="291"/>
                  </a:lnTo>
                  <a:lnTo>
                    <a:pt x="349" y="238"/>
                  </a:lnTo>
                  <a:lnTo>
                    <a:pt x="409" y="191"/>
                  </a:lnTo>
                  <a:lnTo>
                    <a:pt x="472" y="148"/>
                  </a:lnTo>
                  <a:lnTo>
                    <a:pt x="537" y="111"/>
                  </a:lnTo>
                  <a:lnTo>
                    <a:pt x="604" y="80"/>
                  </a:lnTo>
                  <a:lnTo>
                    <a:pt x="672" y="52"/>
                  </a:lnTo>
                  <a:lnTo>
                    <a:pt x="743" y="31"/>
                  </a:lnTo>
                  <a:lnTo>
                    <a:pt x="814" y="16"/>
                  </a:lnTo>
                  <a:lnTo>
                    <a:pt x="887" y="5"/>
                  </a:lnTo>
                  <a:lnTo>
                    <a:pt x="959" y="0"/>
                  </a:lnTo>
                  <a:lnTo>
                    <a:pt x="10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8" name="Freeform 14"/>
            <p:cNvSpPr>
              <a:spLocks/>
            </p:cNvSpPr>
            <p:nvPr/>
          </p:nvSpPr>
          <p:spPr bwMode="auto">
            <a:xfrm>
              <a:off x="2930" y="2225"/>
              <a:ext cx="336" cy="336"/>
            </a:xfrm>
            <a:custGeom>
              <a:avLst/>
              <a:gdLst>
                <a:gd name="T0" fmla="*/ 1892 w 3365"/>
                <a:gd name="T1" fmla="*/ 12 h 3365"/>
                <a:gd name="T2" fmla="*/ 2169 w 3365"/>
                <a:gd name="T3" fmla="*/ 72 h 3365"/>
                <a:gd name="T4" fmla="*/ 2434 w 3365"/>
                <a:gd name="T5" fmla="*/ 176 h 3365"/>
                <a:gd name="T6" fmla="*/ 2170 w 3365"/>
                <a:gd name="T7" fmla="*/ 459 h 3365"/>
                <a:gd name="T8" fmla="*/ 1927 w 3365"/>
                <a:gd name="T9" fmla="*/ 389 h 3365"/>
                <a:gd name="T10" fmla="*/ 1676 w 3365"/>
                <a:gd name="T11" fmla="*/ 367 h 3365"/>
                <a:gd name="T12" fmla="*/ 1427 w 3365"/>
                <a:gd name="T13" fmla="*/ 391 h 3365"/>
                <a:gd name="T14" fmla="*/ 1185 w 3365"/>
                <a:gd name="T15" fmla="*/ 463 h 3365"/>
                <a:gd name="T16" fmla="*/ 957 w 3365"/>
                <a:gd name="T17" fmla="*/ 584 h 3365"/>
                <a:gd name="T18" fmla="*/ 751 w 3365"/>
                <a:gd name="T19" fmla="*/ 752 h 3365"/>
                <a:gd name="T20" fmla="*/ 583 w 3365"/>
                <a:gd name="T21" fmla="*/ 958 h 3365"/>
                <a:gd name="T22" fmla="*/ 462 w 3365"/>
                <a:gd name="T23" fmla="*/ 1187 h 3365"/>
                <a:gd name="T24" fmla="*/ 390 w 3365"/>
                <a:gd name="T25" fmla="*/ 1431 h 3365"/>
                <a:gd name="T26" fmla="*/ 366 w 3365"/>
                <a:gd name="T27" fmla="*/ 1683 h 3365"/>
                <a:gd name="T28" fmla="*/ 390 w 3365"/>
                <a:gd name="T29" fmla="*/ 1934 h 3365"/>
                <a:gd name="T30" fmla="*/ 462 w 3365"/>
                <a:gd name="T31" fmla="*/ 2178 h 3365"/>
                <a:gd name="T32" fmla="*/ 583 w 3365"/>
                <a:gd name="T33" fmla="*/ 2407 h 3365"/>
                <a:gd name="T34" fmla="*/ 751 w 3365"/>
                <a:gd name="T35" fmla="*/ 2614 h 3365"/>
                <a:gd name="T36" fmla="*/ 958 w 3365"/>
                <a:gd name="T37" fmla="*/ 2783 h 3365"/>
                <a:gd name="T38" fmla="*/ 1187 w 3365"/>
                <a:gd name="T39" fmla="*/ 2903 h 3365"/>
                <a:gd name="T40" fmla="*/ 1431 w 3365"/>
                <a:gd name="T41" fmla="*/ 2976 h 3365"/>
                <a:gd name="T42" fmla="*/ 1683 w 3365"/>
                <a:gd name="T43" fmla="*/ 3000 h 3365"/>
                <a:gd name="T44" fmla="*/ 1934 w 3365"/>
                <a:gd name="T45" fmla="*/ 2976 h 3365"/>
                <a:gd name="T46" fmla="*/ 2178 w 3365"/>
                <a:gd name="T47" fmla="*/ 2903 h 3365"/>
                <a:gd name="T48" fmla="*/ 2407 w 3365"/>
                <a:gd name="T49" fmla="*/ 2783 h 3365"/>
                <a:gd name="T50" fmla="*/ 2614 w 3365"/>
                <a:gd name="T51" fmla="*/ 2614 h 3365"/>
                <a:gd name="T52" fmla="*/ 2782 w 3365"/>
                <a:gd name="T53" fmla="*/ 2408 h 3365"/>
                <a:gd name="T54" fmla="*/ 2902 w 3365"/>
                <a:gd name="T55" fmla="*/ 2182 h 3365"/>
                <a:gd name="T56" fmla="*/ 2974 w 3365"/>
                <a:gd name="T57" fmla="*/ 1938 h 3365"/>
                <a:gd name="T58" fmla="*/ 3000 w 3365"/>
                <a:gd name="T59" fmla="*/ 1689 h 3365"/>
                <a:gd name="T60" fmla="*/ 2977 w 3365"/>
                <a:gd name="T61" fmla="*/ 1439 h 3365"/>
                <a:gd name="T62" fmla="*/ 2906 w 3365"/>
                <a:gd name="T63" fmla="*/ 1196 h 3365"/>
                <a:gd name="T64" fmla="*/ 3189 w 3365"/>
                <a:gd name="T65" fmla="*/ 931 h 3365"/>
                <a:gd name="T66" fmla="*/ 3293 w 3365"/>
                <a:gd name="T67" fmla="*/ 1196 h 3365"/>
                <a:gd name="T68" fmla="*/ 3352 w 3365"/>
                <a:gd name="T69" fmla="*/ 1472 h 3365"/>
                <a:gd name="T70" fmla="*/ 3364 w 3365"/>
                <a:gd name="T71" fmla="*/ 1754 h 3365"/>
                <a:gd name="T72" fmla="*/ 3329 w 3365"/>
                <a:gd name="T73" fmla="*/ 2033 h 3365"/>
                <a:gd name="T74" fmla="*/ 3246 w 3365"/>
                <a:gd name="T75" fmla="*/ 2306 h 3365"/>
                <a:gd name="T76" fmla="*/ 3117 w 3365"/>
                <a:gd name="T77" fmla="*/ 2563 h 3365"/>
                <a:gd name="T78" fmla="*/ 2941 w 3365"/>
                <a:gd name="T79" fmla="*/ 2800 h 3365"/>
                <a:gd name="T80" fmla="*/ 2720 w 3365"/>
                <a:gd name="T81" fmla="*/ 3008 h 3365"/>
                <a:gd name="T82" fmla="*/ 2471 w 3365"/>
                <a:gd name="T83" fmla="*/ 3170 h 3365"/>
                <a:gd name="T84" fmla="*/ 2202 w 3365"/>
                <a:gd name="T85" fmla="*/ 3284 h 3365"/>
                <a:gd name="T86" fmla="*/ 1922 w 3365"/>
                <a:gd name="T87" fmla="*/ 3349 h 3365"/>
                <a:gd name="T88" fmla="*/ 1635 w 3365"/>
                <a:gd name="T89" fmla="*/ 3365 h 3365"/>
                <a:gd name="T90" fmla="*/ 1350 w 3365"/>
                <a:gd name="T91" fmla="*/ 3332 h 3365"/>
                <a:gd name="T92" fmla="*/ 1071 w 3365"/>
                <a:gd name="T93" fmla="*/ 3252 h 3365"/>
                <a:gd name="T94" fmla="*/ 808 w 3365"/>
                <a:gd name="T95" fmla="*/ 3122 h 3365"/>
                <a:gd name="T96" fmla="*/ 566 w 3365"/>
                <a:gd name="T97" fmla="*/ 2943 h 3365"/>
                <a:gd name="T98" fmla="*/ 357 w 3365"/>
                <a:gd name="T99" fmla="*/ 2721 h 3365"/>
                <a:gd name="T100" fmla="*/ 195 w 3365"/>
                <a:gd name="T101" fmla="*/ 2471 h 3365"/>
                <a:gd name="T102" fmla="*/ 81 w 3365"/>
                <a:gd name="T103" fmla="*/ 2202 h 3365"/>
                <a:gd name="T104" fmla="*/ 16 w 3365"/>
                <a:gd name="T105" fmla="*/ 1922 h 3365"/>
                <a:gd name="T106" fmla="*/ 0 w 3365"/>
                <a:gd name="T107" fmla="*/ 1635 h 3365"/>
                <a:gd name="T108" fmla="*/ 32 w 3365"/>
                <a:gd name="T109" fmla="*/ 1350 h 3365"/>
                <a:gd name="T110" fmla="*/ 113 w 3365"/>
                <a:gd name="T111" fmla="*/ 1072 h 3365"/>
                <a:gd name="T112" fmla="*/ 243 w 3365"/>
                <a:gd name="T113" fmla="*/ 809 h 3365"/>
                <a:gd name="T114" fmla="*/ 422 w 3365"/>
                <a:gd name="T115" fmla="*/ 567 h 3365"/>
                <a:gd name="T116" fmla="*/ 641 w 3365"/>
                <a:gd name="T117" fmla="*/ 360 h 3365"/>
                <a:gd name="T118" fmla="*/ 885 w 3365"/>
                <a:gd name="T119" fmla="*/ 199 h 3365"/>
                <a:gd name="T120" fmla="*/ 1148 w 3365"/>
                <a:gd name="T121" fmla="*/ 86 h 3365"/>
                <a:gd name="T122" fmla="*/ 1424 w 3365"/>
                <a:gd name="T123" fmla="*/ 20 h 3365"/>
                <a:gd name="T124" fmla="*/ 1705 w 3365"/>
                <a:gd name="T125" fmla="*/ 0 h 3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5" h="3365">
                  <a:moveTo>
                    <a:pt x="1705" y="0"/>
                  </a:moveTo>
                  <a:lnTo>
                    <a:pt x="1798" y="4"/>
                  </a:lnTo>
                  <a:lnTo>
                    <a:pt x="1892" y="12"/>
                  </a:lnTo>
                  <a:lnTo>
                    <a:pt x="1985" y="27"/>
                  </a:lnTo>
                  <a:lnTo>
                    <a:pt x="2078" y="46"/>
                  </a:lnTo>
                  <a:lnTo>
                    <a:pt x="2169" y="72"/>
                  </a:lnTo>
                  <a:lnTo>
                    <a:pt x="2259" y="101"/>
                  </a:lnTo>
                  <a:lnTo>
                    <a:pt x="2347" y="137"/>
                  </a:lnTo>
                  <a:lnTo>
                    <a:pt x="2434" y="176"/>
                  </a:lnTo>
                  <a:lnTo>
                    <a:pt x="2519" y="222"/>
                  </a:lnTo>
                  <a:lnTo>
                    <a:pt x="2248" y="493"/>
                  </a:lnTo>
                  <a:lnTo>
                    <a:pt x="2170" y="459"/>
                  </a:lnTo>
                  <a:lnTo>
                    <a:pt x="2090" y="430"/>
                  </a:lnTo>
                  <a:lnTo>
                    <a:pt x="2009" y="407"/>
                  </a:lnTo>
                  <a:lnTo>
                    <a:pt x="1927" y="389"/>
                  </a:lnTo>
                  <a:lnTo>
                    <a:pt x="1844" y="376"/>
                  </a:lnTo>
                  <a:lnTo>
                    <a:pt x="1761" y="369"/>
                  </a:lnTo>
                  <a:lnTo>
                    <a:pt x="1676" y="367"/>
                  </a:lnTo>
                  <a:lnTo>
                    <a:pt x="1593" y="369"/>
                  </a:lnTo>
                  <a:lnTo>
                    <a:pt x="1510" y="378"/>
                  </a:lnTo>
                  <a:lnTo>
                    <a:pt x="1427" y="391"/>
                  </a:lnTo>
                  <a:lnTo>
                    <a:pt x="1345" y="411"/>
                  </a:lnTo>
                  <a:lnTo>
                    <a:pt x="1264" y="434"/>
                  </a:lnTo>
                  <a:lnTo>
                    <a:pt x="1185" y="463"/>
                  </a:lnTo>
                  <a:lnTo>
                    <a:pt x="1107" y="499"/>
                  </a:lnTo>
                  <a:lnTo>
                    <a:pt x="1031" y="538"/>
                  </a:lnTo>
                  <a:lnTo>
                    <a:pt x="957" y="584"/>
                  </a:lnTo>
                  <a:lnTo>
                    <a:pt x="885" y="635"/>
                  </a:lnTo>
                  <a:lnTo>
                    <a:pt x="817" y="691"/>
                  </a:lnTo>
                  <a:lnTo>
                    <a:pt x="751" y="752"/>
                  </a:lnTo>
                  <a:lnTo>
                    <a:pt x="690" y="818"/>
                  </a:lnTo>
                  <a:lnTo>
                    <a:pt x="634" y="887"/>
                  </a:lnTo>
                  <a:lnTo>
                    <a:pt x="583" y="958"/>
                  </a:lnTo>
                  <a:lnTo>
                    <a:pt x="538" y="1033"/>
                  </a:lnTo>
                  <a:lnTo>
                    <a:pt x="497" y="1109"/>
                  </a:lnTo>
                  <a:lnTo>
                    <a:pt x="462" y="1187"/>
                  </a:lnTo>
                  <a:lnTo>
                    <a:pt x="433" y="1267"/>
                  </a:lnTo>
                  <a:lnTo>
                    <a:pt x="409" y="1349"/>
                  </a:lnTo>
                  <a:lnTo>
                    <a:pt x="390" y="1431"/>
                  </a:lnTo>
                  <a:lnTo>
                    <a:pt x="376" y="1515"/>
                  </a:lnTo>
                  <a:lnTo>
                    <a:pt x="368" y="1599"/>
                  </a:lnTo>
                  <a:lnTo>
                    <a:pt x="366" y="1683"/>
                  </a:lnTo>
                  <a:lnTo>
                    <a:pt x="368" y="1767"/>
                  </a:lnTo>
                  <a:lnTo>
                    <a:pt x="376" y="1852"/>
                  </a:lnTo>
                  <a:lnTo>
                    <a:pt x="390" y="1934"/>
                  </a:lnTo>
                  <a:lnTo>
                    <a:pt x="409" y="2017"/>
                  </a:lnTo>
                  <a:lnTo>
                    <a:pt x="433" y="2098"/>
                  </a:lnTo>
                  <a:lnTo>
                    <a:pt x="462" y="2178"/>
                  </a:lnTo>
                  <a:lnTo>
                    <a:pt x="497" y="2256"/>
                  </a:lnTo>
                  <a:lnTo>
                    <a:pt x="538" y="2333"/>
                  </a:lnTo>
                  <a:lnTo>
                    <a:pt x="583" y="2407"/>
                  </a:lnTo>
                  <a:lnTo>
                    <a:pt x="634" y="2480"/>
                  </a:lnTo>
                  <a:lnTo>
                    <a:pt x="690" y="2548"/>
                  </a:lnTo>
                  <a:lnTo>
                    <a:pt x="751" y="2614"/>
                  </a:lnTo>
                  <a:lnTo>
                    <a:pt x="817" y="2675"/>
                  </a:lnTo>
                  <a:lnTo>
                    <a:pt x="887" y="2732"/>
                  </a:lnTo>
                  <a:lnTo>
                    <a:pt x="958" y="2783"/>
                  </a:lnTo>
                  <a:lnTo>
                    <a:pt x="1033" y="2828"/>
                  </a:lnTo>
                  <a:lnTo>
                    <a:pt x="1109" y="2868"/>
                  </a:lnTo>
                  <a:lnTo>
                    <a:pt x="1187" y="2903"/>
                  </a:lnTo>
                  <a:lnTo>
                    <a:pt x="1267" y="2933"/>
                  </a:lnTo>
                  <a:lnTo>
                    <a:pt x="1349" y="2957"/>
                  </a:lnTo>
                  <a:lnTo>
                    <a:pt x="1431" y="2976"/>
                  </a:lnTo>
                  <a:lnTo>
                    <a:pt x="1515" y="2989"/>
                  </a:lnTo>
                  <a:lnTo>
                    <a:pt x="1598" y="2997"/>
                  </a:lnTo>
                  <a:lnTo>
                    <a:pt x="1683" y="3000"/>
                  </a:lnTo>
                  <a:lnTo>
                    <a:pt x="1767" y="2997"/>
                  </a:lnTo>
                  <a:lnTo>
                    <a:pt x="1851" y="2989"/>
                  </a:lnTo>
                  <a:lnTo>
                    <a:pt x="1934" y="2976"/>
                  </a:lnTo>
                  <a:lnTo>
                    <a:pt x="2016" y="2957"/>
                  </a:lnTo>
                  <a:lnTo>
                    <a:pt x="2098" y="2933"/>
                  </a:lnTo>
                  <a:lnTo>
                    <a:pt x="2178" y="2903"/>
                  </a:lnTo>
                  <a:lnTo>
                    <a:pt x="2256" y="2868"/>
                  </a:lnTo>
                  <a:lnTo>
                    <a:pt x="2333" y="2828"/>
                  </a:lnTo>
                  <a:lnTo>
                    <a:pt x="2407" y="2783"/>
                  </a:lnTo>
                  <a:lnTo>
                    <a:pt x="2479" y="2732"/>
                  </a:lnTo>
                  <a:lnTo>
                    <a:pt x="2548" y="2675"/>
                  </a:lnTo>
                  <a:lnTo>
                    <a:pt x="2614" y="2614"/>
                  </a:lnTo>
                  <a:lnTo>
                    <a:pt x="2675" y="2549"/>
                  </a:lnTo>
                  <a:lnTo>
                    <a:pt x="2731" y="2480"/>
                  </a:lnTo>
                  <a:lnTo>
                    <a:pt x="2782" y="2408"/>
                  </a:lnTo>
                  <a:lnTo>
                    <a:pt x="2827" y="2334"/>
                  </a:lnTo>
                  <a:lnTo>
                    <a:pt x="2868" y="2259"/>
                  </a:lnTo>
                  <a:lnTo>
                    <a:pt x="2902" y="2182"/>
                  </a:lnTo>
                  <a:lnTo>
                    <a:pt x="2931" y="2101"/>
                  </a:lnTo>
                  <a:lnTo>
                    <a:pt x="2956" y="2021"/>
                  </a:lnTo>
                  <a:lnTo>
                    <a:pt x="2974" y="1938"/>
                  </a:lnTo>
                  <a:lnTo>
                    <a:pt x="2989" y="1856"/>
                  </a:lnTo>
                  <a:lnTo>
                    <a:pt x="2996" y="1772"/>
                  </a:lnTo>
                  <a:lnTo>
                    <a:pt x="3000" y="1689"/>
                  </a:lnTo>
                  <a:lnTo>
                    <a:pt x="2997" y="1605"/>
                  </a:lnTo>
                  <a:lnTo>
                    <a:pt x="2990" y="1522"/>
                  </a:lnTo>
                  <a:lnTo>
                    <a:pt x="2977" y="1439"/>
                  </a:lnTo>
                  <a:lnTo>
                    <a:pt x="2959" y="1357"/>
                  </a:lnTo>
                  <a:lnTo>
                    <a:pt x="2935" y="1275"/>
                  </a:lnTo>
                  <a:lnTo>
                    <a:pt x="2906" y="1196"/>
                  </a:lnTo>
                  <a:lnTo>
                    <a:pt x="2872" y="1118"/>
                  </a:lnTo>
                  <a:lnTo>
                    <a:pt x="3143" y="846"/>
                  </a:lnTo>
                  <a:lnTo>
                    <a:pt x="3189" y="931"/>
                  </a:lnTo>
                  <a:lnTo>
                    <a:pt x="3228" y="1018"/>
                  </a:lnTo>
                  <a:lnTo>
                    <a:pt x="3264" y="1106"/>
                  </a:lnTo>
                  <a:lnTo>
                    <a:pt x="3293" y="1196"/>
                  </a:lnTo>
                  <a:lnTo>
                    <a:pt x="3319" y="1287"/>
                  </a:lnTo>
                  <a:lnTo>
                    <a:pt x="3337" y="1380"/>
                  </a:lnTo>
                  <a:lnTo>
                    <a:pt x="3352" y="1472"/>
                  </a:lnTo>
                  <a:lnTo>
                    <a:pt x="3362" y="1567"/>
                  </a:lnTo>
                  <a:lnTo>
                    <a:pt x="3365" y="1660"/>
                  </a:lnTo>
                  <a:lnTo>
                    <a:pt x="3364" y="1754"/>
                  </a:lnTo>
                  <a:lnTo>
                    <a:pt x="3357" y="1847"/>
                  </a:lnTo>
                  <a:lnTo>
                    <a:pt x="3345" y="1941"/>
                  </a:lnTo>
                  <a:lnTo>
                    <a:pt x="3329" y="2033"/>
                  </a:lnTo>
                  <a:lnTo>
                    <a:pt x="3307" y="2125"/>
                  </a:lnTo>
                  <a:lnTo>
                    <a:pt x="3279" y="2216"/>
                  </a:lnTo>
                  <a:lnTo>
                    <a:pt x="3246" y="2306"/>
                  </a:lnTo>
                  <a:lnTo>
                    <a:pt x="3209" y="2393"/>
                  </a:lnTo>
                  <a:lnTo>
                    <a:pt x="3166" y="2479"/>
                  </a:lnTo>
                  <a:lnTo>
                    <a:pt x="3117" y="2563"/>
                  </a:lnTo>
                  <a:lnTo>
                    <a:pt x="3063" y="2645"/>
                  </a:lnTo>
                  <a:lnTo>
                    <a:pt x="3005" y="2723"/>
                  </a:lnTo>
                  <a:lnTo>
                    <a:pt x="2941" y="2800"/>
                  </a:lnTo>
                  <a:lnTo>
                    <a:pt x="2872" y="2872"/>
                  </a:lnTo>
                  <a:lnTo>
                    <a:pt x="2797" y="2943"/>
                  </a:lnTo>
                  <a:lnTo>
                    <a:pt x="2720" y="3008"/>
                  </a:lnTo>
                  <a:lnTo>
                    <a:pt x="2640" y="3067"/>
                  </a:lnTo>
                  <a:lnTo>
                    <a:pt x="2556" y="3122"/>
                  </a:lnTo>
                  <a:lnTo>
                    <a:pt x="2471" y="3170"/>
                  </a:lnTo>
                  <a:lnTo>
                    <a:pt x="2383" y="3213"/>
                  </a:lnTo>
                  <a:lnTo>
                    <a:pt x="2293" y="3252"/>
                  </a:lnTo>
                  <a:lnTo>
                    <a:pt x="2202" y="3284"/>
                  </a:lnTo>
                  <a:lnTo>
                    <a:pt x="2110" y="3311"/>
                  </a:lnTo>
                  <a:lnTo>
                    <a:pt x="2016" y="3332"/>
                  </a:lnTo>
                  <a:lnTo>
                    <a:pt x="1922" y="3349"/>
                  </a:lnTo>
                  <a:lnTo>
                    <a:pt x="1826" y="3360"/>
                  </a:lnTo>
                  <a:lnTo>
                    <a:pt x="1730" y="3365"/>
                  </a:lnTo>
                  <a:lnTo>
                    <a:pt x="1635" y="3365"/>
                  </a:lnTo>
                  <a:lnTo>
                    <a:pt x="1539" y="3360"/>
                  </a:lnTo>
                  <a:lnTo>
                    <a:pt x="1444" y="3349"/>
                  </a:lnTo>
                  <a:lnTo>
                    <a:pt x="1350" y="3332"/>
                  </a:lnTo>
                  <a:lnTo>
                    <a:pt x="1256" y="3311"/>
                  </a:lnTo>
                  <a:lnTo>
                    <a:pt x="1163" y="3284"/>
                  </a:lnTo>
                  <a:lnTo>
                    <a:pt x="1071" y="3252"/>
                  </a:lnTo>
                  <a:lnTo>
                    <a:pt x="982" y="3213"/>
                  </a:lnTo>
                  <a:lnTo>
                    <a:pt x="894" y="3170"/>
                  </a:lnTo>
                  <a:lnTo>
                    <a:pt x="808" y="3122"/>
                  </a:lnTo>
                  <a:lnTo>
                    <a:pt x="726" y="3067"/>
                  </a:lnTo>
                  <a:lnTo>
                    <a:pt x="645" y="3008"/>
                  </a:lnTo>
                  <a:lnTo>
                    <a:pt x="566" y="2943"/>
                  </a:lnTo>
                  <a:lnTo>
                    <a:pt x="493" y="2872"/>
                  </a:lnTo>
                  <a:lnTo>
                    <a:pt x="422" y="2798"/>
                  </a:lnTo>
                  <a:lnTo>
                    <a:pt x="357" y="2721"/>
                  </a:lnTo>
                  <a:lnTo>
                    <a:pt x="297" y="2639"/>
                  </a:lnTo>
                  <a:lnTo>
                    <a:pt x="243" y="2557"/>
                  </a:lnTo>
                  <a:lnTo>
                    <a:pt x="195" y="2471"/>
                  </a:lnTo>
                  <a:lnTo>
                    <a:pt x="152" y="2383"/>
                  </a:lnTo>
                  <a:lnTo>
                    <a:pt x="113" y="2294"/>
                  </a:lnTo>
                  <a:lnTo>
                    <a:pt x="81" y="2202"/>
                  </a:lnTo>
                  <a:lnTo>
                    <a:pt x="54" y="2110"/>
                  </a:lnTo>
                  <a:lnTo>
                    <a:pt x="32" y="2017"/>
                  </a:lnTo>
                  <a:lnTo>
                    <a:pt x="16" y="1922"/>
                  </a:lnTo>
                  <a:lnTo>
                    <a:pt x="5" y="1826"/>
                  </a:lnTo>
                  <a:lnTo>
                    <a:pt x="0" y="1731"/>
                  </a:lnTo>
                  <a:lnTo>
                    <a:pt x="0" y="1635"/>
                  </a:lnTo>
                  <a:lnTo>
                    <a:pt x="5" y="1539"/>
                  </a:lnTo>
                  <a:lnTo>
                    <a:pt x="16" y="1445"/>
                  </a:lnTo>
                  <a:lnTo>
                    <a:pt x="32" y="1350"/>
                  </a:lnTo>
                  <a:lnTo>
                    <a:pt x="54" y="1255"/>
                  </a:lnTo>
                  <a:lnTo>
                    <a:pt x="81" y="1163"/>
                  </a:lnTo>
                  <a:lnTo>
                    <a:pt x="113" y="1072"/>
                  </a:lnTo>
                  <a:lnTo>
                    <a:pt x="152" y="983"/>
                  </a:lnTo>
                  <a:lnTo>
                    <a:pt x="195" y="895"/>
                  </a:lnTo>
                  <a:lnTo>
                    <a:pt x="243" y="809"/>
                  </a:lnTo>
                  <a:lnTo>
                    <a:pt x="297" y="725"/>
                  </a:lnTo>
                  <a:lnTo>
                    <a:pt x="357" y="645"/>
                  </a:lnTo>
                  <a:lnTo>
                    <a:pt x="422" y="567"/>
                  </a:lnTo>
                  <a:lnTo>
                    <a:pt x="493" y="492"/>
                  </a:lnTo>
                  <a:lnTo>
                    <a:pt x="565" y="424"/>
                  </a:lnTo>
                  <a:lnTo>
                    <a:pt x="641" y="360"/>
                  </a:lnTo>
                  <a:lnTo>
                    <a:pt x="720" y="301"/>
                  </a:lnTo>
                  <a:lnTo>
                    <a:pt x="802" y="248"/>
                  </a:lnTo>
                  <a:lnTo>
                    <a:pt x="885" y="199"/>
                  </a:lnTo>
                  <a:lnTo>
                    <a:pt x="972" y="156"/>
                  </a:lnTo>
                  <a:lnTo>
                    <a:pt x="1059" y="119"/>
                  </a:lnTo>
                  <a:lnTo>
                    <a:pt x="1148" y="86"/>
                  </a:lnTo>
                  <a:lnTo>
                    <a:pt x="1240" y="59"/>
                  </a:lnTo>
                  <a:lnTo>
                    <a:pt x="1331" y="37"/>
                  </a:lnTo>
                  <a:lnTo>
                    <a:pt x="1424" y="20"/>
                  </a:lnTo>
                  <a:lnTo>
                    <a:pt x="1517" y="8"/>
                  </a:lnTo>
                  <a:lnTo>
                    <a:pt x="1611" y="1"/>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sp>
        <p:nvSpPr>
          <p:cNvPr id="7" name="ZoneTexte 6"/>
          <p:cNvSpPr txBox="1"/>
          <p:nvPr/>
        </p:nvSpPr>
        <p:spPr>
          <a:xfrm>
            <a:off x="4412637" y="1373908"/>
            <a:ext cx="1090763" cy="13802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200" dirty="0" smtClean="0">
                <a:solidFill>
                  <a:srgbClr val="005EB8">
                    <a:lumMod val="50000"/>
                  </a:srgbClr>
                </a:solidFill>
                <a:latin typeface="Arial"/>
                <a:cs typeface="Times"/>
              </a:rPr>
              <a:t>Objectifs</a:t>
            </a:r>
          </a:p>
          <a:p>
            <a:pPr algn="ctr" defTabSz="457200">
              <a:spcBef>
                <a:spcPct val="20000"/>
              </a:spcBef>
              <a:buClr>
                <a:srgbClr val="003C71"/>
              </a:buClr>
              <a:buSzPct val="125000"/>
            </a:pPr>
            <a:r>
              <a:rPr lang="fr-CA" sz="1200" dirty="0" smtClean="0">
                <a:solidFill>
                  <a:srgbClr val="005EB8">
                    <a:lumMod val="50000"/>
                  </a:srgbClr>
                </a:solidFill>
                <a:latin typeface="Arial"/>
                <a:cs typeface="Times"/>
              </a:rPr>
              <a:t>(pourquoi)</a:t>
            </a:r>
            <a:endParaRPr lang="fr-CA" sz="1200" dirty="0">
              <a:solidFill>
                <a:srgbClr val="005EB8">
                  <a:lumMod val="50000"/>
                </a:srgbClr>
              </a:solidFill>
              <a:latin typeface="Arial"/>
              <a:cs typeface="Times"/>
            </a:endParaRPr>
          </a:p>
        </p:txBody>
      </p:sp>
      <p:sp>
        <p:nvSpPr>
          <p:cNvPr id="20" name="Rectangle à coins arrondis 19"/>
          <p:cNvSpPr/>
          <p:nvPr/>
        </p:nvSpPr>
        <p:spPr>
          <a:xfrm>
            <a:off x="402675" y="682425"/>
            <a:ext cx="3835958" cy="1137043"/>
          </a:xfrm>
          <a:prstGeom prst="roundRect">
            <a:avLst/>
          </a:prstGeom>
          <a:solidFill>
            <a:schemeClr val="bg1"/>
          </a:solidFill>
          <a:ln w="28575" cmpd="dbl">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21" name="ZoneTexte 20"/>
          <p:cNvSpPr txBox="1"/>
          <p:nvPr/>
        </p:nvSpPr>
        <p:spPr>
          <a:xfrm>
            <a:off x="321413" y="787873"/>
            <a:ext cx="2044461" cy="353683"/>
          </a:xfrm>
          <a:prstGeom prst="rect">
            <a:avLst/>
          </a:prstGeom>
        </p:spPr>
        <p:txBody>
          <a:bodyPr vert="horz" wrap="square" lIns="91440" tIns="45720" rIns="91440" bIns="45720" rtlCol="0">
            <a:normAutofit fontScale="92500" lnSpcReduction="10000"/>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
        <p:nvSpPr>
          <p:cNvPr id="26" name="ZoneTexte 25"/>
          <p:cNvSpPr txBox="1"/>
          <p:nvPr/>
        </p:nvSpPr>
        <p:spPr>
          <a:xfrm>
            <a:off x="358074" y="1382533"/>
            <a:ext cx="1090763" cy="13802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200" dirty="0" smtClean="0">
                <a:solidFill>
                  <a:srgbClr val="005EB8">
                    <a:lumMod val="50000"/>
                  </a:srgbClr>
                </a:solidFill>
                <a:latin typeface="Arial"/>
                <a:cs typeface="Times"/>
              </a:rPr>
              <a:t>Description (quoi)</a:t>
            </a:r>
            <a:endParaRPr lang="fr-CA" sz="1200" dirty="0">
              <a:solidFill>
                <a:srgbClr val="005EB8">
                  <a:lumMod val="50000"/>
                </a:srgbClr>
              </a:solidFill>
              <a:latin typeface="Arial"/>
              <a:cs typeface="Times"/>
            </a:endParaRPr>
          </a:p>
        </p:txBody>
      </p:sp>
      <p:sp>
        <p:nvSpPr>
          <p:cNvPr id="27" name="Freeform 102"/>
          <p:cNvSpPr>
            <a:spLocks noChangeAspect="1" noEditPoints="1"/>
          </p:cNvSpPr>
          <p:nvPr>
            <p:custDataLst>
              <p:tags r:id="rId2"/>
            </p:custDataLst>
          </p:nvPr>
        </p:nvSpPr>
        <p:spPr bwMode="auto">
          <a:xfrm>
            <a:off x="697080" y="830035"/>
            <a:ext cx="412750" cy="558800"/>
          </a:xfrm>
          <a:custGeom>
            <a:avLst/>
            <a:gdLst>
              <a:gd name="T0" fmla="*/ 2057 w 2600"/>
              <a:gd name="T1" fmla="*/ 2319 h 3528"/>
              <a:gd name="T2" fmla="*/ 2098 w 2600"/>
              <a:gd name="T3" fmla="*/ 2350 h 3528"/>
              <a:gd name="T4" fmla="*/ 2104 w 2600"/>
              <a:gd name="T5" fmla="*/ 2403 h 3528"/>
              <a:gd name="T6" fmla="*/ 2072 w 2600"/>
              <a:gd name="T7" fmla="*/ 2443 h 3528"/>
              <a:gd name="T8" fmla="*/ 501 w 2600"/>
              <a:gd name="T9" fmla="*/ 2453 h 3528"/>
              <a:gd name="T10" fmla="*/ 453 w 2600"/>
              <a:gd name="T11" fmla="*/ 2432 h 3528"/>
              <a:gd name="T12" fmla="*/ 433 w 2600"/>
              <a:gd name="T13" fmla="*/ 2385 h 3528"/>
              <a:gd name="T14" fmla="*/ 453 w 2600"/>
              <a:gd name="T15" fmla="*/ 2337 h 3528"/>
              <a:gd name="T16" fmla="*/ 501 w 2600"/>
              <a:gd name="T17" fmla="*/ 2317 h 3528"/>
              <a:gd name="T18" fmla="*/ 2057 w 2600"/>
              <a:gd name="T19" fmla="*/ 1869 h 3528"/>
              <a:gd name="T20" fmla="*/ 2098 w 2600"/>
              <a:gd name="T21" fmla="*/ 1900 h 3528"/>
              <a:gd name="T22" fmla="*/ 2104 w 2600"/>
              <a:gd name="T23" fmla="*/ 1953 h 3528"/>
              <a:gd name="T24" fmla="*/ 2072 w 2600"/>
              <a:gd name="T25" fmla="*/ 1993 h 3528"/>
              <a:gd name="T26" fmla="*/ 501 w 2600"/>
              <a:gd name="T27" fmla="*/ 2003 h 3528"/>
              <a:gd name="T28" fmla="*/ 453 w 2600"/>
              <a:gd name="T29" fmla="*/ 1982 h 3528"/>
              <a:gd name="T30" fmla="*/ 433 w 2600"/>
              <a:gd name="T31" fmla="*/ 1935 h 3528"/>
              <a:gd name="T32" fmla="*/ 453 w 2600"/>
              <a:gd name="T33" fmla="*/ 1887 h 3528"/>
              <a:gd name="T34" fmla="*/ 501 w 2600"/>
              <a:gd name="T35" fmla="*/ 1867 h 3528"/>
              <a:gd name="T36" fmla="*/ 2057 w 2600"/>
              <a:gd name="T37" fmla="*/ 1427 h 3528"/>
              <a:gd name="T38" fmla="*/ 2098 w 2600"/>
              <a:gd name="T39" fmla="*/ 1458 h 3528"/>
              <a:gd name="T40" fmla="*/ 2104 w 2600"/>
              <a:gd name="T41" fmla="*/ 1510 h 3528"/>
              <a:gd name="T42" fmla="*/ 2072 w 2600"/>
              <a:gd name="T43" fmla="*/ 1551 h 3528"/>
              <a:gd name="T44" fmla="*/ 501 w 2600"/>
              <a:gd name="T45" fmla="*/ 1560 h 3528"/>
              <a:gd name="T46" fmla="*/ 453 w 2600"/>
              <a:gd name="T47" fmla="*/ 1540 h 3528"/>
              <a:gd name="T48" fmla="*/ 433 w 2600"/>
              <a:gd name="T49" fmla="*/ 1492 h 3528"/>
              <a:gd name="T50" fmla="*/ 453 w 2600"/>
              <a:gd name="T51" fmla="*/ 1444 h 3528"/>
              <a:gd name="T52" fmla="*/ 501 w 2600"/>
              <a:gd name="T53" fmla="*/ 1425 h 3528"/>
              <a:gd name="T54" fmla="*/ 2057 w 2600"/>
              <a:gd name="T55" fmla="*/ 969 h 3528"/>
              <a:gd name="T56" fmla="*/ 2098 w 2600"/>
              <a:gd name="T57" fmla="*/ 1000 h 3528"/>
              <a:gd name="T58" fmla="*/ 2104 w 2600"/>
              <a:gd name="T59" fmla="*/ 1053 h 3528"/>
              <a:gd name="T60" fmla="*/ 2072 w 2600"/>
              <a:gd name="T61" fmla="*/ 1094 h 3528"/>
              <a:gd name="T62" fmla="*/ 501 w 2600"/>
              <a:gd name="T63" fmla="*/ 1103 h 3528"/>
              <a:gd name="T64" fmla="*/ 453 w 2600"/>
              <a:gd name="T65" fmla="*/ 1083 h 3528"/>
              <a:gd name="T66" fmla="*/ 433 w 2600"/>
              <a:gd name="T67" fmla="*/ 1034 h 3528"/>
              <a:gd name="T68" fmla="*/ 453 w 2600"/>
              <a:gd name="T69" fmla="*/ 987 h 3528"/>
              <a:gd name="T70" fmla="*/ 501 w 2600"/>
              <a:gd name="T71" fmla="*/ 967 h 3528"/>
              <a:gd name="T72" fmla="*/ 2306 w 2600"/>
              <a:gd name="T73" fmla="*/ 617 h 3528"/>
              <a:gd name="T74" fmla="*/ 202 w 2600"/>
              <a:gd name="T75" fmla="*/ 185 h 3528"/>
              <a:gd name="T76" fmla="*/ 181 w 2600"/>
              <a:gd name="T77" fmla="*/ 217 h 3528"/>
              <a:gd name="T78" fmla="*/ 191 w 2600"/>
              <a:gd name="T79" fmla="*/ 3336 h 3528"/>
              <a:gd name="T80" fmla="*/ 2384 w 2600"/>
              <a:gd name="T81" fmla="*/ 3346 h 3528"/>
              <a:gd name="T82" fmla="*/ 2416 w 2600"/>
              <a:gd name="T83" fmla="*/ 3325 h 3528"/>
              <a:gd name="T84" fmla="*/ 1946 w 2600"/>
              <a:gd name="T85" fmla="*/ 799 h 3528"/>
              <a:gd name="T86" fmla="*/ 1882 w 2600"/>
              <a:gd name="T87" fmla="*/ 772 h 3528"/>
              <a:gd name="T88" fmla="*/ 1855 w 2600"/>
              <a:gd name="T89" fmla="*/ 709 h 3528"/>
              <a:gd name="T90" fmla="*/ 216 w 2600"/>
              <a:gd name="T91" fmla="*/ 0 h 3528"/>
              <a:gd name="T92" fmla="*/ 2600 w 2600"/>
              <a:gd name="T93" fmla="*/ 3312 h 3528"/>
              <a:gd name="T94" fmla="*/ 2576 w 2600"/>
              <a:gd name="T95" fmla="*/ 3411 h 3528"/>
              <a:gd name="T96" fmla="*/ 2511 w 2600"/>
              <a:gd name="T97" fmla="*/ 3486 h 3528"/>
              <a:gd name="T98" fmla="*/ 2419 w 2600"/>
              <a:gd name="T99" fmla="*/ 3526 h 3528"/>
              <a:gd name="T100" fmla="*/ 181 w 2600"/>
              <a:gd name="T101" fmla="*/ 3526 h 3528"/>
              <a:gd name="T102" fmla="*/ 89 w 2600"/>
              <a:gd name="T103" fmla="*/ 3486 h 3528"/>
              <a:gd name="T104" fmla="*/ 24 w 2600"/>
              <a:gd name="T105" fmla="*/ 3411 h 3528"/>
              <a:gd name="T106" fmla="*/ 0 w 2600"/>
              <a:gd name="T107" fmla="*/ 3312 h 3528"/>
              <a:gd name="T108" fmla="*/ 11 w 2600"/>
              <a:gd name="T109" fmla="*/ 149 h 3528"/>
              <a:gd name="T110" fmla="*/ 64 w 2600"/>
              <a:gd name="T111" fmla="*/ 64 h 3528"/>
              <a:gd name="T112" fmla="*/ 148 w 2600"/>
              <a:gd name="T113" fmla="*/ 11 h 3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0" h="3528">
                <a:moveTo>
                  <a:pt x="501" y="2317"/>
                </a:moveTo>
                <a:lnTo>
                  <a:pt x="2038" y="2317"/>
                </a:lnTo>
                <a:lnTo>
                  <a:pt x="2057" y="2319"/>
                </a:lnTo>
                <a:lnTo>
                  <a:pt x="2072" y="2326"/>
                </a:lnTo>
                <a:lnTo>
                  <a:pt x="2087" y="2337"/>
                </a:lnTo>
                <a:lnTo>
                  <a:pt x="2098" y="2350"/>
                </a:lnTo>
                <a:lnTo>
                  <a:pt x="2104" y="2366"/>
                </a:lnTo>
                <a:lnTo>
                  <a:pt x="2106" y="2385"/>
                </a:lnTo>
                <a:lnTo>
                  <a:pt x="2104" y="2403"/>
                </a:lnTo>
                <a:lnTo>
                  <a:pt x="2098" y="2419"/>
                </a:lnTo>
                <a:lnTo>
                  <a:pt x="2087" y="2432"/>
                </a:lnTo>
                <a:lnTo>
                  <a:pt x="2072" y="2443"/>
                </a:lnTo>
                <a:lnTo>
                  <a:pt x="2057" y="2450"/>
                </a:lnTo>
                <a:lnTo>
                  <a:pt x="2038" y="2453"/>
                </a:lnTo>
                <a:lnTo>
                  <a:pt x="501" y="2453"/>
                </a:lnTo>
                <a:lnTo>
                  <a:pt x="482" y="2450"/>
                </a:lnTo>
                <a:lnTo>
                  <a:pt x="466" y="2443"/>
                </a:lnTo>
                <a:lnTo>
                  <a:pt x="453" y="2432"/>
                </a:lnTo>
                <a:lnTo>
                  <a:pt x="442" y="2419"/>
                </a:lnTo>
                <a:lnTo>
                  <a:pt x="435" y="2403"/>
                </a:lnTo>
                <a:lnTo>
                  <a:pt x="433" y="2385"/>
                </a:lnTo>
                <a:lnTo>
                  <a:pt x="435" y="2366"/>
                </a:lnTo>
                <a:lnTo>
                  <a:pt x="442" y="2350"/>
                </a:lnTo>
                <a:lnTo>
                  <a:pt x="453" y="2337"/>
                </a:lnTo>
                <a:lnTo>
                  <a:pt x="466" y="2326"/>
                </a:lnTo>
                <a:lnTo>
                  <a:pt x="482" y="2319"/>
                </a:lnTo>
                <a:lnTo>
                  <a:pt x="501" y="2317"/>
                </a:lnTo>
                <a:close/>
                <a:moveTo>
                  <a:pt x="501" y="1867"/>
                </a:moveTo>
                <a:lnTo>
                  <a:pt x="2038" y="1867"/>
                </a:lnTo>
                <a:lnTo>
                  <a:pt x="2057" y="1869"/>
                </a:lnTo>
                <a:lnTo>
                  <a:pt x="2072" y="1876"/>
                </a:lnTo>
                <a:lnTo>
                  <a:pt x="2087" y="1887"/>
                </a:lnTo>
                <a:lnTo>
                  <a:pt x="2098" y="1900"/>
                </a:lnTo>
                <a:lnTo>
                  <a:pt x="2104" y="1916"/>
                </a:lnTo>
                <a:lnTo>
                  <a:pt x="2106" y="1935"/>
                </a:lnTo>
                <a:lnTo>
                  <a:pt x="2104" y="1953"/>
                </a:lnTo>
                <a:lnTo>
                  <a:pt x="2098" y="1969"/>
                </a:lnTo>
                <a:lnTo>
                  <a:pt x="2087" y="1982"/>
                </a:lnTo>
                <a:lnTo>
                  <a:pt x="2072" y="1993"/>
                </a:lnTo>
                <a:lnTo>
                  <a:pt x="2057" y="2000"/>
                </a:lnTo>
                <a:lnTo>
                  <a:pt x="2038" y="2003"/>
                </a:lnTo>
                <a:lnTo>
                  <a:pt x="501" y="2003"/>
                </a:lnTo>
                <a:lnTo>
                  <a:pt x="482" y="2000"/>
                </a:lnTo>
                <a:lnTo>
                  <a:pt x="466" y="1993"/>
                </a:lnTo>
                <a:lnTo>
                  <a:pt x="453" y="1982"/>
                </a:lnTo>
                <a:lnTo>
                  <a:pt x="442" y="1969"/>
                </a:lnTo>
                <a:lnTo>
                  <a:pt x="435" y="1953"/>
                </a:lnTo>
                <a:lnTo>
                  <a:pt x="433" y="1935"/>
                </a:lnTo>
                <a:lnTo>
                  <a:pt x="435" y="1916"/>
                </a:lnTo>
                <a:lnTo>
                  <a:pt x="442" y="1900"/>
                </a:lnTo>
                <a:lnTo>
                  <a:pt x="453" y="1887"/>
                </a:lnTo>
                <a:lnTo>
                  <a:pt x="466" y="1876"/>
                </a:lnTo>
                <a:lnTo>
                  <a:pt x="482" y="1869"/>
                </a:lnTo>
                <a:lnTo>
                  <a:pt x="501" y="1867"/>
                </a:lnTo>
                <a:close/>
                <a:moveTo>
                  <a:pt x="501" y="1425"/>
                </a:moveTo>
                <a:lnTo>
                  <a:pt x="2038" y="1425"/>
                </a:lnTo>
                <a:lnTo>
                  <a:pt x="2057" y="1427"/>
                </a:lnTo>
                <a:lnTo>
                  <a:pt x="2072" y="1433"/>
                </a:lnTo>
                <a:lnTo>
                  <a:pt x="2087" y="1444"/>
                </a:lnTo>
                <a:lnTo>
                  <a:pt x="2098" y="1458"/>
                </a:lnTo>
                <a:lnTo>
                  <a:pt x="2104" y="1474"/>
                </a:lnTo>
                <a:lnTo>
                  <a:pt x="2106" y="1492"/>
                </a:lnTo>
                <a:lnTo>
                  <a:pt x="2104" y="1510"/>
                </a:lnTo>
                <a:lnTo>
                  <a:pt x="2098" y="1527"/>
                </a:lnTo>
                <a:lnTo>
                  <a:pt x="2087" y="1540"/>
                </a:lnTo>
                <a:lnTo>
                  <a:pt x="2072" y="1551"/>
                </a:lnTo>
                <a:lnTo>
                  <a:pt x="2057" y="1558"/>
                </a:lnTo>
                <a:lnTo>
                  <a:pt x="2038" y="1560"/>
                </a:lnTo>
                <a:lnTo>
                  <a:pt x="501" y="1560"/>
                </a:lnTo>
                <a:lnTo>
                  <a:pt x="482" y="1558"/>
                </a:lnTo>
                <a:lnTo>
                  <a:pt x="466" y="1551"/>
                </a:lnTo>
                <a:lnTo>
                  <a:pt x="453" y="1540"/>
                </a:lnTo>
                <a:lnTo>
                  <a:pt x="442" y="1527"/>
                </a:lnTo>
                <a:lnTo>
                  <a:pt x="435" y="1510"/>
                </a:lnTo>
                <a:lnTo>
                  <a:pt x="433" y="1492"/>
                </a:lnTo>
                <a:lnTo>
                  <a:pt x="435" y="1474"/>
                </a:lnTo>
                <a:lnTo>
                  <a:pt x="442" y="1458"/>
                </a:lnTo>
                <a:lnTo>
                  <a:pt x="453" y="1444"/>
                </a:lnTo>
                <a:lnTo>
                  <a:pt x="466" y="1433"/>
                </a:lnTo>
                <a:lnTo>
                  <a:pt x="482" y="1427"/>
                </a:lnTo>
                <a:lnTo>
                  <a:pt x="501" y="1425"/>
                </a:lnTo>
                <a:close/>
                <a:moveTo>
                  <a:pt x="501" y="967"/>
                </a:moveTo>
                <a:lnTo>
                  <a:pt x="2038" y="967"/>
                </a:lnTo>
                <a:lnTo>
                  <a:pt x="2057" y="969"/>
                </a:lnTo>
                <a:lnTo>
                  <a:pt x="2072" y="976"/>
                </a:lnTo>
                <a:lnTo>
                  <a:pt x="2087" y="987"/>
                </a:lnTo>
                <a:lnTo>
                  <a:pt x="2098" y="1000"/>
                </a:lnTo>
                <a:lnTo>
                  <a:pt x="2104" y="1017"/>
                </a:lnTo>
                <a:lnTo>
                  <a:pt x="2106" y="1034"/>
                </a:lnTo>
                <a:lnTo>
                  <a:pt x="2104" y="1053"/>
                </a:lnTo>
                <a:lnTo>
                  <a:pt x="2098" y="1069"/>
                </a:lnTo>
                <a:lnTo>
                  <a:pt x="2087" y="1083"/>
                </a:lnTo>
                <a:lnTo>
                  <a:pt x="2072" y="1094"/>
                </a:lnTo>
                <a:lnTo>
                  <a:pt x="2057" y="1100"/>
                </a:lnTo>
                <a:lnTo>
                  <a:pt x="2038" y="1103"/>
                </a:lnTo>
                <a:lnTo>
                  <a:pt x="501" y="1103"/>
                </a:lnTo>
                <a:lnTo>
                  <a:pt x="482" y="1100"/>
                </a:lnTo>
                <a:lnTo>
                  <a:pt x="466" y="1094"/>
                </a:lnTo>
                <a:lnTo>
                  <a:pt x="453" y="1083"/>
                </a:lnTo>
                <a:lnTo>
                  <a:pt x="442" y="1069"/>
                </a:lnTo>
                <a:lnTo>
                  <a:pt x="435" y="1053"/>
                </a:lnTo>
                <a:lnTo>
                  <a:pt x="433" y="1034"/>
                </a:lnTo>
                <a:lnTo>
                  <a:pt x="435" y="1017"/>
                </a:lnTo>
                <a:lnTo>
                  <a:pt x="442" y="1000"/>
                </a:lnTo>
                <a:lnTo>
                  <a:pt x="453" y="987"/>
                </a:lnTo>
                <a:lnTo>
                  <a:pt x="466" y="976"/>
                </a:lnTo>
                <a:lnTo>
                  <a:pt x="482" y="969"/>
                </a:lnTo>
                <a:lnTo>
                  <a:pt x="501" y="967"/>
                </a:lnTo>
                <a:close/>
                <a:moveTo>
                  <a:pt x="2036" y="325"/>
                </a:moveTo>
                <a:lnTo>
                  <a:pt x="2036" y="617"/>
                </a:lnTo>
                <a:lnTo>
                  <a:pt x="2306" y="617"/>
                </a:lnTo>
                <a:lnTo>
                  <a:pt x="2036" y="325"/>
                </a:lnTo>
                <a:close/>
                <a:moveTo>
                  <a:pt x="216" y="182"/>
                </a:moveTo>
                <a:lnTo>
                  <a:pt x="202" y="185"/>
                </a:lnTo>
                <a:lnTo>
                  <a:pt x="191" y="193"/>
                </a:lnTo>
                <a:lnTo>
                  <a:pt x="184" y="204"/>
                </a:lnTo>
                <a:lnTo>
                  <a:pt x="181" y="217"/>
                </a:lnTo>
                <a:lnTo>
                  <a:pt x="181" y="3312"/>
                </a:lnTo>
                <a:lnTo>
                  <a:pt x="184" y="3325"/>
                </a:lnTo>
                <a:lnTo>
                  <a:pt x="191" y="3336"/>
                </a:lnTo>
                <a:lnTo>
                  <a:pt x="202" y="3344"/>
                </a:lnTo>
                <a:lnTo>
                  <a:pt x="216" y="3346"/>
                </a:lnTo>
                <a:lnTo>
                  <a:pt x="2384" y="3346"/>
                </a:lnTo>
                <a:lnTo>
                  <a:pt x="2397" y="3344"/>
                </a:lnTo>
                <a:lnTo>
                  <a:pt x="2408" y="3336"/>
                </a:lnTo>
                <a:lnTo>
                  <a:pt x="2416" y="3325"/>
                </a:lnTo>
                <a:lnTo>
                  <a:pt x="2418" y="3312"/>
                </a:lnTo>
                <a:lnTo>
                  <a:pt x="2418" y="799"/>
                </a:lnTo>
                <a:lnTo>
                  <a:pt x="1946" y="799"/>
                </a:lnTo>
                <a:lnTo>
                  <a:pt x="1922" y="795"/>
                </a:lnTo>
                <a:lnTo>
                  <a:pt x="1900" y="787"/>
                </a:lnTo>
                <a:lnTo>
                  <a:pt x="1882" y="772"/>
                </a:lnTo>
                <a:lnTo>
                  <a:pt x="1867" y="754"/>
                </a:lnTo>
                <a:lnTo>
                  <a:pt x="1859" y="733"/>
                </a:lnTo>
                <a:lnTo>
                  <a:pt x="1855" y="709"/>
                </a:lnTo>
                <a:lnTo>
                  <a:pt x="1855" y="182"/>
                </a:lnTo>
                <a:lnTo>
                  <a:pt x="216" y="182"/>
                </a:lnTo>
                <a:close/>
                <a:moveTo>
                  <a:pt x="216" y="0"/>
                </a:moveTo>
                <a:lnTo>
                  <a:pt x="1986" y="0"/>
                </a:lnTo>
                <a:lnTo>
                  <a:pt x="2600" y="669"/>
                </a:lnTo>
                <a:lnTo>
                  <a:pt x="2600" y="3312"/>
                </a:lnTo>
                <a:lnTo>
                  <a:pt x="2597" y="3347"/>
                </a:lnTo>
                <a:lnTo>
                  <a:pt x="2589" y="3380"/>
                </a:lnTo>
                <a:lnTo>
                  <a:pt x="2576" y="3411"/>
                </a:lnTo>
                <a:lnTo>
                  <a:pt x="2558" y="3440"/>
                </a:lnTo>
                <a:lnTo>
                  <a:pt x="2536" y="3465"/>
                </a:lnTo>
                <a:lnTo>
                  <a:pt x="2511" y="3486"/>
                </a:lnTo>
                <a:lnTo>
                  <a:pt x="2483" y="3504"/>
                </a:lnTo>
                <a:lnTo>
                  <a:pt x="2452" y="3517"/>
                </a:lnTo>
                <a:lnTo>
                  <a:pt x="2419" y="3526"/>
                </a:lnTo>
                <a:lnTo>
                  <a:pt x="2384" y="3528"/>
                </a:lnTo>
                <a:lnTo>
                  <a:pt x="216" y="3528"/>
                </a:lnTo>
                <a:lnTo>
                  <a:pt x="181" y="3526"/>
                </a:lnTo>
                <a:lnTo>
                  <a:pt x="148" y="3517"/>
                </a:lnTo>
                <a:lnTo>
                  <a:pt x="116" y="3504"/>
                </a:lnTo>
                <a:lnTo>
                  <a:pt x="89" y="3486"/>
                </a:lnTo>
                <a:lnTo>
                  <a:pt x="64" y="3465"/>
                </a:lnTo>
                <a:lnTo>
                  <a:pt x="42" y="3440"/>
                </a:lnTo>
                <a:lnTo>
                  <a:pt x="24" y="3411"/>
                </a:lnTo>
                <a:lnTo>
                  <a:pt x="11" y="3380"/>
                </a:lnTo>
                <a:lnTo>
                  <a:pt x="3" y="3347"/>
                </a:lnTo>
                <a:lnTo>
                  <a:pt x="0" y="3312"/>
                </a:lnTo>
                <a:lnTo>
                  <a:pt x="0" y="217"/>
                </a:lnTo>
                <a:lnTo>
                  <a:pt x="3" y="182"/>
                </a:lnTo>
                <a:lnTo>
                  <a:pt x="11" y="149"/>
                </a:lnTo>
                <a:lnTo>
                  <a:pt x="24" y="118"/>
                </a:lnTo>
                <a:lnTo>
                  <a:pt x="42" y="89"/>
                </a:lnTo>
                <a:lnTo>
                  <a:pt x="64" y="64"/>
                </a:lnTo>
                <a:lnTo>
                  <a:pt x="89" y="42"/>
                </a:lnTo>
                <a:lnTo>
                  <a:pt x="116" y="24"/>
                </a:lnTo>
                <a:lnTo>
                  <a:pt x="148" y="11"/>
                </a:lnTo>
                <a:lnTo>
                  <a:pt x="181" y="3"/>
                </a:lnTo>
                <a:lnTo>
                  <a:pt x="216"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8" name="ZoneTexte 27"/>
          <p:cNvSpPr txBox="1"/>
          <p:nvPr/>
        </p:nvSpPr>
        <p:spPr>
          <a:xfrm>
            <a:off x="1343643" y="701475"/>
            <a:ext cx="2940210" cy="923435"/>
          </a:xfrm>
          <a:prstGeom prst="rect">
            <a:avLst/>
          </a:prstGeom>
        </p:spPr>
        <p:txBody>
          <a:bodyPr vert="horz" wrap="square" lIns="91440" tIns="45720" rIns="91440" bIns="45720" rtlCol="0">
            <a:noAutofit/>
          </a:bodyPr>
          <a:lstStyle/>
          <a:p>
            <a:pPr>
              <a:defRPr/>
            </a:pPr>
            <a:r>
              <a:rPr lang="fr-CA" sz="1200" kern="0" dirty="0">
                <a:solidFill>
                  <a:srgbClr val="5B9BD5">
                    <a:lumMod val="50000"/>
                  </a:srgbClr>
                </a:solidFill>
                <a:latin typeface="Calibri" panose="020F0502020204030204"/>
              </a:rPr>
              <a:t>Analyser </a:t>
            </a:r>
            <a:r>
              <a:rPr lang="fr-CA" sz="1200" kern="0" dirty="0" smtClean="0">
                <a:solidFill>
                  <a:srgbClr val="5B9BD5">
                    <a:lumMod val="50000"/>
                  </a:srgbClr>
                </a:solidFill>
                <a:latin typeface="Calibri" panose="020F0502020204030204"/>
              </a:rPr>
              <a:t>le </a:t>
            </a:r>
            <a:r>
              <a:rPr lang="fr-CA" sz="1200" b="1" kern="0" dirty="0" smtClean="0">
                <a:solidFill>
                  <a:srgbClr val="5B9BD5">
                    <a:lumMod val="50000"/>
                  </a:srgbClr>
                </a:solidFill>
                <a:latin typeface="Calibri" panose="020F0502020204030204"/>
              </a:rPr>
              <a:t>problème et/ou l’opportunité d’affaires </a:t>
            </a:r>
            <a:r>
              <a:rPr lang="fr-CA" sz="1200" kern="0" dirty="0" smtClean="0">
                <a:solidFill>
                  <a:srgbClr val="5B9BD5">
                    <a:lumMod val="50000"/>
                  </a:srgbClr>
                </a:solidFill>
                <a:latin typeface="Calibri" panose="020F0502020204030204"/>
              </a:rPr>
              <a:t>et </a:t>
            </a:r>
            <a:r>
              <a:rPr lang="fr-CA" sz="1200" b="1" kern="0" dirty="0" smtClean="0">
                <a:solidFill>
                  <a:srgbClr val="5B9BD5">
                    <a:lumMod val="50000"/>
                  </a:srgbClr>
                </a:solidFill>
                <a:latin typeface="Calibri" panose="020F0502020204030204"/>
              </a:rPr>
              <a:t>l’environnement</a:t>
            </a:r>
            <a:r>
              <a:rPr lang="fr-CA" sz="1200" kern="0" dirty="0" smtClean="0">
                <a:solidFill>
                  <a:srgbClr val="5B9BD5">
                    <a:lumMod val="50000"/>
                  </a:srgbClr>
                </a:solidFill>
                <a:latin typeface="Calibri" panose="020F0502020204030204"/>
              </a:rPr>
              <a:t> (interne et externe) de </a:t>
            </a:r>
            <a:r>
              <a:rPr lang="fr-CA" sz="1200" kern="0" dirty="0">
                <a:solidFill>
                  <a:srgbClr val="5B9BD5">
                    <a:lumMod val="50000"/>
                  </a:srgbClr>
                </a:solidFill>
                <a:latin typeface="Calibri" panose="020F0502020204030204"/>
              </a:rPr>
              <a:t>l’organisation pour </a:t>
            </a:r>
            <a:r>
              <a:rPr lang="fr-CA" sz="1200" kern="0" dirty="0" smtClean="0">
                <a:solidFill>
                  <a:srgbClr val="5B9BD5">
                    <a:lumMod val="50000"/>
                  </a:srgbClr>
                </a:solidFill>
                <a:latin typeface="Calibri" panose="020F0502020204030204"/>
              </a:rPr>
              <a:t>cristalliser les </a:t>
            </a:r>
            <a:r>
              <a:rPr lang="fr-CA" sz="1200" b="1" kern="0" dirty="0" smtClean="0">
                <a:solidFill>
                  <a:srgbClr val="5B9BD5">
                    <a:lumMod val="50000"/>
                  </a:srgbClr>
                </a:solidFill>
                <a:latin typeface="Calibri" panose="020F0502020204030204"/>
              </a:rPr>
              <a:t>besoins</a:t>
            </a:r>
            <a:r>
              <a:rPr lang="fr-CA" sz="1200" kern="0" dirty="0" smtClean="0">
                <a:solidFill>
                  <a:srgbClr val="5B9BD5">
                    <a:lumMod val="50000"/>
                  </a:srgbClr>
                </a:solidFill>
                <a:latin typeface="Calibri" panose="020F0502020204030204"/>
              </a:rPr>
              <a:t> et circonscrire </a:t>
            </a:r>
            <a:r>
              <a:rPr lang="fr-CA" sz="1200" b="1" kern="0" dirty="0" smtClean="0">
                <a:solidFill>
                  <a:srgbClr val="5B9BD5">
                    <a:lumMod val="50000"/>
                  </a:srgbClr>
                </a:solidFill>
                <a:latin typeface="Calibri" panose="020F0502020204030204"/>
              </a:rPr>
              <a:t>l’envergure « scope » </a:t>
            </a:r>
            <a:r>
              <a:rPr lang="fr-CA" sz="1200" kern="0" dirty="0" smtClean="0">
                <a:solidFill>
                  <a:srgbClr val="5B9BD5">
                    <a:lumMod val="50000"/>
                  </a:srgbClr>
                </a:solidFill>
                <a:latin typeface="Calibri" panose="020F0502020204030204"/>
              </a:rPr>
              <a:t>de la solution (i.e.: du produit).</a:t>
            </a:r>
            <a:endParaRPr lang="en-US" sz="1200" kern="0" dirty="0">
              <a:solidFill>
                <a:srgbClr val="5B9BD5">
                  <a:lumMod val="50000"/>
                </a:srgbClr>
              </a:solidFill>
              <a:latin typeface="Calibri" panose="020F0502020204030204"/>
            </a:endParaRPr>
          </a:p>
        </p:txBody>
      </p:sp>
      <p:sp>
        <p:nvSpPr>
          <p:cNvPr id="29" name="ZoneTexte 28"/>
          <p:cNvSpPr txBox="1"/>
          <p:nvPr/>
        </p:nvSpPr>
        <p:spPr>
          <a:xfrm>
            <a:off x="5280981" y="692696"/>
            <a:ext cx="3467483" cy="1006138"/>
          </a:xfrm>
          <a:prstGeom prst="rect">
            <a:avLst/>
          </a:prstGeom>
        </p:spPr>
        <p:txBody>
          <a:bodyPr vert="horz" wrap="square" lIns="91440" tIns="45720" rIns="91440" bIns="45720" rtlCol="0">
            <a:noAutofit/>
          </a:bodyPr>
          <a:lstStyle>
            <a:defPPr>
              <a:defRPr lang="en-US"/>
            </a:defPPr>
            <a:lvl1pPr lvl="0" defTabSz="914400">
              <a:defRPr sz="1400" kern="0">
                <a:solidFill>
                  <a:srgbClr val="5B9BD5">
                    <a:lumMod val="50000"/>
                  </a:srgbClr>
                </a:solidFill>
                <a:latin typeface="Calibri" panose="020F0502020204030204"/>
              </a:defRPr>
            </a:lvl1pPr>
          </a:lstStyle>
          <a:p>
            <a:pPr marL="285750" indent="-285750">
              <a:buFont typeface="Arial" panose="020B0604020202020204" pitchFamily="34" charset="0"/>
              <a:buChar char="•"/>
            </a:pPr>
            <a:r>
              <a:rPr lang="fr-CA" sz="1200" b="1" dirty="0"/>
              <a:t>Comprendre</a:t>
            </a:r>
            <a:r>
              <a:rPr lang="fr-CA" sz="1200" dirty="0"/>
              <a:t> </a:t>
            </a:r>
            <a:r>
              <a:rPr lang="fr-CA" sz="1200" dirty="0" smtClean="0"/>
              <a:t>le problème </a:t>
            </a:r>
            <a:r>
              <a:rPr lang="fr-CA" sz="1200" dirty="0"/>
              <a:t>ou l’opportunité </a:t>
            </a:r>
            <a:r>
              <a:rPr lang="fr-CA" sz="1200" dirty="0" smtClean="0"/>
              <a:t>;</a:t>
            </a:r>
          </a:p>
          <a:p>
            <a:pPr marL="285750" indent="-285750">
              <a:buFont typeface="Arial" panose="020B0604020202020204" pitchFamily="34" charset="0"/>
              <a:buChar char="•"/>
            </a:pPr>
            <a:r>
              <a:rPr lang="fr-CA" sz="1200" b="1" dirty="0" smtClean="0"/>
              <a:t>Cristalliser</a:t>
            </a:r>
            <a:r>
              <a:rPr lang="fr-CA" sz="1200" dirty="0" smtClean="0"/>
              <a:t> les besoins d’affaires ;</a:t>
            </a:r>
            <a:endParaRPr lang="fr-CA" sz="1200" dirty="0"/>
          </a:p>
          <a:p>
            <a:pPr marL="285750" indent="-285750">
              <a:buFont typeface="Arial" panose="020B0604020202020204" pitchFamily="34" charset="0"/>
              <a:buChar char="•"/>
            </a:pPr>
            <a:r>
              <a:rPr lang="fr-CA" sz="1200" b="1" dirty="0"/>
              <a:t>Évaluer</a:t>
            </a:r>
            <a:r>
              <a:rPr lang="fr-CA" sz="1200" dirty="0"/>
              <a:t> </a:t>
            </a:r>
            <a:r>
              <a:rPr lang="fr-CA" sz="1200" dirty="0" smtClean="0"/>
              <a:t> les écarts « gap » ;</a:t>
            </a:r>
          </a:p>
          <a:p>
            <a:pPr marL="285750" indent="-285750">
              <a:buFont typeface="Arial" panose="020B0604020202020204" pitchFamily="34" charset="0"/>
              <a:buChar char="•"/>
            </a:pPr>
            <a:r>
              <a:rPr lang="fr-CA" sz="1200" b="1" dirty="0" smtClean="0"/>
              <a:t>Évaluer </a:t>
            </a:r>
            <a:r>
              <a:rPr lang="fr-CA" sz="1200" dirty="0" smtClean="0"/>
              <a:t>les différentes solutions «</a:t>
            </a:r>
            <a:r>
              <a:rPr lang="fr-CA" sz="1200" b="1" u="sng" dirty="0" smtClean="0"/>
              <a:t> HIGH LEVEL</a:t>
            </a:r>
            <a:r>
              <a:rPr lang="fr-CA" sz="1200" dirty="0" smtClean="0"/>
              <a:t> » possibles ;</a:t>
            </a:r>
          </a:p>
          <a:p>
            <a:pPr marL="285750" indent="-285750">
              <a:buFont typeface="Arial" panose="020B0604020202020204" pitchFamily="34" charset="0"/>
              <a:buChar char="•"/>
            </a:pPr>
            <a:r>
              <a:rPr lang="fr-CA" sz="1200" b="1" dirty="0" smtClean="0"/>
              <a:t>Recommander</a:t>
            </a:r>
            <a:r>
              <a:rPr lang="fr-CA" sz="1200" dirty="0" smtClean="0"/>
              <a:t> la solution la plus pertinente.</a:t>
            </a:r>
            <a:endParaRPr lang="fr-CA" sz="1200" dirty="0"/>
          </a:p>
        </p:txBody>
      </p:sp>
      <p:sp>
        <p:nvSpPr>
          <p:cNvPr id="31" name="Rectangle 30"/>
          <p:cNvSpPr/>
          <p:nvPr/>
        </p:nvSpPr>
        <p:spPr>
          <a:xfrm>
            <a:off x="158121" y="2315863"/>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1 -  Cristalliser les besoins et les motivations d’affaires et s’entendre </a:t>
            </a:r>
            <a:endParaRPr lang="fr-CA" sz="1200" b="1" dirty="0">
              <a:solidFill>
                <a:prstClr val="white"/>
              </a:solidFill>
            </a:endParaRPr>
          </a:p>
        </p:txBody>
      </p:sp>
      <p:sp>
        <p:nvSpPr>
          <p:cNvPr id="24" name="Rectangle 23"/>
          <p:cNvSpPr/>
          <p:nvPr/>
        </p:nvSpPr>
        <p:spPr>
          <a:xfrm>
            <a:off x="158121" y="2591895"/>
            <a:ext cx="28800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Problème d’affaires ou opportunité exprimée</a:t>
            </a:r>
          </a:p>
        </p:txBody>
      </p:sp>
      <p:sp>
        <p:nvSpPr>
          <p:cNvPr id="37" name="Rectangle 36"/>
          <p:cNvSpPr/>
          <p:nvPr/>
        </p:nvSpPr>
        <p:spPr>
          <a:xfrm>
            <a:off x="3152776" y="2584144"/>
            <a:ext cx="27432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Recueille l’information, cristalliser le problème </a:t>
            </a:r>
            <a:r>
              <a:rPr lang="fr-CA" sz="1100" dirty="0">
                <a:solidFill>
                  <a:srgbClr val="005EB8">
                    <a:lumMod val="50000"/>
                  </a:srgbClr>
                </a:solidFill>
              </a:rPr>
              <a:t>/</a:t>
            </a:r>
            <a:r>
              <a:rPr lang="fr-CA" sz="1100" dirty="0" smtClean="0">
                <a:solidFill>
                  <a:srgbClr val="005EB8">
                    <a:lumMod val="50000"/>
                  </a:srgbClr>
                </a:solidFill>
              </a:rPr>
              <a:t> l’opportunité (quoi) et comprend les motivations.(pourquoi).</a:t>
            </a:r>
          </a:p>
        </p:txBody>
      </p:sp>
      <p:sp>
        <p:nvSpPr>
          <p:cNvPr id="38" name="Rectangle 37"/>
          <p:cNvSpPr/>
          <p:nvPr/>
        </p:nvSpPr>
        <p:spPr>
          <a:xfrm>
            <a:off x="154171" y="2103994"/>
            <a:ext cx="2880000" cy="21186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ÉTAPES ET INTRANT(S)</a:t>
            </a:r>
          </a:p>
        </p:txBody>
      </p:sp>
      <p:sp>
        <p:nvSpPr>
          <p:cNvPr id="39" name="Rectangle 38"/>
          <p:cNvSpPr/>
          <p:nvPr/>
        </p:nvSpPr>
        <p:spPr>
          <a:xfrm>
            <a:off x="3140849" y="2103993"/>
            <a:ext cx="2755127" cy="2118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DEFINITION</a:t>
            </a:r>
          </a:p>
        </p:txBody>
      </p:sp>
      <p:sp>
        <p:nvSpPr>
          <p:cNvPr id="40" name="Rectangle 39"/>
          <p:cNvSpPr/>
          <p:nvPr/>
        </p:nvSpPr>
        <p:spPr>
          <a:xfrm>
            <a:off x="6029325" y="2584144"/>
            <a:ext cx="27432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Wingdings" panose="05000000000000000000" pitchFamily="2" charset="2"/>
              <a:buChar char="ü"/>
            </a:pPr>
            <a:r>
              <a:rPr lang="fr-CA" sz="1100" i="1" dirty="0" smtClean="0">
                <a:solidFill>
                  <a:srgbClr val="005EB8">
                    <a:lumMod val="50000"/>
                  </a:srgbClr>
                </a:solidFill>
              </a:rPr>
              <a:t>Énoncé </a:t>
            </a:r>
            <a:r>
              <a:rPr lang="fr-CA" sz="1100" i="1" dirty="0" smtClean="0">
                <a:solidFill>
                  <a:srgbClr val="005EB8">
                    <a:lumMod val="50000"/>
                  </a:srgbClr>
                </a:solidFill>
                <a:sym typeface="Wingdings" panose="05000000000000000000" pitchFamily="2" charset="2"/>
              </a:rPr>
              <a:t></a:t>
            </a:r>
            <a:r>
              <a:rPr lang="fr-CA" sz="1100" i="1" dirty="0" smtClean="0">
                <a:solidFill>
                  <a:srgbClr val="005EB8">
                    <a:lumMod val="50000"/>
                  </a:srgbClr>
                </a:solidFill>
              </a:rPr>
              <a:t> </a:t>
            </a:r>
            <a:r>
              <a:rPr lang="fr-CA" sz="1100" i="1" dirty="0">
                <a:solidFill>
                  <a:srgbClr val="005EB8">
                    <a:lumMod val="50000"/>
                  </a:srgbClr>
                </a:solidFill>
              </a:rPr>
              <a:t> </a:t>
            </a:r>
            <a:r>
              <a:rPr lang="fr-CA" sz="1100" i="1" dirty="0" smtClean="0">
                <a:solidFill>
                  <a:srgbClr val="005EB8">
                    <a:lumMod val="50000"/>
                  </a:srgbClr>
                </a:solidFill>
              </a:rPr>
              <a:t>(écrit ) du problème / de l’opportunité, entériné et approuvé par les parties prenantes</a:t>
            </a:r>
            <a:r>
              <a:rPr lang="fr-CA" sz="1100" i="1" dirty="0" smtClean="0">
                <a:solidFill>
                  <a:srgbClr val="002060"/>
                </a:solidFill>
              </a:rPr>
              <a:t>.  On s’entend!</a:t>
            </a:r>
          </a:p>
        </p:txBody>
      </p:sp>
      <p:sp>
        <p:nvSpPr>
          <p:cNvPr id="41" name="Rectangle 40"/>
          <p:cNvSpPr/>
          <p:nvPr/>
        </p:nvSpPr>
        <p:spPr>
          <a:xfrm>
            <a:off x="5790275" y="2103993"/>
            <a:ext cx="2991775" cy="2118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EXTRANT(S)</a:t>
            </a:r>
          </a:p>
        </p:txBody>
      </p:sp>
      <p:sp>
        <p:nvSpPr>
          <p:cNvPr id="48" name="Rectangle 47"/>
          <p:cNvSpPr/>
          <p:nvPr/>
        </p:nvSpPr>
        <p:spPr>
          <a:xfrm>
            <a:off x="167646" y="3096913"/>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2 – Analyser les écarts « AS-IS » vs « TO-BE »</a:t>
            </a:r>
            <a:endParaRPr lang="fr-CA" sz="1200" b="1" dirty="0">
              <a:solidFill>
                <a:prstClr val="white"/>
              </a:solidFill>
            </a:endParaRPr>
          </a:p>
        </p:txBody>
      </p:sp>
      <p:sp>
        <p:nvSpPr>
          <p:cNvPr id="49" name="Rectangle 48"/>
          <p:cNvSpPr/>
          <p:nvPr/>
        </p:nvSpPr>
        <p:spPr>
          <a:xfrm>
            <a:off x="167646" y="3372945"/>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a:solidFill>
                  <a:srgbClr val="005EB8">
                    <a:lumMod val="50000"/>
                  </a:srgbClr>
                </a:solidFill>
              </a:rPr>
              <a:t>Énoncé </a:t>
            </a:r>
            <a:r>
              <a:rPr lang="fr-CA" sz="1100" dirty="0">
                <a:solidFill>
                  <a:srgbClr val="005EB8">
                    <a:lumMod val="50000"/>
                  </a:srgbClr>
                </a:solidFill>
                <a:sym typeface="Wingdings" panose="05000000000000000000" pitchFamily="2" charset="2"/>
              </a:rPr>
              <a:t></a:t>
            </a:r>
            <a:r>
              <a:rPr lang="fr-CA" sz="1100" dirty="0">
                <a:solidFill>
                  <a:srgbClr val="005EB8">
                    <a:lumMod val="50000"/>
                  </a:srgbClr>
                </a:solidFill>
              </a:rPr>
              <a:t>  (écrit ) du problème / de l’opportunité,</a:t>
            </a:r>
            <a:r>
              <a:rPr lang="fr-CA" sz="1100" dirty="0" smtClean="0">
                <a:solidFill>
                  <a:srgbClr val="005EB8">
                    <a:lumMod val="50000"/>
                  </a:srgbClr>
                </a:solidFill>
              </a:rPr>
              <a:t> </a:t>
            </a:r>
          </a:p>
        </p:txBody>
      </p:sp>
      <p:sp>
        <p:nvSpPr>
          <p:cNvPr id="50" name="Rectangle 49"/>
          <p:cNvSpPr/>
          <p:nvPr/>
        </p:nvSpPr>
        <p:spPr>
          <a:xfrm>
            <a:off x="3162301" y="3365194"/>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Analyser et comprendre les composant IMPORTANTS du problème (objectifs, causes fondamentales qui empêchent l’atteinte) et de l’opportunité (contributeurs).</a:t>
            </a:r>
          </a:p>
        </p:txBody>
      </p:sp>
      <p:sp>
        <p:nvSpPr>
          <p:cNvPr id="51" name="Rectangle 50"/>
          <p:cNvSpPr/>
          <p:nvPr/>
        </p:nvSpPr>
        <p:spPr>
          <a:xfrm>
            <a:off x="6038850" y="3372945"/>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Écarts entre situation « AS-IS » et « TO-BE » cristallisés</a:t>
            </a:r>
          </a:p>
        </p:txBody>
      </p:sp>
      <p:sp>
        <p:nvSpPr>
          <p:cNvPr id="30" name="Rectangle 29"/>
          <p:cNvSpPr/>
          <p:nvPr/>
        </p:nvSpPr>
        <p:spPr>
          <a:xfrm>
            <a:off x="167646" y="4058938"/>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3 – Évaluer la faisabilité et recommander l’option la plus viable </a:t>
            </a:r>
            <a:endParaRPr lang="fr-CA" sz="1200" b="1" dirty="0">
              <a:solidFill>
                <a:prstClr val="white"/>
              </a:solidFill>
            </a:endParaRPr>
          </a:p>
        </p:txBody>
      </p:sp>
      <p:sp>
        <p:nvSpPr>
          <p:cNvPr id="32" name="Rectangle 31"/>
          <p:cNvSpPr/>
          <p:nvPr/>
        </p:nvSpPr>
        <p:spPr>
          <a:xfrm>
            <a:off x="167646" y="4334970"/>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Écarts </a:t>
            </a:r>
            <a:r>
              <a:rPr lang="fr-CA" sz="1100" i="1" dirty="0">
                <a:solidFill>
                  <a:srgbClr val="005EB8">
                    <a:lumMod val="50000"/>
                  </a:srgbClr>
                </a:solidFill>
              </a:rPr>
              <a:t>entre situation « AS-IS » et « TO-BE » cristallisés</a:t>
            </a:r>
          </a:p>
        </p:txBody>
      </p:sp>
      <p:sp>
        <p:nvSpPr>
          <p:cNvPr id="33" name="Rectangle 32"/>
          <p:cNvSpPr/>
          <p:nvPr/>
        </p:nvSpPr>
        <p:spPr>
          <a:xfrm>
            <a:off x="3162301" y="4327219"/>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Développer l’approche pour fermer l’écart « AS-IS / TO-BE » (ajouter ressources), proposer des solutions, évaluer leur faisabilité et recommander l’option la + viable.</a:t>
            </a:r>
          </a:p>
        </p:txBody>
      </p:sp>
      <p:sp>
        <p:nvSpPr>
          <p:cNvPr id="34" name="Rectangle 33"/>
          <p:cNvSpPr/>
          <p:nvPr/>
        </p:nvSpPr>
        <p:spPr>
          <a:xfrm>
            <a:off x="6038850" y="4336744"/>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a:solidFill>
                  <a:srgbClr val="005EB8">
                    <a:lumMod val="50000"/>
                  </a:srgbClr>
                </a:solidFill>
              </a:rPr>
              <a:t>Étude de faisabilité </a:t>
            </a:r>
            <a:r>
              <a:rPr lang="fr-CA" sz="1100" i="1" dirty="0" smtClean="0">
                <a:solidFill>
                  <a:srgbClr val="005EB8">
                    <a:lumMod val="50000"/>
                  </a:srgbClr>
                </a:solidFill>
              </a:rPr>
              <a:t>(matériel afférent) et </a:t>
            </a:r>
            <a:r>
              <a:rPr lang="fr-CA" sz="1100" i="1" dirty="0">
                <a:solidFill>
                  <a:srgbClr val="005EB8">
                    <a:lumMod val="50000"/>
                  </a:srgbClr>
                </a:solidFill>
              </a:rPr>
              <a:t>recommandation de l’option la plus viable</a:t>
            </a:r>
          </a:p>
        </p:txBody>
      </p:sp>
      <p:sp>
        <p:nvSpPr>
          <p:cNvPr id="35" name="Rectangle 34"/>
          <p:cNvSpPr/>
          <p:nvPr/>
        </p:nvSpPr>
        <p:spPr>
          <a:xfrm>
            <a:off x="179512" y="5013176"/>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a:solidFill>
                  <a:prstClr val="white"/>
                </a:solidFill>
              </a:rPr>
              <a:t>4</a:t>
            </a:r>
            <a:r>
              <a:rPr lang="fr-CA" sz="1200" b="1" dirty="0" smtClean="0">
                <a:solidFill>
                  <a:prstClr val="white"/>
                </a:solidFill>
              </a:rPr>
              <a:t>– Assembler le dossier de décision « Business Case »</a:t>
            </a:r>
            <a:endParaRPr lang="fr-CA" sz="1200" b="1" dirty="0">
              <a:solidFill>
                <a:prstClr val="white"/>
              </a:solidFill>
            </a:endParaRPr>
          </a:p>
        </p:txBody>
      </p:sp>
      <p:sp>
        <p:nvSpPr>
          <p:cNvPr id="42" name="Rectangle 41"/>
          <p:cNvSpPr/>
          <p:nvPr/>
        </p:nvSpPr>
        <p:spPr>
          <a:xfrm>
            <a:off x="179512" y="5289208"/>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a:solidFill>
                  <a:srgbClr val="005EB8">
                    <a:lumMod val="50000"/>
                  </a:srgbClr>
                </a:solidFill>
              </a:rPr>
              <a:t>Étude de faisabilité </a:t>
            </a:r>
            <a:r>
              <a:rPr lang="fr-CA" sz="1100" dirty="0" smtClean="0">
                <a:solidFill>
                  <a:srgbClr val="005EB8">
                    <a:lumMod val="50000"/>
                  </a:srgbClr>
                </a:solidFill>
              </a:rPr>
              <a:t>(matériel afférent) et </a:t>
            </a:r>
            <a:r>
              <a:rPr lang="fr-CA" sz="1100" dirty="0">
                <a:solidFill>
                  <a:srgbClr val="005EB8">
                    <a:lumMod val="50000"/>
                  </a:srgbClr>
                </a:solidFill>
              </a:rPr>
              <a:t>recommandation de l’option la plus viable</a:t>
            </a:r>
          </a:p>
        </p:txBody>
      </p:sp>
      <p:sp>
        <p:nvSpPr>
          <p:cNvPr id="43" name="Rectangle 42"/>
          <p:cNvSpPr/>
          <p:nvPr/>
        </p:nvSpPr>
        <p:spPr>
          <a:xfrm>
            <a:off x="3174167" y="5281457"/>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Rédiger le document qui contient minimalement :  le problème / l’opportunité, l’analyse, la recommandation, l’évaluation financière et les indicateurs de performance.</a:t>
            </a:r>
          </a:p>
        </p:txBody>
      </p:sp>
      <p:sp>
        <p:nvSpPr>
          <p:cNvPr id="44" name="Rectangle 43"/>
          <p:cNvSpPr/>
          <p:nvPr/>
        </p:nvSpPr>
        <p:spPr>
          <a:xfrm>
            <a:off x="6050716" y="5290982"/>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Dossier de décision « «Business Case »</a:t>
            </a:r>
          </a:p>
        </p:txBody>
      </p:sp>
      <p:sp>
        <p:nvSpPr>
          <p:cNvPr id="36" name="Rectangle à coins arrondis 35"/>
          <p:cNvSpPr/>
          <p:nvPr/>
        </p:nvSpPr>
        <p:spPr>
          <a:xfrm>
            <a:off x="167646" y="2276872"/>
            <a:ext cx="8604879" cy="773263"/>
          </a:xfrm>
          <a:prstGeom prst="roundRect">
            <a:avLst/>
          </a:prstGeom>
          <a:noFill/>
          <a:ln w="3175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Tree>
    <p:extLst>
      <p:ext uri="{BB962C8B-B14F-4D97-AF65-F5344CB8AC3E}">
        <p14:creationId xmlns:p14="http://schemas.microsoft.com/office/powerpoint/2010/main" val="40785685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a:xfrm>
            <a:off x="529420" y="6276631"/>
            <a:ext cx="8435068" cy="248714"/>
          </a:xfrm>
        </p:spPr>
        <p:txBody>
          <a:bodyPr/>
          <a:lstStyle/>
          <a:p>
            <a:pPr defTabSz="457200"/>
            <a:r>
              <a:rPr lang="fr-CA" sz="1200" i="1" dirty="0" smtClean="0">
                <a:solidFill>
                  <a:schemeClr val="bg2">
                    <a:lumMod val="50000"/>
                  </a:schemeClr>
                </a:solidFill>
              </a:rPr>
              <a:t>Inspiration: BABOK 3.0 de IIBA (International Institut of Business </a:t>
            </a:r>
            <a:r>
              <a:rPr lang="fr-CA" sz="1200" i="1" dirty="0" err="1" smtClean="0">
                <a:solidFill>
                  <a:schemeClr val="bg2">
                    <a:lumMod val="50000"/>
                  </a:schemeClr>
                </a:solidFill>
              </a:rPr>
              <a:t>Analysis</a:t>
            </a:r>
            <a:r>
              <a:rPr lang="fr-CA" sz="1200" i="1" dirty="0" smtClean="0">
                <a:solidFill>
                  <a:schemeClr val="bg2">
                    <a:lumMod val="50000"/>
                  </a:schemeClr>
                </a:solidFill>
              </a:rPr>
              <a:t> et PMI-PBA de PMI (Project Management Institut)</a:t>
            </a:r>
            <a:endParaRPr lang="fr-CA" sz="1200" i="1" dirty="0">
              <a:solidFill>
                <a:schemeClr val="bg2">
                  <a:lumMod val="50000"/>
                </a:schemeClr>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1</a:t>
            </a:r>
            <a:br>
              <a:rPr lang="fr-CA" dirty="0" smtClean="0">
                <a:solidFill>
                  <a:srgbClr val="002060"/>
                </a:solidFill>
              </a:rPr>
            </a:br>
            <a:r>
              <a:rPr lang="fr-CA" sz="2200" dirty="0" smtClean="0">
                <a:solidFill>
                  <a:srgbClr val="002060"/>
                </a:solidFill>
              </a:rPr>
              <a:t>Cristalliser </a:t>
            </a:r>
            <a:r>
              <a:rPr lang="fr-CA" sz="2200" dirty="0">
                <a:solidFill>
                  <a:srgbClr val="002060"/>
                </a:solidFill>
              </a:rPr>
              <a:t>les besoin d’affaires, les motivations </a:t>
            </a:r>
            <a:r>
              <a:rPr lang="fr-CA" sz="2200" dirty="0" smtClean="0">
                <a:solidFill>
                  <a:srgbClr val="002060"/>
                </a:solidFill>
              </a:rPr>
              <a:t/>
            </a:r>
            <a:br>
              <a:rPr lang="fr-CA" sz="2200" dirty="0" smtClean="0">
                <a:solidFill>
                  <a:srgbClr val="002060"/>
                </a:solidFill>
              </a:rPr>
            </a:br>
            <a:r>
              <a:rPr lang="fr-CA" sz="2200" dirty="0" smtClean="0">
                <a:solidFill>
                  <a:srgbClr val="002060"/>
                </a:solidFill>
              </a:rPr>
              <a:t>et </a:t>
            </a:r>
            <a:r>
              <a:rPr lang="fr-CA" sz="2200" dirty="0">
                <a:solidFill>
                  <a:srgbClr val="002060"/>
                </a:solidFill>
              </a:rPr>
              <a:t>s’entendre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dirty="0" smtClean="0"/>
              <a:t>Identifier les parties prenantes ;</a:t>
            </a:r>
          </a:p>
          <a:p>
            <a:pPr marL="457200" indent="-457200">
              <a:buFont typeface="+mj-lt"/>
              <a:buAutoNum type="alphaLcParenR"/>
            </a:pPr>
            <a:r>
              <a:rPr lang="fr-CA" dirty="0" smtClean="0"/>
              <a:t>Investiguer le problème / l’opportunité ;</a:t>
            </a:r>
          </a:p>
          <a:p>
            <a:pPr marL="457200" indent="-457200">
              <a:buFont typeface="+mj-lt"/>
              <a:buAutoNum type="alphaLcParenR"/>
            </a:pPr>
            <a:r>
              <a:rPr lang="fr-CA" dirty="0" smtClean="0"/>
              <a:t>Compiler les données pertinentes et évaluer la situation ;</a:t>
            </a:r>
          </a:p>
          <a:p>
            <a:pPr marL="457200" indent="-457200">
              <a:buFont typeface="+mj-lt"/>
              <a:buAutoNum type="alphaLcParenR"/>
            </a:pPr>
            <a:r>
              <a:rPr lang="fr-CA" dirty="0" smtClean="0"/>
              <a:t>Rédiger l’énoncé du problème / de l’opportunité</a:t>
            </a:r>
          </a:p>
          <a:p>
            <a:pPr marL="457200" indent="-457200">
              <a:buFont typeface="+mj-lt"/>
              <a:buAutoNum type="alphaLcParenR"/>
            </a:pPr>
            <a:r>
              <a:rPr lang="fr-CA" dirty="0" smtClean="0"/>
              <a:t>Faire entériner et approuver l’énoncé par le parties prenantes.</a:t>
            </a:r>
          </a:p>
          <a:p>
            <a:pPr marL="457200" indent="-457200">
              <a:buFont typeface="+mj-lt"/>
              <a:buAutoNum type="alphaLcParenR"/>
            </a:pPr>
            <a:endParaRPr lang="fr-CA" dirty="0"/>
          </a:p>
        </p:txBody>
      </p:sp>
    </p:spTree>
    <p:extLst>
      <p:ext uri="{BB962C8B-B14F-4D97-AF65-F5344CB8AC3E}">
        <p14:creationId xmlns:p14="http://schemas.microsoft.com/office/powerpoint/2010/main" val="1647866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r>
              <a:rPr lang="fr-CA" smtClean="0">
                <a:solidFill>
                  <a:srgbClr val="000000"/>
                </a:solidFill>
              </a:rPr>
              <a:t>Inspire du BABOK 2.0 IIBA</a:t>
            </a:r>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1</a:t>
            </a:r>
            <a:br>
              <a:rPr lang="fr-CA" dirty="0" smtClean="0">
                <a:solidFill>
                  <a:srgbClr val="002060"/>
                </a:solidFill>
              </a:rPr>
            </a:br>
            <a:r>
              <a:rPr lang="fr-CA" sz="2200" dirty="0" smtClean="0">
                <a:solidFill>
                  <a:srgbClr val="002060"/>
                </a:solidFill>
              </a:rPr>
              <a:t>Cristalliser </a:t>
            </a:r>
            <a:r>
              <a:rPr lang="fr-CA" sz="2200" dirty="0">
                <a:solidFill>
                  <a:srgbClr val="002060"/>
                </a:solidFill>
              </a:rPr>
              <a:t>les besoin d’affaires, les motivations </a:t>
            </a:r>
            <a:r>
              <a:rPr lang="fr-CA" sz="2200" dirty="0" smtClean="0">
                <a:solidFill>
                  <a:srgbClr val="002060"/>
                </a:solidFill>
              </a:rPr>
              <a:t/>
            </a:r>
            <a:br>
              <a:rPr lang="fr-CA" sz="2200" dirty="0" smtClean="0">
                <a:solidFill>
                  <a:srgbClr val="002060"/>
                </a:solidFill>
              </a:rPr>
            </a:br>
            <a:r>
              <a:rPr lang="fr-CA" sz="2200" dirty="0" smtClean="0">
                <a:solidFill>
                  <a:srgbClr val="002060"/>
                </a:solidFill>
              </a:rPr>
              <a:t>et </a:t>
            </a:r>
            <a:r>
              <a:rPr lang="fr-CA" sz="2200" dirty="0">
                <a:solidFill>
                  <a:srgbClr val="002060"/>
                </a:solidFill>
              </a:rPr>
              <a:t>s’entendre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Identifier les parties prenantes ;</a:t>
            </a:r>
          </a:p>
          <a:p>
            <a:pPr marL="457200" indent="-457200">
              <a:buFont typeface="+mj-lt"/>
              <a:buAutoNum type="alphaLcParenR"/>
            </a:pPr>
            <a:r>
              <a:rPr lang="fr-CA" dirty="0" smtClean="0"/>
              <a:t>Investiguer le problème / l’opportunité ;</a:t>
            </a:r>
          </a:p>
          <a:p>
            <a:pPr marL="457200" indent="-457200">
              <a:buFont typeface="+mj-lt"/>
              <a:buAutoNum type="alphaLcParenR"/>
            </a:pPr>
            <a:r>
              <a:rPr lang="fr-CA" dirty="0" smtClean="0"/>
              <a:t>Compiler les données pertinentes et évaluer la situation ;</a:t>
            </a:r>
          </a:p>
          <a:p>
            <a:pPr marL="457200" indent="-457200">
              <a:buFont typeface="+mj-lt"/>
              <a:buAutoNum type="alphaLcParenR"/>
            </a:pPr>
            <a:r>
              <a:rPr lang="fr-CA" dirty="0" smtClean="0"/>
              <a:t>Rédiger l’énoncé du problème / de l’opportunité ;</a:t>
            </a:r>
          </a:p>
          <a:p>
            <a:pPr marL="457200" indent="-457200">
              <a:buFont typeface="+mj-lt"/>
              <a:buAutoNum type="alphaLcParenR"/>
            </a:pPr>
            <a:r>
              <a:rPr lang="fr-CA" dirty="0" smtClean="0"/>
              <a:t>Faire entériner et approuver l’énoncé par le parties prenantes.</a:t>
            </a:r>
          </a:p>
          <a:p>
            <a:pPr marL="457200" indent="-457200">
              <a:buFont typeface="+mj-lt"/>
              <a:buAutoNum type="alphaLcParenR"/>
            </a:pPr>
            <a:endParaRPr lang="fr-CA" dirty="0"/>
          </a:p>
        </p:txBody>
      </p:sp>
    </p:spTree>
    <p:extLst>
      <p:ext uri="{BB962C8B-B14F-4D97-AF65-F5344CB8AC3E}">
        <p14:creationId xmlns:p14="http://schemas.microsoft.com/office/powerpoint/2010/main" val="2856561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smtClean="0">
                <a:solidFill>
                  <a:srgbClr val="003C71"/>
                </a:solidFill>
              </a:rPr>
              <a:t>détermination des besoins</a:t>
            </a:r>
          </a:p>
          <a:p>
            <a:r>
              <a:rPr lang="fr-CA" sz="1600" i="1" dirty="0" smtClean="0">
                <a:solidFill>
                  <a:srgbClr val="003C71"/>
                </a:solidFill>
              </a:rPr>
              <a:t>ÉTAPE 1 </a:t>
            </a:r>
            <a:r>
              <a:rPr lang="fr-CA" sz="1600" b="0" i="1" dirty="0" smtClean="0">
                <a:solidFill>
                  <a:srgbClr val="003C71"/>
                </a:solidFill>
              </a:rPr>
              <a:t>- Activité a. – identifier les parties prenantes</a:t>
            </a:r>
            <a:endParaRPr lang="fr-CA" sz="1600" b="0" i="1" dirty="0">
              <a:solidFill>
                <a:srgbClr val="003C71"/>
              </a:solidFill>
            </a:endParaRPr>
          </a:p>
        </p:txBody>
      </p:sp>
      <p:graphicFrame>
        <p:nvGraphicFramePr>
          <p:cNvPr id="8" name="Tableau 7"/>
          <p:cNvGraphicFramePr>
            <a:graphicFrameLocks noGrp="1"/>
          </p:cNvGraphicFramePr>
          <p:nvPr>
            <p:extLst/>
          </p:nvPr>
        </p:nvGraphicFramePr>
        <p:xfrm>
          <a:off x="314324" y="695325"/>
          <a:ext cx="8620128" cy="396240"/>
        </p:xfrm>
        <a:graphic>
          <a:graphicData uri="http://schemas.openxmlformats.org/drawingml/2006/table">
            <a:tbl>
              <a:tblPr firstRow="1" bandRow="1">
                <a:tableStyleId>{0E3FDE45-AF77-4B5C-9715-49D594BDF05E}</a:tableStyleId>
              </a:tblPr>
              <a:tblGrid>
                <a:gridCol w="2155032">
                  <a:extLst>
                    <a:ext uri="{9D8B030D-6E8A-4147-A177-3AD203B41FA5}">
                      <a16:colId xmlns:a16="http://schemas.microsoft.com/office/drawing/2014/main" val="20000"/>
                    </a:ext>
                  </a:extLst>
                </a:gridCol>
                <a:gridCol w="2155032">
                  <a:extLst>
                    <a:ext uri="{9D8B030D-6E8A-4147-A177-3AD203B41FA5}">
                      <a16:colId xmlns:a16="http://schemas.microsoft.com/office/drawing/2014/main" val="20001"/>
                    </a:ext>
                  </a:extLst>
                </a:gridCol>
                <a:gridCol w="2155032">
                  <a:extLst>
                    <a:ext uri="{9D8B030D-6E8A-4147-A177-3AD203B41FA5}">
                      <a16:colId xmlns:a16="http://schemas.microsoft.com/office/drawing/2014/main" val="20002"/>
                    </a:ext>
                  </a:extLst>
                </a:gridCol>
                <a:gridCol w="2155032">
                  <a:extLst>
                    <a:ext uri="{9D8B030D-6E8A-4147-A177-3AD203B41FA5}">
                      <a16:colId xmlns:a16="http://schemas.microsoft.com/office/drawing/2014/main" val="20003"/>
                    </a:ext>
                  </a:extLst>
                </a:gridCol>
              </a:tblGrid>
              <a:tr h="351957">
                <a:tc>
                  <a:txBody>
                    <a:bodyPr/>
                    <a:lstStyle/>
                    <a:p>
                      <a:pPr algn="ctr"/>
                      <a:r>
                        <a:rPr lang="fr-CA" sz="1000" dirty="0" smtClean="0">
                          <a:solidFill>
                            <a:schemeClr val="bg1"/>
                          </a:solidFill>
                        </a:rPr>
                        <a:t>Identifier les parties</a:t>
                      </a:r>
                      <a:r>
                        <a:rPr lang="fr-CA" sz="1000" baseline="0" dirty="0" smtClean="0">
                          <a:solidFill>
                            <a:schemeClr val="bg1"/>
                          </a:solidFill>
                        </a:rPr>
                        <a:t> prenantes</a:t>
                      </a:r>
                      <a:endParaRPr lang="fr-CA" sz="1000" dirty="0">
                        <a:solidFill>
                          <a:schemeClr val="bg1"/>
                        </a:solidFill>
                      </a:endParaRPr>
                    </a:p>
                  </a:txBody>
                  <a:tcPr>
                    <a:solidFill>
                      <a:schemeClr val="accent6">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Complexité</a:t>
                      </a:r>
                      <a:r>
                        <a:rPr lang="fr-CA" sz="1000" baseline="0" dirty="0" smtClean="0">
                          <a:solidFill>
                            <a:schemeClr val="accent6">
                              <a:lumMod val="50000"/>
                            </a:schemeClr>
                          </a:solidFill>
                        </a:rPr>
                        <a:t> des partie prenantes</a:t>
                      </a:r>
                    </a:p>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baseline="0" dirty="0" smtClean="0">
                          <a:solidFill>
                            <a:schemeClr val="accent6">
                              <a:lumMod val="50000"/>
                            </a:schemeClr>
                          </a:solidFill>
                        </a:rPr>
                        <a:t>Attitude et influence</a:t>
                      </a:r>
                    </a:p>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Niveau</a:t>
                      </a:r>
                      <a:r>
                        <a:rPr lang="fr-CA" sz="1000" baseline="0" dirty="0" smtClean="0">
                          <a:solidFill>
                            <a:schemeClr val="accent6">
                              <a:lumMod val="50000"/>
                            </a:schemeClr>
                          </a:solidFill>
                        </a:rPr>
                        <a:t> d’implication des parties prenante dans le projet</a:t>
                      </a:r>
                      <a:endParaRPr lang="fr-CA" sz="1000" dirty="0">
                        <a:solidFill>
                          <a:schemeClr val="accent6">
                            <a:lumMod val="50000"/>
                          </a:schemeClr>
                        </a:solidFill>
                      </a:endParaRPr>
                    </a:p>
                  </a:txBody>
                  <a:tcPr>
                    <a:solidFill>
                      <a:schemeClr val="bg1"/>
                    </a:solidFill>
                  </a:tcPr>
                </a:tc>
                <a:extLst>
                  <a:ext uri="{0D108BD9-81ED-4DB2-BD59-A6C34878D82A}">
                    <a16:rowId xmlns:a16="http://schemas.microsoft.com/office/drawing/2014/main" val="10000"/>
                  </a:ext>
                </a:extLst>
              </a:tr>
            </a:tbl>
          </a:graphicData>
        </a:graphic>
      </p:graphicFrame>
      <p:sp>
        <p:nvSpPr>
          <p:cNvPr id="9" name="Rectangle 3"/>
          <p:cNvSpPr txBox="1">
            <a:spLocks noChangeArrowheads="1"/>
          </p:cNvSpPr>
          <p:nvPr/>
        </p:nvSpPr>
        <p:spPr>
          <a:xfrm>
            <a:off x="395536" y="2852936"/>
            <a:ext cx="4510870" cy="3744416"/>
          </a:xfrm>
          <a:prstGeom prst="rect">
            <a:avLst/>
          </a:prstGeom>
        </p:spPr>
        <p:txBody>
          <a:bodyPr vert="horz" lIns="91352" tIns="45720" rIns="91352" bIns="45720" rtlCol="0">
            <a:normAutofit/>
          </a:bodyPr>
          <a:lstStyle>
            <a:lvl1pPr marL="185738" indent="-185738" algn="l" defTabSz="457200" rtl="0" eaLnBrk="1" latinLnBrk="0" hangingPunct="1">
              <a:spcBef>
                <a:spcPct val="20000"/>
              </a:spcBef>
              <a:buClr>
                <a:schemeClr val="accent2"/>
              </a:buClr>
              <a:buSzPct val="125000"/>
              <a:buFont typeface="Arial" panose="020B0604020202020204" pitchFamily="34" charset="0"/>
              <a:buChar char="•"/>
              <a:defRPr sz="2000" b="0" i="0" kern="1200">
                <a:solidFill>
                  <a:schemeClr val="tx1"/>
                </a:solidFill>
                <a:latin typeface="+mj-lt"/>
                <a:ea typeface="+mn-ea"/>
                <a:cs typeface="Times"/>
              </a:defRPr>
            </a:lvl1pPr>
            <a:lvl2pPr marL="542925" indent="-185738" algn="l" defTabSz="457200" rtl="0" eaLnBrk="1" latinLnBrk="0" hangingPunct="1">
              <a:spcBef>
                <a:spcPct val="20000"/>
              </a:spcBef>
              <a:buClr>
                <a:schemeClr val="accent2"/>
              </a:buClr>
              <a:buSzPct val="125000"/>
              <a:buFont typeface="Arial" panose="020B0604020202020204" pitchFamily="34" charset="0"/>
              <a:buChar char="•"/>
              <a:defRPr sz="2000" b="0" i="0" kern="1200">
                <a:solidFill>
                  <a:schemeClr val="tx1"/>
                </a:solidFill>
                <a:latin typeface="+mj-lt"/>
                <a:ea typeface="+mn-ea"/>
                <a:cs typeface="Times"/>
              </a:defRPr>
            </a:lvl2pPr>
            <a:lvl3pPr marL="901700" indent="-185738" algn="l" defTabSz="457200" rtl="0" eaLnBrk="1" latinLnBrk="0" hangingPunct="1">
              <a:spcBef>
                <a:spcPct val="20000"/>
              </a:spcBef>
              <a:buClr>
                <a:schemeClr val="accent2"/>
              </a:buClr>
              <a:buSzPct val="125000"/>
              <a:buFont typeface="Arial" panose="020B0604020202020204" pitchFamily="34" charset="0"/>
              <a:buChar char="•"/>
              <a:defRPr sz="2000" b="0" i="0" kern="1200">
                <a:solidFill>
                  <a:schemeClr val="tx1"/>
                </a:solidFill>
                <a:latin typeface="+mj-lt"/>
                <a:ea typeface="+mn-ea"/>
                <a:cs typeface="Times"/>
              </a:defRPr>
            </a:lvl3pPr>
            <a:lvl4pPr marL="1258888" indent="-185738" algn="l" defTabSz="457200" rtl="0" eaLnBrk="1" latinLnBrk="0" hangingPunct="1">
              <a:spcBef>
                <a:spcPct val="20000"/>
              </a:spcBef>
              <a:buClr>
                <a:schemeClr val="accent2"/>
              </a:buClr>
              <a:buSzPct val="125000"/>
              <a:buFont typeface="Arial" panose="020B0604020202020204" pitchFamily="34" charset="0"/>
              <a:buChar char="•"/>
              <a:defRPr sz="2000" b="0" i="0" kern="1200">
                <a:solidFill>
                  <a:schemeClr val="tx1"/>
                </a:solidFill>
                <a:latin typeface="+mj-lt"/>
                <a:ea typeface="+mn-ea"/>
                <a:cs typeface="Times"/>
              </a:defRPr>
            </a:lvl4pPr>
            <a:lvl5pPr marL="1616075" indent="-185738" algn="l" defTabSz="457200" rtl="0" eaLnBrk="1" latinLnBrk="0" hangingPunct="1">
              <a:spcBef>
                <a:spcPct val="20000"/>
              </a:spcBef>
              <a:buClr>
                <a:schemeClr val="accent2"/>
              </a:buClr>
              <a:buSzPct val="125000"/>
              <a:buFont typeface="Arial" panose="020B0604020202020204" pitchFamily="34" charset="0"/>
              <a:buChar char="•"/>
              <a:defRPr sz="2000" b="0" i="0" kern="1200">
                <a:solidFill>
                  <a:schemeClr val="tx1"/>
                </a:solidFill>
                <a:latin typeface="+mj-lt"/>
                <a:ea typeface="+mn-ea"/>
                <a:cs typeface="Time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19100" indent="-419100">
              <a:lnSpc>
                <a:spcPct val="90000"/>
              </a:lnSpc>
              <a:buClr>
                <a:srgbClr val="003C71"/>
              </a:buClr>
              <a:buFont typeface="Wingdings" pitchFamily="2" charset="2"/>
              <a:buNone/>
            </a:pPr>
            <a:r>
              <a:rPr lang="fr-CA" altLang="fr-FR" sz="1600" b="1" dirty="0" smtClean="0">
                <a:solidFill>
                  <a:srgbClr val="005EB8">
                    <a:lumMod val="50000"/>
                  </a:srgbClr>
                </a:solidFill>
              </a:rPr>
              <a:t>Les parties prenantes :</a:t>
            </a:r>
          </a:p>
          <a:p>
            <a:pPr marL="838200" lvl="1" indent="-381000">
              <a:lnSpc>
                <a:spcPct val="90000"/>
              </a:lnSpc>
              <a:buClr>
                <a:srgbClr val="003C71"/>
              </a:buClr>
              <a:buFont typeface="Wingdings" pitchFamily="2" charset="2"/>
              <a:buChar char="§"/>
            </a:pPr>
            <a:r>
              <a:rPr lang="fr-CA" altLang="fr-FR" sz="1600" dirty="0" smtClean="0">
                <a:solidFill>
                  <a:srgbClr val="000000"/>
                </a:solidFill>
              </a:rPr>
              <a:t>Sont des personnes, un groupe de personne ou une entité qui peut :</a:t>
            </a:r>
          </a:p>
          <a:p>
            <a:pPr marL="1196975" lvl="2" indent="-381000">
              <a:lnSpc>
                <a:spcPct val="90000"/>
              </a:lnSpc>
              <a:buClr>
                <a:srgbClr val="003C71"/>
              </a:buClr>
              <a:buFont typeface="Wingdings" pitchFamily="2" charset="2"/>
              <a:buChar char="§"/>
            </a:pPr>
            <a:r>
              <a:rPr lang="fr-CA" altLang="fr-FR" sz="1600" dirty="0" smtClean="0">
                <a:solidFill>
                  <a:srgbClr val="000000"/>
                </a:solidFill>
              </a:rPr>
              <a:t>affecter, être affecté par, ou se perçoit comme étant affectée par …</a:t>
            </a:r>
          </a:p>
          <a:p>
            <a:pPr marL="1554163" lvl="3" indent="-381000">
              <a:lnSpc>
                <a:spcPct val="90000"/>
              </a:lnSpc>
              <a:buClr>
                <a:srgbClr val="003C71"/>
              </a:buClr>
              <a:buFont typeface="Wingdings" pitchFamily="2" charset="2"/>
              <a:buChar char="§"/>
            </a:pPr>
            <a:r>
              <a:rPr lang="fr-CA" altLang="fr-FR" sz="1600" dirty="0" smtClean="0">
                <a:solidFill>
                  <a:srgbClr val="000000"/>
                </a:solidFill>
              </a:rPr>
              <a:t>une décision, une activité, l’extrant ou le résultat d’une initiative</a:t>
            </a:r>
            <a:r>
              <a:rPr lang="fr-CA" altLang="fr-FR" sz="1600" dirty="0">
                <a:solidFill>
                  <a:srgbClr val="000000"/>
                </a:solidFill>
              </a:rPr>
              <a:t> </a:t>
            </a:r>
            <a:r>
              <a:rPr lang="fr-CA" altLang="fr-FR" sz="1600" dirty="0" smtClean="0">
                <a:solidFill>
                  <a:srgbClr val="000000"/>
                </a:solidFill>
              </a:rPr>
              <a:t>;</a:t>
            </a:r>
          </a:p>
          <a:p>
            <a:pPr marL="838200" lvl="1" indent="-381000">
              <a:lnSpc>
                <a:spcPct val="90000"/>
              </a:lnSpc>
              <a:buClr>
                <a:srgbClr val="003C71"/>
              </a:buClr>
              <a:buFont typeface="Wingdings" pitchFamily="2" charset="2"/>
              <a:buChar char="§"/>
            </a:pPr>
            <a:r>
              <a:rPr lang="fr-CA" altLang="fr-FR" sz="1600" dirty="0" smtClean="0">
                <a:solidFill>
                  <a:srgbClr val="000000"/>
                </a:solidFill>
              </a:rPr>
              <a:t>Peuvent, de près ou de loin, </a:t>
            </a:r>
            <a:r>
              <a:rPr lang="fr-CA" altLang="fr-FR" sz="1600" b="1" dirty="0" smtClean="0">
                <a:solidFill>
                  <a:srgbClr val="92D050"/>
                </a:solidFill>
              </a:rPr>
              <a:t>appuyer ou compromettre </a:t>
            </a:r>
            <a:r>
              <a:rPr lang="fr-CA" altLang="fr-FR" sz="1600" dirty="0" smtClean="0"/>
              <a:t>le</a:t>
            </a:r>
            <a:r>
              <a:rPr lang="fr-CA" altLang="fr-FR" sz="1600" b="1" dirty="0" smtClean="0">
                <a:solidFill>
                  <a:srgbClr val="92D050"/>
                </a:solidFill>
              </a:rPr>
              <a:t> </a:t>
            </a:r>
            <a:r>
              <a:rPr lang="fr-CA" altLang="fr-FR" sz="1600" dirty="0" smtClean="0"/>
              <a:t>succès de </a:t>
            </a:r>
            <a:r>
              <a:rPr lang="fr-CA" altLang="fr-FR" sz="1600" dirty="0" smtClean="0">
                <a:solidFill>
                  <a:srgbClr val="000000"/>
                </a:solidFill>
              </a:rPr>
              <a:t>l’initiative.</a:t>
            </a:r>
          </a:p>
        </p:txBody>
      </p:sp>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8207" y="2852936"/>
            <a:ext cx="3756233" cy="2817173"/>
          </a:xfrm>
          <a:prstGeom prst="rect">
            <a:avLst/>
          </a:prstGeom>
        </p:spPr>
      </p:pic>
      <p:sp>
        <p:nvSpPr>
          <p:cNvPr id="11" name="ZoneTexte 10"/>
          <p:cNvSpPr txBox="1"/>
          <p:nvPr/>
        </p:nvSpPr>
        <p:spPr>
          <a:xfrm>
            <a:off x="1514474" y="1257300"/>
            <a:ext cx="7505701" cy="1202738"/>
          </a:xfrm>
          <a:prstGeom prst="rect">
            <a:avLst/>
          </a:prstGeom>
        </p:spPr>
        <p:txBody>
          <a:bodyPr vert="horz" wrap="square" lIns="91440" tIns="45720" rIns="91440" bIns="45720" rtlCol="0">
            <a:noAutofit/>
          </a:bodyPr>
          <a:lstStyle/>
          <a:p>
            <a:pPr defTabSz="457200"/>
            <a:r>
              <a:rPr lang="fr-CA" sz="1600" dirty="0" smtClean="0">
                <a:solidFill>
                  <a:srgbClr val="000000"/>
                </a:solidFill>
                <a:latin typeface="Arial"/>
              </a:rPr>
              <a:t>L’analyste d’affaires doit :</a:t>
            </a:r>
          </a:p>
          <a:p>
            <a:pPr marL="285750" indent="-285750" defTabSz="457200">
              <a:buFont typeface="Arial" panose="020B0604020202020204" pitchFamily="34" charset="0"/>
              <a:buChar char="•"/>
            </a:pPr>
            <a:r>
              <a:rPr lang="fr-CA" sz="1600" b="1" dirty="0">
                <a:solidFill>
                  <a:srgbClr val="000000"/>
                </a:solidFill>
                <a:latin typeface="Arial"/>
              </a:rPr>
              <a:t>I</a:t>
            </a:r>
            <a:r>
              <a:rPr lang="fr-CA" sz="1600" b="1" dirty="0" smtClean="0">
                <a:solidFill>
                  <a:srgbClr val="000000"/>
                </a:solidFill>
                <a:latin typeface="Arial"/>
              </a:rPr>
              <a:t>dentifier</a:t>
            </a:r>
            <a:r>
              <a:rPr lang="fr-CA" sz="1600" dirty="0" smtClean="0">
                <a:solidFill>
                  <a:srgbClr val="000000"/>
                </a:solidFill>
                <a:latin typeface="Arial"/>
              </a:rPr>
              <a:t> </a:t>
            </a:r>
            <a:r>
              <a:rPr lang="fr-CA" sz="1600" dirty="0">
                <a:solidFill>
                  <a:srgbClr val="000000"/>
                </a:solidFill>
                <a:latin typeface="Arial"/>
              </a:rPr>
              <a:t>les </a:t>
            </a:r>
            <a:r>
              <a:rPr lang="fr-CA" sz="1600" b="1" dirty="0">
                <a:solidFill>
                  <a:srgbClr val="000000"/>
                </a:solidFill>
                <a:latin typeface="Arial"/>
              </a:rPr>
              <a:t>parties </a:t>
            </a:r>
            <a:r>
              <a:rPr lang="fr-CA" sz="1600" b="1" dirty="0" smtClean="0">
                <a:solidFill>
                  <a:srgbClr val="000000"/>
                </a:solidFill>
                <a:latin typeface="Arial"/>
              </a:rPr>
              <a:t>prenantes </a:t>
            </a:r>
            <a:r>
              <a:rPr lang="fr-CA" sz="1600" dirty="0" smtClean="0">
                <a:solidFill>
                  <a:srgbClr val="000000"/>
                </a:solidFill>
                <a:latin typeface="Arial"/>
              </a:rPr>
              <a:t>visées </a:t>
            </a:r>
            <a:r>
              <a:rPr lang="fr-CA" sz="1600" dirty="0">
                <a:solidFill>
                  <a:srgbClr val="000000"/>
                </a:solidFill>
                <a:latin typeface="Arial"/>
              </a:rPr>
              <a:t>par </a:t>
            </a:r>
            <a:r>
              <a:rPr lang="fr-CA" sz="1600" dirty="0" smtClean="0">
                <a:solidFill>
                  <a:srgbClr val="000000"/>
                </a:solidFill>
                <a:latin typeface="Arial"/>
              </a:rPr>
              <a:t>l’initiative et associées </a:t>
            </a:r>
            <a:r>
              <a:rPr lang="fr-CA" sz="1600" dirty="0">
                <a:solidFill>
                  <a:srgbClr val="000000"/>
                </a:solidFill>
                <a:latin typeface="Arial"/>
              </a:rPr>
              <a:t>au </a:t>
            </a:r>
            <a:r>
              <a:rPr lang="fr-CA" sz="1600" dirty="0" smtClean="0">
                <a:solidFill>
                  <a:srgbClr val="000000"/>
                </a:solidFill>
                <a:latin typeface="Arial"/>
              </a:rPr>
              <a:t>projet ;</a:t>
            </a:r>
          </a:p>
          <a:p>
            <a:pPr marL="285750" indent="-285750" defTabSz="457200">
              <a:buFont typeface="Arial" panose="020B0604020202020204" pitchFamily="34" charset="0"/>
              <a:buChar char="•"/>
            </a:pPr>
            <a:r>
              <a:rPr lang="fr-CA" sz="1600" b="1" dirty="0" smtClean="0">
                <a:solidFill>
                  <a:srgbClr val="000000"/>
                </a:solidFill>
                <a:latin typeface="Arial"/>
              </a:rPr>
              <a:t>Mesurer </a:t>
            </a:r>
            <a:r>
              <a:rPr lang="fr-CA" sz="1600" dirty="0" smtClean="0">
                <a:solidFill>
                  <a:srgbClr val="000000"/>
                </a:solidFill>
                <a:latin typeface="Arial"/>
              </a:rPr>
              <a:t>leur </a:t>
            </a:r>
            <a:r>
              <a:rPr lang="fr-CA" sz="1600" b="1" dirty="0">
                <a:solidFill>
                  <a:srgbClr val="000000"/>
                </a:solidFill>
                <a:latin typeface="Arial"/>
              </a:rPr>
              <a:t>influence</a:t>
            </a:r>
            <a:r>
              <a:rPr lang="fr-CA" sz="1600" dirty="0">
                <a:solidFill>
                  <a:srgbClr val="000000"/>
                </a:solidFill>
                <a:latin typeface="Arial"/>
              </a:rPr>
              <a:t> et/ou leur </a:t>
            </a:r>
            <a:r>
              <a:rPr lang="fr-CA" sz="1600" b="1" dirty="0">
                <a:solidFill>
                  <a:srgbClr val="000000"/>
                </a:solidFill>
                <a:latin typeface="Arial"/>
              </a:rPr>
              <a:t>pouvoir</a:t>
            </a:r>
            <a:r>
              <a:rPr lang="fr-CA" sz="1600" dirty="0">
                <a:solidFill>
                  <a:srgbClr val="000000"/>
                </a:solidFill>
                <a:latin typeface="Arial"/>
              </a:rPr>
              <a:t> en ce qui a trait </a:t>
            </a:r>
            <a:r>
              <a:rPr lang="fr-CA" sz="1600" dirty="0" smtClean="0">
                <a:solidFill>
                  <a:srgbClr val="000000"/>
                </a:solidFill>
                <a:latin typeface="Arial"/>
              </a:rPr>
              <a:t>a </a:t>
            </a:r>
            <a:r>
              <a:rPr lang="fr-CA" sz="1600" b="1" dirty="0" smtClean="0">
                <a:solidFill>
                  <a:srgbClr val="000000"/>
                </a:solidFill>
                <a:latin typeface="Arial"/>
              </a:rPr>
              <a:t>l’approbation </a:t>
            </a:r>
            <a:r>
              <a:rPr lang="fr-CA" sz="1600" b="1" dirty="0">
                <a:solidFill>
                  <a:srgbClr val="000000"/>
                </a:solidFill>
                <a:latin typeface="Arial"/>
              </a:rPr>
              <a:t>des livrables</a:t>
            </a:r>
            <a:r>
              <a:rPr lang="fr-CA" sz="1600" b="1" dirty="0" smtClean="0">
                <a:solidFill>
                  <a:srgbClr val="000000"/>
                </a:solidFill>
                <a:latin typeface="Arial"/>
              </a:rPr>
              <a:t>.</a:t>
            </a:r>
            <a:endParaRPr lang="fr-CA" sz="1600" b="1" dirty="0">
              <a:solidFill>
                <a:srgbClr val="000000"/>
              </a:solidFill>
              <a:latin typeface="Arial"/>
              <a:cs typeface="Times"/>
            </a:endParaRPr>
          </a:p>
        </p:txBody>
      </p:sp>
      <p:sp>
        <p:nvSpPr>
          <p:cNvPr id="12" name="Freeform 72"/>
          <p:cNvSpPr>
            <a:spLocks noChangeAspect="1" noEditPoints="1"/>
          </p:cNvSpPr>
          <p:nvPr>
            <p:custDataLst>
              <p:tags r:id="rId1"/>
            </p:custDataLst>
          </p:nvPr>
        </p:nvSpPr>
        <p:spPr bwMode="auto">
          <a:xfrm>
            <a:off x="827584" y="1311889"/>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Tree>
    <p:extLst>
      <p:ext uri="{BB962C8B-B14F-4D97-AF65-F5344CB8AC3E}">
        <p14:creationId xmlns:p14="http://schemas.microsoft.com/office/powerpoint/2010/main" val="1484661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1 </a:t>
            </a:r>
            <a:r>
              <a:rPr lang="fr-CA" sz="1800" b="0" i="1" dirty="0">
                <a:solidFill>
                  <a:srgbClr val="003C71"/>
                </a:solidFill>
              </a:rPr>
              <a:t>- Activité a. – identifier les parties prenantes</a:t>
            </a:r>
          </a:p>
          <a:p>
            <a:endParaRPr lang="fr-CA" sz="1800" i="1" dirty="0">
              <a:solidFill>
                <a:srgbClr val="003C71"/>
              </a:solidFill>
            </a:endParaRPr>
          </a:p>
        </p:txBody>
      </p:sp>
      <p:graphicFrame>
        <p:nvGraphicFramePr>
          <p:cNvPr id="8" name="Tableau 7"/>
          <p:cNvGraphicFramePr>
            <a:graphicFrameLocks noGrp="1"/>
          </p:cNvGraphicFramePr>
          <p:nvPr>
            <p:extLst/>
          </p:nvPr>
        </p:nvGraphicFramePr>
        <p:xfrm>
          <a:off x="314324" y="695325"/>
          <a:ext cx="8620128" cy="396240"/>
        </p:xfrm>
        <a:graphic>
          <a:graphicData uri="http://schemas.openxmlformats.org/drawingml/2006/table">
            <a:tbl>
              <a:tblPr firstRow="1" bandRow="1">
                <a:tableStyleId>{0E3FDE45-AF77-4B5C-9715-49D594BDF05E}</a:tableStyleId>
              </a:tblPr>
              <a:tblGrid>
                <a:gridCol w="2155032">
                  <a:extLst>
                    <a:ext uri="{9D8B030D-6E8A-4147-A177-3AD203B41FA5}">
                      <a16:colId xmlns:a16="http://schemas.microsoft.com/office/drawing/2014/main" val="20000"/>
                    </a:ext>
                  </a:extLst>
                </a:gridCol>
                <a:gridCol w="2155032">
                  <a:extLst>
                    <a:ext uri="{9D8B030D-6E8A-4147-A177-3AD203B41FA5}">
                      <a16:colId xmlns:a16="http://schemas.microsoft.com/office/drawing/2014/main" val="20001"/>
                    </a:ext>
                  </a:extLst>
                </a:gridCol>
                <a:gridCol w="2155032">
                  <a:extLst>
                    <a:ext uri="{9D8B030D-6E8A-4147-A177-3AD203B41FA5}">
                      <a16:colId xmlns:a16="http://schemas.microsoft.com/office/drawing/2014/main" val="20002"/>
                    </a:ext>
                  </a:extLst>
                </a:gridCol>
                <a:gridCol w="2155032">
                  <a:extLst>
                    <a:ext uri="{9D8B030D-6E8A-4147-A177-3AD203B41FA5}">
                      <a16:colId xmlns:a16="http://schemas.microsoft.com/office/drawing/2014/main" val="20003"/>
                    </a:ext>
                  </a:extLst>
                </a:gridCol>
              </a:tblGrid>
              <a:tr h="351957">
                <a:tc>
                  <a:txBody>
                    <a:bodyPr/>
                    <a:lstStyle/>
                    <a:p>
                      <a:pPr algn="ctr"/>
                      <a:r>
                        <a:rPr lang="fr-CA" sz="1000" dirty="0" smtClean="0">
                          <a:solidFill>
                            <a:schemeClr val="bg1"/>
                          </a:solidFill>
                        </a:rPr>
                        <a:t>Identifier les parties</a:t>
                      </a:r>
                      <a:r>
                        <a:rPr lang="fr-CA" sz="1000" baseline="0" dirty="0" smtClean="0">
                          <a:solidFill>
                            <a:schemeClr val="bg1"/>
                          </a:solidFill>
                        </a:rPr>
                        <a:t> prenantes</a:t>
                      </a:r>
                      <a:endParaRPr lang="fr-CA" sz="1000" dirty="0">
                        <a:solidFill>
                          <a:schemeClr val="bg1"/>
                        </a:solidFill>
                      </a:endParaRPr>
                    </a:p>
                  </a:txBody>
                  <a:tcPr>
                    <a:solidFill>
                      <a:schemeClr val="accent6">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Complexité</a:t>
                      </a:r>
                      <a:r>
                        <a:rPr lang="fr-CA" sz="1000" baseline="0" dirty="0" smtClean="0">
                          <a:solidFill>
                            <a:schemeClr val="accent6">
                              <a:lumMod val="50000"/>
                            </a:schemeClr>
                          </a:solidFill>
                        </a:rPr>
                        <a:t> des partie prenantes</a:t>
                      </a:r>
                    </a:p>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baseline="0" dirty="0" smtClean="0">
                          <a:solidFill>
                            <a:schemeClr val="accent6">
                              <a:lumMod val="50000"/>
                            </a:schemeClr>
                          </a:solidFill>
                        </a:rPr>
                        <a:t>Attitude et influence</a:t>
                      </a:r>
                    </a:p>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Niveau</a:t>
                      </a:r>
                      <a:r>
                        <a:rPr lang="fr-CA" sz="1000" baseline="0" dirty="0" smtClean="0">
                          <a:solidFill>
                            <a:schemeClr val="accent6">
                              <a:lumMod val="50000"/>
                            </a:schemeClr>
                          </a:solidFill>
                        </a:rPr>
                        <a:t> d’implication des parties prenante dans le projet</a:t>
                      </a:r>
                      <a:endParaRPr lang="fr-CA" sz="1000" dirty="0">
                        <a:solidFill>
                          <a:schemeClr val="accent6">
                            <a:lumMod val="50000"/>
                          </a:schemeClr>
                        </a:solidFill>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672" y="2420888"/>
            <a:ext cx="3756233" cy="2817173"/>
          </a:xfrm>
          <a:prstGeom prst="rect">
            <a:avLst/>
          </a:prstGeom>
        </p:spPr>
      </p:pic>
      <p:sp>
        <p:nvSpPr>
          <p:cNvPr id="16" name="ZoneTexte 15"/>
          <p:cNvSpPr txBox="1"/>
          <p:nvPr/>
        </p:nvSpPr>
        <p:spPr>
          <a:xfrm>
            <a:off x="4275905" y="2305350"/>
            <a:ext cx="4476584" cy="3355898"/>
          </a:xfrm>
          <a:prstGeom prst="rect">
            <a:avLst/>
          </a:prstGeom>
        </p:spPr>
        <p:txBody>
          <a:bodyPr vert="horz" wrap="square" lIns="91440" tIns="45720" rIns="91440" bIns="45720" rtlCol="0">
            <a:noAutofit/>
          </a:bodyPr>
          <a:lstStyle/>
          <a:p>
            <a:pPr defTabSz="457200"/>
            <a:r>
              <a:rPr lang="fr-CA" sz="1600" dirty="0" smtClean="0">
                <a:solidFill>
                  <a:srgbClr val="000000"/>
                </a:solidFill>
                <a:latin typeface="Arial"/>
              </a:rPr>
              <a:t>Les </a:t>
            </a:r>
            <a:r>
              <a:rPr lang="fr-CA" sz="1600" b="1" dirty="0">
                <a:solidFill>
                  <a:srgbClr val="000000"/>
                </a:solidFill>
                <a:latin typeface="Arial"/>
              </a:rPr>
              <a:t>exigences</a:t>
            </a:r>
            <a:r>
              <a:rPr lang="fr-CA" sz="1600" dirty="0">
                <a:solidFill>
                  <a:srgbClr val="000000"/>
                </a:solidFill>
                <a:latin typeface="Arial"/>
              </a:rPr>
              <a:t> </a:t>
            </a:r>
            <a:r>
              <a:rPr lang="fr-CA" sz="1600" dirty="0" smtClean="0">
                <a:solidFill>
                  <a:srgbClr val="000000"/>
                </a:solidFill>
                <a:latin typeface="Arial"/>
              </a:rPr>
              <a:t>d’une solution étant fondées </a:t>
            </a:r>
            <a:r>
              <a:rPr lang="fr-CA" sz="1600" dirty="0">
                <a:solidFill>
                  <a:srgbClr val="000000"/>
                </a:solidFill>
                <a:latin typeface="Arial"/>
              </a:rPr>
              <a:t>sur les </a:t>
            </a:r>
            <a:r>
              <a:rPr lang="fr-CA" sz="1600" b="1" dirty="0">
                <a:solidFill>
                  <a:srgbClr val="000000"/>
                </a:solidFill>
                <a:latin typeface="Arial"/>
              </a:rPr>
              <a:t>besoins</a:t>
            </a:r>
            <a:r>
              <a:rPr lang="fr-CA" sz="1600" dirty="0">
                <a:solidFill>
                  <a:srgbClr val="000000"/>
                </a:solidFill>
                <a:latin typeface="Arial"/>
              </a:rPr>
              <a:t>, les </a:t>
            </a:r>
            <a:r>
              <a:rPr lang="fr-CA" sz="1600" b="1" dirty="0">
                <a:solidFill>
                  <a:srgbClr val="000000"/>
                </a:solidFill>
                <a:latin typeface="Arial"/>
              </a:rPr>
              <a:t>souhaits</a:t>
            </a:r>
            <a:r>
              <a:rPr lang="fr-CA" sz="1600" dirty="0">
                <a:solidFill>
                  <a:srgbClr val="000000"/>
                </a:solidFill>
                <a:latin typeface="Arial"/>
              </a:rPr>
              <a:t> et les </a:t>
            </a:r>
            <a:r>
              <a:rPr lang="fr-CA" sz="1600" b="1" dirty="0">
                <a:solidFill>
                  <a:srgbClr val="000000"/>
                </a:solidFill>
                <a:latin typeface="Arial"/>
              </a:rPr>
              <a:t>attentes</a:t>
            </a:r>
            <a:r>
              <a:rPr lang="fr-CA" sz="1600" dirty="0">
                <a:solidFill>
                  <a:srgbClr val="000000"/>
                </a:solidFill>
                <a:latin typeface="Arial"/>
              </a:rPr>
              <a:t> des </a:t>
            </a:r>
            <a:r>
              <a:rPr lang="fr-CA" sz="1600" b="1" dirty="0" smtClean="0">
                <a:solidFill>
                  <a:srgbClr val="000000"/>
                </a:solidFill>
                <a:latin typeface="Arial"/>
              </a:rPr>
              <a:t>parties prenantes ….</a:t>
            </a:r>
          </a:p>
          <a:p>
            <a:pPr defTabSz="457200"/>
            <a:endParaRPr lang="fr-CA" sz="1600" dirty="0">
              <a:solidFill>
                <a:srgbClr val="000000"/>
              </a:solidFill>
              <a:latin typeface="Arial"/>
            </a:endParaRPr>
          </a:p>
          <a:p>
            <a:pPr defTabSz="457200"/>
            <a:r>
              <a:rPr lang="fr-CA" sz="1600" dirty="0" smtClean="0">
                <a:solidFill>
                  <a:srgbClr val="000000"/>
                </a:solidFill>
                <a:latin typeface="Arial"/>
              </a:rPr>
              <a:t>Si certaines parties prenantes, et leurs exigences, </a:t>
            </a:r>
            <a:r>
              <a:rPr lang="fr-CA" sz="1600" b="1" dirty="0" smtClean="0">
                <a:solidFill>
                  <a:srgbClr val="000000"/>
                </a:solidFill>
                <a:latin typeface="Arial"/>
              </a:rPr>
              <a:t>sont découvertes </a:t>
            </a:r>
            <a:r>
              <a:rPr lang="fr-CA" sz="1600" b="1" dirty="0">
                <a:solidFill>
                  <a:srgbClr val="000000"/>
                </a:solidFill>
                <a:latin typeface="Arial"/>
              </a:rPr>
              <a:t>tardivement </a:t>
            </a:r>
            <a:r>
              <a:rPr lang="fr-CA" sz="1600" dirty="0" smtClean="0">
                <a:solidFill>
                  <a:srgbClr val="000000"/>
                </a:solidFill>
                <a:latin typeface="Arial"/>
              </a:rPr>
              <a:t>ceci entrainera des changements ayant pour effet :</a:t>
            </a:r>
          </a:p>
          <a:p>
            <a:pPr marL="742950" lvl="1" indent="-285750" defTabSz="457200">
              <a:buFont typeface="Wingdings" panose="05000000000000000000" pitchFamily="2" charset="2"/>
              <a:buChar char="§"/>
            </a:pPr>
            <a:r>
              <a:rPr lang="fr-CA" sz="1600" dirty="0" smtClean="0">
                <a:solidFill>
                  <a:srgbClr val="000000"/>
                </a:solidFill>
                <a:latin typeface="Arial"/>
              </a:rPr>
              <a:t>De retarder les échéanciers ;</a:t>
            </a:r>
          </a:p>
          <a:p>
            <a:pPr marL="1200150" lvl="2" indent="-285750" defTabSz="457200">
              <a:buFont typeface="Wingdings" panose="05000000000000000000" pitchFamily="2" charset="2"/>
              <a:buChar char="§"/>
            </a:pPr>
            <a:r>
              <a:rPr lang="fr-CA" sz="1600" dirty="0" smtClean="0">
                <a:solidFill>
                  <a:srgbClr val="000000"/>
                </a:solidFill>
                <a:latin typeface="Arial"/>
              </a:rPr>
              <a:t>Nouvelles tâches à inclure </a:t>
            </a:r>
            <a:endParaRPr lang="fr-CA" sz="1600" dirty="0">
              <a:solidFill>
                <a:srgbClr val="000000"/>
              </a:solidFill>
              <a:latin typeface="Arial"/>
            </a:endParaRPr>
          </a:p>
          <a:p>
            <a:pPr marL="742950" lvl="1" indent="-285750" defTabSz="457200">
              <a:buFont typeface="Wingdings" panose="05000000000000000000" pitchFamily="2" charset="2"/>
              <a:buChar char="§"/>
            </a:pPr>
            <a:r>
              <a:rPr lang="fr-CA" sz="1600" dirty="0" smtClean="0">
                <a:solidFill>
                  <a:srgbClr val="000000"/>
                </a:solidFill>
                <a:latin typeface="Arial"/>
              </a:rPr>
              <a:t>D’augmenter </a:t>
            </a:r>
            <a:r>
              <a:rPr lang="fr-CA" sz="1600" dirty="0">
                <a:solidFill>
                  <a:srgbClr val="000000"/>
                </a:solidFill>
                <a:latin typeface="Arial"/>
              </a:rPr>
              <a:t>les </a:t>
            </a:r>
            <a:r>
              <a:rPr lang="fr-CA" sz="1600" dirty="0" smtClean="0">
                <a:solidFill>
                  <a:srgbClr val="000000"/>
                </a:solidFill>
                <a:latin typeface="Arial"/>
              </a:rPr>
              <a:t>coûts du projet ;</a:t>
            </a:r>
          </a:p>
          <a:p>
            <a:pPr marL="1200150" lvl="2" indent="-285750" defTabSz="457200">
              <a:buFont typeface="Wingdings" panose="05000000000000000000" pitchFamily="2" charset="2"/>
              <a:buChar char="§"/>
            </a:pPr>
            <a:r>
              <a:rPr lang="fr-CA" sz="1600" dirty="0" smtClean="0">
                <a:solidFill>
                  <a:srgbClr val="000000"/>
                </a:solidFill>
                <a:latin typeface="Arial"/>
              </a:rPr>
              <a:t>Taches complétées ou en cours à refaire ou nouvelles à ajouter </a:t>
            </a:r>
          </a:p>
          <a:p>
            <a:pPr marL="742950" lvl="1" indent="-285750" defTabSz="457200">
              <a:buFont typeface="Wingdings" panose="05000000000000000000" pitchFamily="2" charset="2"/>
              <a:buChar char="§"/>
            </a:pPr>
            <a:r>
              <a:rPr lang="fr-CA" sz="1600" dirty="0" smtClean="0">
                <a:solidFill>
                  <a:srgbClr val="000000"/>
                </a:solidFill>
                <a:latin typeface="Arial"/>
              </a:rPr>
              <a:t>D’affecter négativement </a:t>
            </a:r>
            <a:r>
              <a:rPr lang="fr-CA" sz="1600" dirty="0">
                <a:solidFill>
                  <a:srgbClr val="000000"/>
                </a:solidFill>
                <a:latin typeface="Arial"/>
              </a:rPr>
              <a:t>la satisfaction des parties prenantes. </a:t>
            </a:r>
            <a:endParaRPr lang="fr-CA" sz="1600" dirty="0" smtClean="0">
              <a:solidFill>
                <a:srgbClr val="000000"/>
              </a:solidFill>
              <a:latin typeface="Arial"/>
            </a:endParaRPr>
          </a:p>
          <a:p>
            <a:pPr marL="742950" lvl="1" indent="-285750" defTabSz="457200">
              <a:buFont typeface="Wingdings" panose="05000000000000000000" pitchFamily="2" charset="2"/>
              <a:buChar char="§"/>
            </a:pPr>
            <a:endParaRPr lang="fr-CA" sz="1400" dirty="0">
              <a:solidFill>
                <a:srgbClr val="000000"/>
              </a:solidFill>
              <a:latin typeface="Arial"/>
            </a:endParaRPr>
          </a:p>
        </p:txBody>
      </p:sp>
      <p:sp>
        <p:nvSpPr>
          <p:cNvPr id="17" name="Freeform 418"/>
          <p:cNvSpPr>
            <a:spLocks noChangeAspect="1" noEditPoints="1"/>
          </p:cNvSpPr>
          <p:nvPr>
            <p:custDataLst>
              <p:tags r:id="rId1"/>
            </p:custDataLst>
          </p:nvPr>
        </p:nvSpPr>
        <p:spPr bwMode="auto">
          <a:xfrm>
            <a:off x="519672" y="6053236"/>
            <a:ext cx="520104" cy="521696"/>
          </a:xfrm>
          <a:custGeom>
            <a:avLst/>
            <a:gdLst>
              <a:gd name="T0" fmla="*/ 1654 w 3272"/>
              <a:gd name="T1" fmla="*/ 1313 h 3277"/>
              <a:gd name="T2" fmla="*/ 1425 w 3272"/>
              <a:gd name="T3" fmla="*/ 1410 h 3277"/>
              <a:gd name="T4" fmla="*/ 1162 w 3272"/>
              <a:gd name="T5" fmla="*/ 1573 h 3277"/>
              <a:gd name="T6" fmla="*/ 1161 w 3272"/>
              <a:gd name="T7" fmla="*/ 1720 h 3277"/>
              <a:gd name="T8" fmla="*/ 1293 w 3272"/>
              <a:gd name="T9" fmla="*/ 1657 h 3277"/>
              <a:gd name="T10" fmla="*/ 1382 w 3272"/>
              <a:gd name="T11" fmla="*/ 1631 h 3277"/>
              <a:gd name="T12" fmla="*/ 1399 w 3272"/>
              <a:gd name="T13" fmla="*/ 1675 h 3277"/>
              <a:gd name="T14" fmla="*/ 1240 w 3272"/>
              <a:gd name="T15" fmla="*/ 2338 h 3277"/>
              <a:gd name="T16" fmla="*/ 1222 w 3272"/>
              <a:gd name="T17" fmla="*/ 2521 h 3277"/>
              <a:gd name="T18" fmla="*/ 1258 w 3272"/>
              <a:gd name="T19" fmla="*/ 2622 h 3277"/>
              <a:gd name="T20" fmla="*/ 1333 w 3272"/>
              <a:gd name="T21" fmla="*/ 2660 h 3277"/>
              <a:gd name="T22" fmla="*/ 1457 w 3272"/>
              <a:gd name="T23" fmla="*/ 2650 h 3277"/>
              <a:gd name="T24" fmla="*/ 1673 w 3272"/>
              <a:gd name="T25" fmla="*/ 2565 h 3277"/>
              <a:gd name="T26" fmla="*/ 1937 w 3272"/>
              <a:gd name="T27" fmla="*/ 2389 h 3277"/>
              <a:gd name="T28" fmla="*/ 1915 w 3272"/>
              <a:gd name="T29" fmla="*/ 2250 h 3277"/>
              <a:gd name="T30" fmla="*/ 1774 w 3272"/>
              <a:gd name="T31" fmla="*/ 2320 h 3277"/>
              <a:gd name="T32" fmla="*/ 1710 w 3272"/>
              <a:gd name="T33" fmla="*/ 2326 h 3277"/>
              <a:gd name="T34" fmla="*/ 1702 w 3272"/>
              <a:gd name="T35" fmla="*/ 2254 h 3277"/>
              <a:gd name="T36" fmla="*/ 1882 w 3272"/>
              <a:gd name="T37" fmla="*/ 1546 h 3277"/>
              <a:gd name="T38" fmla="*/ 1890 w 3272"/>
              <a:gd name="T39" fmla="*/ 1382 h 3277"/>
              <a:gd name="T40" fmla="*/ 1830 w 3272"/>
              <a:gd name="T41" fmla="*/ 1297 h 3277"/>
              <a:gd name="T42" fmla="*/ 1715 w 3272"/>
              <a:gd name="T43" fmla="*/ 554 h 3277"/>
              <a:gd name="T44" fmla="*/ 1568 w 3272"/>
              <a:gd name="T45" fmla="*/ 626 h 3277"/>
              <a:gd name="T46" fmla="*/ 1495 w 3272"/>
              <a:gd name="T47" fmla="*/ 739 h 3277"/>
              <a:gd name="T48" fmla="*/ 1489 w 3272"/>
              <a:gd name="T49" fmla="*/ 875 h 3277"/>
              <a:gd name="T50" fmla="*/ 1573 w 3272"/>
              <a:gd name="T51" fmla="*/ 989 h 3277"/>
              <a:gd name="T52" fmla="*/ 1754 w 3272"/>
              <a:gd name="T53" fmla="*/ 1016 h 3277"/>
              <a:gd name="T54" fmla="*/ 1920 w 3272"/>
              <a:gd name="T55" fmla="*/ 949 h 3277"/>
              <a:gd name="T56" fmla="*/ 2004 w 3272"/>
              <a:gd name="T57" fmla="*/ 816 h 3277"/>
              <a:gd name="T58" fmla="*/ 2003 w 3272"/>
              <a:gd name="T59" fmla="*/ 680 h 3277"/>
              <a:gd name="T60" fmla="*/ 1939 w 3272"/>
              <a:gd name="T61" fmla="*/ 584 h 3277"/>
              <a:gd name="T62" fmla="*/ 1796 w 3272"/>
              <a:gd name="T63" fmla="*/ 546 h 3277"/>
              <a:gd name="T64" fmla="*/ 2018 w 3272"/>
              <a:gd name="T65" fmla="*/ 45 h 3277"/>
              <a:gd name="T66" fmla="*/ 2471 w 3272"/>
              <a:gd name="T67" fmla="*/ 229 h 3277"/>
              <a:gd name="T68" fmla="*/ 2844 w 3272"/>
              <a:gd name="T69" fmla="*/ 534 h 3277"/>
              <a:gd name="T70" fmla="*/ 3114 w 3272"/>
              <a:gd name="T71" fmla="*/ 936 h 3277"/>
              <a:gd name="T72" fmla="*/ 3257 w 3272"/>
              <a:gd name="T73" fmla="*/ 1411 h 3277"/>
              <a:gd name="T74" fmla="*/ 3248 w 3272"/>
              <a:gd name="T75" fmla="*/ 1922 h 3277"/>
              <a:gd name="T76" fmla="*/ 3091 w 3272"/>
              <a:gd name="T77" fmla="*/ 2390 h 3277"/>
              <a:gd name="T78" fmla="*/ 2808 w 3272"/>
              <a:gd name="T79" fmla="*/ 2782 h 3277"/>
              <a:gd name="T80" fmla="*/ 2424 w 3272"/>
              <a:gd name="T81" fmla="*/ 3075 h 3277"/>
              <a:gd name="T82" fmla="*/ 1962 w 3272"/>
              <a:gd name="T83" fmla="*/ 3245 h 3277"/>
              <a:gd name="T84" fmla="*/ 1453 w 3272"/>
              <a:gd name="T85" fmla="*/ 3267 h 3277"/>
              <a:gd name="T86" fmla="*/ 974 w 3272"/>
              <a:gd name="T87" fmla="*/ 3138 h 3277"/>
              <a:gd name="T88" fmla="*/ 566 w 3272"/>
              <a:gd name="T89" fmla="*/ 2879 h 3277"/>
              <a:gd name="T90" fmla="*/ 252 w 3272"/>
              <a:gd name="T91" fmla="*/ 2512 h 3277"/>
              <a:gd name="T92" fmla="*/ 56 w 3272"/>
              <a:gd name="T93" fmla="*/ 2063 h 3277"/>
              <a:gd name="T94" fmla="*/ 2 w 3272"/>
              <a:gd name="T95" fmla="*/ 1561 h 3277"/>
              <a:gd name="T96" fmla="*/ 95 w 3272"/>
              <a:gd name="T97" fmla="*/ 1087 h 3277"/>
              <a:gd name="T98" fmla="*/ 314 w 3272"/>
              <a:gd name="T99" fmla="*/ 673 h 3277"/>
              <a:gd name="T100" fmla="*/ 638 w 3272"/>
              <a:gd name="T101" fmla="*/ 340 h 3277"/>
              <a:gd name="T102" fmla="*/ 1045 w 3272"/>
              <a:gd name="T103" fmla="*/ 111 h 3277"/>
              <a:gd name="T104" fmla="*/ 1515 w 3272"/>
              <a:gd name="T105" fmla="*/ 4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72" h="3277">
                <a:moveTo>
                  <a:pt x="1787" y="1289"/>
                </a:moveTo>
                <a:lnTo>
                  <a:pt x="1759" y="1290"/>
                </a:lnTo>
                <a:lnTo>
                  <a:pt x="1728" y="1295"/>
                </a:lnTo>
                <a:lnTo>
                  <a:pt x="1692" y="1303"/>
                </a:lnTo>
                <a:lnTo>
                  <a:pt x="1654" y="1313"/>
                </a:lnTo>
                <a:lnTo>
                  <a:pt x="1613" y="1327"/>
                </a:lnTo>
                <a:lnTo>
                  <a:pt x="1569" y="1343"/>
                </a:lnTo>
                <a:lnTo>
                  <a:pt x="1523" y="1363"/>
                </a:lnTo>
                <a:lnTo>
                  <a:pt x="1474" y="1385"/>
                </a:lnTo>
                <a:lnTo>
                  <a:pt x="1425" y="1410"/>
                </a:lnTo>
                <a:lnTo>
                  <a:pt x="1373" y="1437"/>
                </a:lnTo>
                <a:lnTo>
                  <a:pt x="1322" y="1468"/>
                </a:lnTo>
                <a:lnTo>
                  <a:pt x="1268" y="1500"/>
                </a:lnTo>
                <a:lnTo>
                  <a:pt x="1215" y="1536"/>
                </a:lnTo>
                <a:lnTo>
                  <a:pt x="1162" y="1573"/>
                </a:lnTo>
                <a:lnTo>
                  <a:pt x="1108" y="1614"/>
                </a:lnTo>
                <a:lnTo>
                  <a:pt x="1057" y="1655"/>
                </a:lnTo>
                <a:lnTo>
                  <a:pt x="1114" y="1748"/>
                </a:lnTo>
                <a:lnTo>
                  <a:pt x="1137" y="1734"/>
                </a:lnTo>
                <a:lnTo>
                  <a:pt x="1161" y="1720"/>
                </a:lnTo>
                <a:lnTo>
                  <a:pt x="1187" y="1706"/>
                </a:lnTo>
                <a:lnTo>
                  <a:pt x="1215" y="1691"/>
                </a:lnTo>
                <a:lnTo>
                  <a:pt x="1241" y="1679"/>
                </a:lnTo>
                <a:lnTo>
                  <a:pt x="1268" y="1667"/>
                </a:lnTo>
                <a:lnTo>
                  <a:pt x="1293" y="1657"/>
                </a:lnTo>
                <a:lnTo>
                  <a:pt x="1317" y="1648"/>
                </a:lnTo>
                <a:lnTo>
                  <a:pt x="1338" y="1641"/>
                </a:lnTo>
                <a:lnTo>
                  <a:pt x="1357" y="1635"/>
                </a:lnTo>
                <a:lnTo>
                  <a:pt x="1371" y="1632"/>
                </a:lnTo>
                <a:lnTo>
                  <a:pt x="1382" y="1631"/>
                </a:lnTo>
                <a:lnTo>
                  <a:pt x="1390" y="1632"/>
                </a:lnTo>
                <a:lnTo>
                  <a:pt x="1396" y="1637"/>
                </a:lnTo>
                <a:lnTo>
                  <a:pt x="1399" y="1646"/>
                </a:lnTo>
                <a:lnTo>
                  <a:pt x="1400" y="1658"/>
                </a:lnTo>
                <a:lnTo>
                  <a:pt x="1399" y="1675"/>
                </a:lnTo>
                <a:lnTo>
                  <a:pt x="1395" y="1696"/>
                </a:lnTo>
                <a:lnTo>
                  <a:pt x="1389" y="1721"/>
                </a:lnTo>
                <a:lnTo>
                  <a:pt x="1382" y="1751"/>
                </a:lnTo>
                <a:lnTo>
                  <a:pt x="1252" y="2290"/>
                </a:lnTo>
                <a:lnTo>
                  <a:pt x="1240" y="2338"/>
                </a:lnTo>
                <a:lnTo>
                  <a:pt x="1231" y="2383"/>
                </a:lnTo>
                <a:lnTo>
                  <a:pt x="1225" y="2423"/>
                </a:lnTo>
                <a:lnTo>
                  <a:pt x="1222" y="2460"/>
                </a:lnTo>
                <a:lnTo>
                  <a:pt x="1221" y="2492"/>
                </a:lnTo>
                <a:lnTo>
                  <a:pt x="1222" y="2521"/>
                </a:lnTo>
                <a:lnTo>
                  <a:pt x="1225" y="2548"/>
                </a:lnTo>
                <a:lnTo>
                  <a:pt x="1231" y="2571"/>
                </a:lnTo>
                <a:lnTo>
                  <a:pt x="1238" y="2590"/>
                </a:lnTo>
                <a:lnTo>
                  <a:pt x="1247" y="2607"/>
                </a:lnTo>
                <a:lnTo>
                  <a:pt x="1258" y="2622"/>
                </a:lnTo>
                <a:lnTo>
                  <a:pt x="1270" y="2634"/>
                </a:lnTo>
                <a:lnTo>
                  <a:pt x="1284" y="2644"/>
                </a:lnTo>
                <a:lnTo>
                  <a:pt x="1299" y="2651"/>
                </a:lnTo>
                <a:lnTo>
                  <a:pt x="1316" y="2656"/>
                </a:lnTo>
                <a:lnTo>
                  <a:pt x="1333" y="2660"/>
                </a:lnTo>
                <a:lnTo>
                  <a:pt x="1351" y="2662"/>
                </a:lnTo>
                <a:lnTo>
                  <a:pt x="1369" y="2663"/>
                </a:lnTo>
                <a:lnTo>
                  <a:pt x="1394" y="2661"/>
                </a:lnTo>
                <a:lnTo>
                  <a:pt x="1424" y="2657"/>
                </a:lnTo>
                <a:lnTo>
                  <a:pt x="1457" y="2650"/>
                </a:lnTo>
                <a:lnTo>
                  <a:pt x="1494" y="2640"/>
                </a:lnTo>
                <a:lnTo>
                  <a:pt x="1535" y="2626"/>
                </a:lnTo>
                <a:lnTo>
                  <a:pt x="1578" y="2609"/>
                </a:lnTo>
                <a:lnTo>
                  <a:pt x="1625" y="2589"/>
                </a:lnTo>
                <a:lnTo>
                  <a:pt x="1673" y="2565"/>
                </a:lnTo>
                <a:lnTo>
                  <a:pt x="1724" y="2538"/>
                </a:lnTo>
                <a:lnTo>
                  <a:pt x="1775" y="2506"/>
                </a:lnTo>
                <a:lnTo>
                  <a:pt x="1829" y="2471"/>
                </a:lnTo>
                <a:lnTo>
                  <a:pt x="1882" y="2432"/>
                </a:lnTo>
                <a:lnTo>
                  <a:pt x="1937" y="2389"/>
                </a:lnTo>
                <a:lnTo>
                  <a:pt x="1992" y="2341"/>
                </a:lnTo>
                <a:lnTo>
                  <a:pt x="2045" y="2290"/>
                </a:lnTo>
                <a:lnTo>
                  <a:pt x="1980" y="2204"/>
                </a:lnTo>
                <a:lnTo>
                  <a:pt x="1948" y="2228"/>
                </a:lnTo>
                <a:lnTo>
                  <a:pt x="1915" y="2250"/>
                </a:lnTo>
                <a:lnTo>
                  <a:pt x="1883" y="2269"/>
                </a:lnTo>
                <a:lnTo>
                  <a:pt x="1853" y="2286"/>
                </a:lnTo>
                <a:lnTo>
                  <a:pt x="1825" y="2300"/>
                </a:lnTo>
                <a:lnTo>
                  <a:pt x="1799" y="2311"/>
                </a:lnTo>
                <a:lnTo>
                  <a:pt x="1774" y="2320"/>
                </a:lnTo>
                <a:lnTo>
                  <a:pt x="1754" y="2326"/>
                </a:lnTo>
                <a:lnTo>
                  <a:pt x="1738" y="2330"/>
                </a:lnTo>
                <a:lnTo>
                  <a:pt x="1725" y="2331"/>
                </a:lnTo>
                <a:lnTo>
                  <a:pt x="1717" y="2330"/>
                </a:lnTo>
                <a:lnTo>
                  <a:pt x="1710" y="2326"/>
                </a:lnTo>
                <a:lnTo>
                  <a:pt x="1705" y="2319"/>
                </a:lnTo>
                <a:lnTo>
                  <a:pt x="1701" y="2308"/>
                </a:lnTo>
                <a:lnTo>
                  <a:pt x="1699" y="2294"/>
                </a:lnTo>
                <a:lnTo>
                  <a:pt x="1700" y="2276"/>
                </a:lnTo>
                <a:lnTo>
                  <a:pt x="1702" y="2254"/>
                </a:lnTo>
                <a:lnTo>
                  <a:pt x="1707" y="2228"/>
                </a:lnTo>
                <a:lnTo>
                  <a:pt x="1714" y="2197"/>
                </a:lnTo>
                <a:lnTo>
                  <a:pt x="1863" y="1631"/>
                </a:lnTo>
                <a:lnTo>
                  <a:pt x="1874" y="1587"/>
                </a:lnTo>
                <a:lnTo>
                  <a:pt x="1882" y="1546"/>
                </a:lnTo>
                <a:lnTo>
                  <a:pt x="1889" y="1507"/>
                </a:lnTo>
                <a:lnTo>
                  <a:pt x="1893" y="1472"/>
                </a:lnTo>
                <a:lnTo>
                  <a:pt x="1895" y="1438"/>
                </a:lnTo>
                <a:lnTo>
                  <a:pt x="1893" y="1409"/>
                </a:lnTo>
                <a:lnTo>
                  <a:pt x="1890" y="1382"/>
                </a:lnTo>
                <a:lnTo>
                  <a:pt x="1882" y="1357"/>
                </a:lnTo>
                <a:lnTo>
                  <a:pt x="1873" y="1337"/>
                </a:lnTo>
                <a:lnTo>
                  <a:pt x="1862" y="1320"/>
                </a:lnTo>
                <a:lnTo>
                  <a:pt x="1847" y="1307"/>
                </a:lnTo>
                <a:lnTo>
                  <a:pt x="1830" y="1297"/>
                </a:lnTo>
                <a:lnTo>
                  <a:pt x="1810" y="1291"/>
                </a:lnTo>
                <a:lnTo>
                  <a:pt x="1787" y="1289"/>
                </a:lnTo>
                <a:close/>
                <a:moveTo>
                  <a:pt x="1796" y="546"/>
                </a:moveTo>
                <a:lnTo>
                  <a:pt x="1753" y="548"/>
                </a:lnTo>
                <a:lnTo>
                  <a:pt x="1715" y="554"/>
                </a:lnTo>
                <a:lnTo>
                  <a:pt x="1679" y="563"/>
                </a:lnTo>
                <a:lnTo>
                  <a:pt x="1647" y="575"/>
                </a:lnTo>
                <a:lnTo>
                  <a:pt x="1618" y="589"/>
                </a:lnTo>
                <a:lnTo>
                  <a:pt x="1591" y="606"/>
                </a:lnTo>
                <a:lnTo>
                  <a:pt x="1568" y="626"/>
                </a:lnTo>
                <a:lnTo>
                  <a:pt x="1548" y="646"/>
                </a:lnTo>
                <a:lnTo>
                  <a:pt x="1531" y="668"/>
                </a:lnTo>
                <a:lnTo>
                  <a:pt x="1517" y="691"/>
                </a:lnTo>
                <a:lnTo>
                  <a:pt x="1505" y="715"/>
                </a:lnTo>
                <a:lnTo>
                  <a:pt x="1495" y="739"/>
                </a:lnTo>
                <a:lnTo>
                  <a:pt x="1489" y="762"/>
                </a:lnTo>
                <a:lnTo>
                  <a:pt x="1485" y="786"/>
                </a:lnTo>
                <a:lnTo>
                  <a:pt x="1484" y="809"/>
                </a:lnTo>
                <a:lnTo>
                  <a:pt x="1485" y="843"/>
                </a:lnTo>
                <a:lnTo>
                  <a:pt x="1489" y="875"/>
                </a:lnTo>
                <a:lnTo>
                  <a:pt x="1498" y="904"/>
                </a:lnTo>
                <a:lnTo>
                  <a:pt x="1512" y="929"/>
                </a:lnTo>
                <a:lnTo>
                  <a:pt x="1528" y="953"/>
                </a:lnTo>
                <a:lnTo>
                  <a:pt x="1548" y="973"/>
                </a:lnTo>
                <a:lnTo>
                  <a:pt x="1573" y="989"/>
                </a:lnTo>
                <a:lnTo>
                  <a:pt x="1602" y="1002"/>
                </a:lnTo>
                <a:lnTo>
                  <a:pt x="1635" y="1011"/>
                </a:lnTo>
                <a:lnTo>
                  <a:pt x="1671" y="1017"/>
                </a:lnTo>
                <a:lnTo>
                  <a:pt x="1713" y="1019"/>
                </a:lnTo>
                <a:lnTo>
                  <a:pt x="1754" y="1016"/>
                </a:lnTo>
                <a:lnTo>
                  <a:pt x="1794" y="1010"/>
                </a:lnTo>
                <a:lnTo>
                  <a:pt x="1830" y="1000"/>
                </a:lnTo>
                <a:lnTo>
                  <a:pt x="1863" y="986"/>
                </a:lnTo>
                <a:lnTo>
                  <a:pt x="1894" y="969"/>
                </a:lnTo>
                <a:lnTo>
                  <a:pt x="1920" y="949"/>
                </a:lnTo>
                <a:lnTo>
                  <a:pt x="1944" y="926"/>
                </a:lnTo>
                <a:lnTo>
                  <a:pt x="1964" y="901"/>
                </a:lnTo>
                <a:lnTo>
                  <a:pt x="1980" y="875"/>
                </a:lnTo>
                <a:lnTo>
                  <a:pt x="1994" y="845"/>
                </a:lnTo>
                <a:lnTo>
                  <a:pt x="2004" y="816"/>
                </a:lnTo>
                <a:lnTo>
                  <a:pt x="2009" y="785"/>
                </a:lnTo>
                <a:lnTo>
                  <a:pt x="2011" y="753"/>
                </a:lnTo>
                <a:lnTo>
                  <a:pt x="2010" y="728"/>
                </a:lnTo>
                <a:lnTo>
                  <a:pt x="2008" y="704"/>
                </a:lnTo>
                <a:lnTo>
                  <a:pt x="2003" y="680"/>
                </a:lnTo>
                <a:lnTo>
                  <a:pt x="1996" y="657"/>
                </a:lnTo>
                <a:lnTo>
                  <a:pt x="1986" y="637"/>
                </a:lnTo>
                <a:lnTo>
                  <a:pt x="1973" y="618"/>
                </a:lnTo>
                <a:lnTo>
                  <a:pt x="1957" y="599"/>
                </a:lnTo>
                <a:lnTo>
                  <a:pt x="1939" y="584"/>
                </a:lnTo>
                <a:lnTo>
                  <a:pt x="1918" y="571"/>
                </a:lnTo>
                <a:lnTo>
                  <a:pt x="1893" y="561"/>
                </a:lnTo>
                <a:lnTo>
                  <a:pt x="1864" y="553"/>
                </a:lnTo>
                <a:lnTo>
                  <a:pt x="1832" y="548"/>
                </a:lnTo>
                <a:lnTo>
                  <a:pt x="1796" y="546"/>
                </a:lnTo>
                <a:close/>
                <a:moveTo>
                  <a:pt x="1615" y="0"/>
                </a:moveTo>
                <a:lnTo>
                  <a:pt x="1718" y="2"/>
                </a:lnTo>
                <a:lnTo>
                  <a:pt x="1820" y="10"/>
                </a:lnTo>
                <a:lnTo>
                  <a:pt x="1920" y="25"/>
                </a:lnTo>
                <a:lnTo>
                  <a:pt x="2018" y="45"/>
                </a:lnTo>
                <a:lnTo>
                  <a:pt x="2114" y="71"/>
                </a:lnTo>
                <a:lnTo>
                  <a:pt x="2207" y="102"/>
                </a:lnTo>
                <a:lnTo>
                  <a:pt x="2298" y="140"/>
                </a:lnTo>
                <a:lnTo>
                  <a:pt x="2386" y="181"/>
                </a:lnTo>
                <a:lnTo>
                  <a:pt x="2471" y="229"/>
                </a:lnTo>
                <a:lnTo>
                  <a:pt x="2552" y="281"/>
                </a:lnTo>
                <a:lnTo>
                  <a:pt x="2631" y="338"/>
                </a:lnTo>
                <a:lnTo>
                  <a:pt x="2706" y="399"/>
                </a:lnTo>
                <a:lnTo>
                  <a:pt x="2778" y="465"/>
                </a:lnTo>
                <a:lnTo>
                  <a:pt x="2844" y="534"/>
                </a:lnTo>
                <a:lnTo>
                  <a:pt x="2908" y="607"/>
                </a:lnTo>
                <a:lnTo>
                  <a:pt x="2967" y="684"/>
                </a:lnTo>
                <a:lnTo>
                  <a:pt x="3020" y="765"/>
                </a:lnTo>
                <a:lnTo>
                  <a:pt x="3070" y="849"/>
                </a:lnTo>
                <a:lnTo>
                  <a:pt x="3114" y="936"/>
                </a:lnTo>
                <a:lnTo>
                  <a:pt x="3154" y="1025"/>
                </a:lnTo>
                <a:lnTo>
                  <a:pt x="3188" y="1119"/>
                </a:lnTo>
                <a:lnTo>
                  <a:pt x="3216" y="1214"/>
                </a:lnTo>
                <a:lnTo>
                  <a:pt x="3239" y="1312"/>
                </a:lnTo>
                <a:lnTo>
                  <a:pt x="3257" y="1411"/>
                </a:lnTo>
                <a:lnTo>
                  <a:pt x="3268" y="1513"/>
                </a:lnTo>
                <a:lnTo>
                  <a:pt x="3272" y="1617"/>
                </a:lnTo>
                <a:lnTo>
                  <a:pt x="3270" y="1720"/>
                </a:lnTo>
                <a:lnTo>
                  <a:pt x="3262" y="1822"/>
                </a:lnTo>
                <a:lnTo>
                  <a:pt x="3248" y="1922"/>
                </a:lnTo>
                <a:lnTo>
                  <a:pt x="3227" y="2020"/>
                </a:lnTo>
                <a:lnTo>
                  <a:pt x="3201" y="2117"/>
                </a:lnTo>
                <a:lnTo>
                  <a:pt x="3170" y="2211"/>
                </a:lnTo>
                <a:lnTo>
                  <a:pt x="3132" y="2302"/>
                </a:lnTo>
                <a:lnTo>
                  <a:pt x="3091" y="2390"/>
                </a:lnTo>
                <a:lnTo>
                  <a:pt x="3043" y="2475"/>
                </a:lnTo>
                <a:lnTo>
                  <a:pt x="2991" y="2557"/>
                </a:lnTo>
                <a:lnTo>
                  <a:pt x="2934" y="2636"/>
                </a:lnTo>
                <a:lnTo>
                  <a:pt x="2874" y="2711"/>
                </a:lnTo>
                <a:lnTo>
                  <a:pt x="2808" y="2782"/>
                </a:lnTo>
                <a:lnTo>
                  <a:pt x="2739" y="2849"/>
                </a:lnTo>
                <a:lnTo>
                  <a:pt x="2666" y="2912"/>
                </a:lnTo>
                <a:lnTo>
                  <a:pt x="2589" y="2971"/>
                </a:lnTo>
                <a:lnTo>
                  <a:pt x="2508" y="3025"/>
                </a:lnTo>
                <a:lnTo>
                  <a:pt x="2424" y="3075"/>
                </a:lnTo>
                <a:lnTo>
                  <a:pt x="2337" y="3120"/>
                </a:lnTo>
                <a:lnTo>
                  <a:pt x="2247" y="3159"/>
                </a:lnTo>
                <a:lnTo>
                  <a:pt x="2155" y="3193"/>
                </a:lnTo>
                <a:lnTo>
                  <a:pt x="2060" y="3222"/>
                </a:lnTo>
                <a:lnTo>
                  <a:pt x="1962" y="3245"/>
                </a:lnTo>
                <a:lnTo>
                  <a:pt x="1863" y="3262"/>
                </a:lnTo>
                <a:lnTo>
                  <a:pt x="1761" y="3272"/>
                </a:lnTo>
                <a:lnTo>
                  <a:pt x="1658" y="3277"/>
                </a:lnTo>
                <a:lnTo>
                  <a:pt x="1554" y="3275"/>
                </a:lnTo>
                <a:lnTo>
                  <a:pt x="1453" y="3267"/>
                </a:lnTo>
                <a:lnTo>
                  <a:pt x="1353" y="3253"/>
                </a:lnTo>
                <a:lnTo>
                  <a:pt x="1255" y="3233"/>
                </a:lnTo>
                <a:lnTo>
                  <a:pt x="1159" y="3207"/>
                </a:lnTo>
                <a:lnTo>
                  <a:pt x="1065" y="3175"/>
                </a:lnTo>
                <a:lnTo>
                  <a:pt x="974" y="3138"/>
                </a:lnTo>
                <a:lnTo>
                  <a:pt x="886" y="3095"/>
                </a:lnTo>
                <a:lnTo>
                  <a:pt x="801" y="3049"/>
                </a:lnTo>
                <a:lnTo>
                  <a:pt x="719" y="2996"/>
                </a:lnTo>
                <a:lnTo>
                  <a:pt x="641" y="2939"/>
                </a:lnTo>
                <a:lnTo>
                  <a:pt x="566" y="2879"/>
                </a:lnTo>
                <a:lnTo>
                  <a:pt x="495" y="2813"/>
                </a:lnTo>
                <a:lnTo>
                  <a:pt x="427" y="2743"/>
                </a:lnTo>
                <a:lnTo>
                  <a:pt x="365" y="2670"/>
                </a:lnTo>
                <a:lnTo>
                  <a:pt x="306" y="2593"/>
                </a:lnTo>
                <a:lnTo>
                  <a:pt x="252" y="2512"/>
                </a:lnTo>
                <a:lnTo>
                  <a:pt x="202" y="2428"/>
                </a:lnTo>
                <a:lnTo>
                  <a:pt x="158" y="2341"/>
                </a:lnTo>
                <a:lnTo>
                  <a:pt x="118" y="2251"/>
                </a:lnTo>
                <a:lnTo>
                  <a:pt x="84" y="2159"/>
                </a:lnTo>
                <a:lnTo>
                  <a:pt x="56" y="2063"/>
                </a:lnTo>
                <a:lnTo>
                  <a:pt x="32" y="1966"/>
                </a:lnTo>
                <a:lnTo>
                  <a:pt x="15" y="1866"/>
                </a:lnTo>
                <a:lnTo>
                  <a:pt x="5" y="1764"/>
                </a:lnTo>
                <a:lnTo>
                  <a:pt x="0" y="1661"/>
                </a:lnTo>
                <a:lnTo>
                  <a:pt x="2" y="1561"/>
                </a:lnTo>
                <a:lnTo>
                  <a:pt x="9" y="1463"/>
                </a:lnTo>
                <a:lnTo>
                  <a:pt x="22" y="1366"/>
                </a:lnTo>
                <a:lnTo>
                  <a:pt x="41" y="1271"/>
                </a:lnTo>
                <a:lnTo>
                  <a:pt x="66" y="1178"/>
                </a:lnTo>
                <a:lnTo>
                  <a:pt x="95" y="1087"/>
                </a:lnTo>
                <a:lnTo>
                  <a:pt x="129" y="999"/>
                </a:lnTo>
                <a:lnTo>
                  <a:pt x="169" y="913"/>
                </a:lnTo>
                <a:lnTo>
                  <a:pt x="212" y="830"/>
                </a:lnTo>
                <a:lnTo>
                  <a:pt x="261" y="750"/>
                </a:lnTo>
                <a:lnTo>
                  <a:pt x="314" y="673"/>
                </a:lnTo>
                <a:lnTo>
                  <a:pt x="371" y="599"/>
                </a:lnTo>
                <a:lnTo>
                  <a:pt x="431" y="530"/>
                </a:lnTo>
                <a:lnTo>
                  <a:pt x="497" y="463"/>
                </a:lnTo>
                <a:lnTo>
                  <a:pt x="566" y="399"/>
                </a:lnTo>
                <a:lnTo>
                  <a:pt x="638" y="340"/>
                </a:lnTo>
                <a:lnTo>
                  <a:pt x="713" y="286"/>
                </a:lnTo>
                <a:lnTo>
                  <a:pt x="791" y="235"/>
                </a:lnTo>
                <a:lnTo>
                  <a:pt x="873" y="188"/>
                </a:lnTo>
                <a:lnTo>
                  <a:pt x="958" y="147"/>
                </a:lnTo>
                <a:lnTo>
                  <a:pt x="1045" y="111"/>
                </a:lnTo>
                <a:lnTo>
                  <a:pt x="1135" y="78"/>
                </a:lnTo>
                <a:lnTo>
                  <a:pt x="1227" y="52"/>
                </a:lnTo>
                <a:lnTo>
                  <a:pt x="1321" y="31"/>
                </a:lnTo>
                <a:lnTo>
                  <a:pt x="1417" y="14"/>
                </a:lnTo>
                <a:lnTo>
                  <a:pt x="1515" y="4"/>
                </a:lnTo>
                <a:lnTo>
                  <a:pt x="1615"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 name="ZoneTexte 1"/>
          <p:cNvSpPr txBox="1"/>
          <p:nvPr/>
        </p:nvSpPr>
        <p:spPr>
          <a:xfrm>
            <a:off x="1069864" y="6112757"/>
            <a:ext cx="7839898" cy="462175"/>
          </a:xfrm>
          <a:prstGeom prst="rect">
            <a:avLst/>
          </a:prstGeom>
        </p:spPr>
        <p:txBody>
          <a:bodyPr vert="horz" wrap="none" lIns="91440" tIns="45720" rIns="91440" bIns="45720" rtlCol="0">
            <a:normAutofit lnSpcReduction="10000"/>
          </a:bodyPr>
          <a:lstStyle/>
          <a:p>
            <a:pPr>
              <a:spcBef>
                <a:spcPct val="20000"/>
              </a:spcBef>
              <a:buClr>
                <a:srgbClr val="003C71"/>
              </a:buClr>
              <a:buSzPct val="125000"/>
            </a:pPr>
            <a:r>
              <a:rPr lang="fr-CA" sz="1200" i="1" dirty="0">
                <a:solidFill>
                  <a:srgbClr val="009FDF">
                    <a:lumMod val="75000"/>
                  </a:srgbClr>
                </a:solidFill>
                <a:latin typeface="Arial"/>
              </a:rPr>
              <a:t>Les approches </a:t>
            </a:r>
            <a:r>
              <a:rPr lang="fr-CA" sz="1200" i="1" dirty="0" smtClean="0">
                <a:solidFill>
                  <a:srgbClr val="009FDF">
                    <a:lumMod val="75000"/>
                  </a:srgbClr>
                </a:solidFill>
                <a:latin typeface="Arial"/>
              </a:rPr>
              <a:t>itératives de collecte d’information peuvent </a:t>
            </a:r>
            <a:r>
              <a:rPr lang="fr-CA" sz="1200" i="1" dirty="0">
                <a:solidFill>
                  <a:srgbClr val="009FDF">
                    <a:lumMod val="75000"/>
                  </a:srgbClr>
                </a:solidFill>
                <a:latin typeface="Arial"/>
              </a:rPr>
              <a:t>absorber </a:t>
            </a:r>
            <a:r>
              <a:rPr lang="fr-CA" sz="1200" i="1" dirty="0" smtClean="0">
                <a:solidFill>
                  <a:srgbClr val="009FDF">
                    <a:lumMod val="75000"/>
                  </a:srgbClr>
                </a:solidFill>
                <a:latin typeface="Arial"/>
              </a:rPr>
              <a:t>une </a:t>
            </a:r>
            <a:r>
              <a:rPr lang="fr-CA" sz="1200" i="1" dirty="0">
                <a:solidFill>
                  <a:srgbClr val="009FDF">
                    <a:lumMod val="75000"/>
                  </a:srgbClr>
                </a:solidFill>
                <a:latin typeface="Arial"/>
              </a:rPr>
              <a:t>partie du </a:t>
            </a:r>
            <a:r>
              <a:rPr lang="fr-CA" sz="1200" b="1" i="1" dirty="0" smtClean="0">
                <a:solidFill>
                  <a:srgbClr val="009FDF">
                    <a:lumMod val="75000"/>
                  </a:srgbClr>
                </a:solidFill>
                <a:latin typeface="Arial"/>
              </a:rPr>
              <a:t>risque entourant </a:t>
            </a:r>
          </a:p>
          <a:p>
            <a:pPr>
              <a:spcBef>
                <a:spcPct val="20000"/>
              </a:spcBef>
              <a:buClr>
                <a:srgbClr val="003C71"/>
              </a:buClr>
              <a:buSzPct val="125000"/>
            </a:pPr>
            <a:r>
              <a:rPr lang="fr-CA" sz="1200" i="1" dirty="0" smtClean="0">
                <a:solidFill>
                  <a:srgbClr val="009FDF">
                    <a:lumMod val="75000"/>
                  </a:srgbClr>
                </a:solidFill>
                <a:latin typeface="Arial"/>
              </a:rPr>
              <a:t>l’identification des parties prenantes et leurs exigences, </a:t>
            </a:r>
            <a:r>
              <a:rPr lang="fr-CA" sz="1200" i="1" dirty="0">
                <a:solidFill>
                  <a:srgbClr val="009FDF">
                    <a:lumMod val="75000"/>
                  </a:srgbClr>
                </a:solidFill>
                <a:latin typeface="Arial"/>
              </a:rPr>
              <a:t>mais elles </a:t>
            </a:r>
            <a:r>
              <a:rPr lang="fr-CA" sz="1200" i="1" dirty="0" smtClean="0">
                <a:solidFill>
                  <a:srgbClr val="009FDF">
                    <a:lumMod val="75000"/>
                  </a:srgbClr>
                </a:solidFill>
                <a:latin typeface="Arial"/>
              </a:rPr>
              <a:t>ne </a:t>
            </a:r>
            <a:r>
              <a:rPr lang="fr-CA" sz="1200" i="1" dirty="0">
                <a:solidFill>
                  <a:srgbClr val="009FDF">
                    <a:lumMod val="75000"/>
                  </a:srgbClr>
                </a:solidFill>
                <a:latin typeface="Arial"/>
              </a:rPr>
              <a:t>peuvent </a:t>
            </a:r>
            <a:r>
              <a:rPr lang="fr-CA" sz="1200" i="1" dirty="0" smtClean="0">
                <a:solidFill>
                  <a:srgbClr val="009FDF">
                    <a:lumMod val="75000"/>
                  </a:srgbClr>
                </a:solidFill>
                <a:latin typeface="Arial"/>
              </a:rPr>
              <a:t>les </a:t>
            </a:r>
            <a:r>
              <a:rPr lang="fr-CA" sz="1200" i="1" dirty="0">
                <a:solidFill>
                  <a:srgbClr val="009FDF">
                    <a:lumMod val="75000"/>
                  </a:srgbClr>
                </a:solidFill>
                <a:latin typeface="Arial"/>
              </a:rPr>
              <a:t>faire </a:t>
            </a:r>
            <a:r>
              <a:rPr lang="fr-CA" sz="1200" i="1" dirty="0" smtClean="0">
                <a:solidFill>
                  <a:srgbClr val="009FDF">
                    <a:lumMod val="75000"/>
                  </a:srgbClr>
                </a:solidFill>
                <a:latin typeface="Arial"/>
              </a:rPr>
              <a:t>disparaître </a:t>
            </a:r>
            <a:r>
              <a:rPr lang="fr-CA" sz="1200" i="1" dirty="0">
                <a:solidFill>
                  <a:srgbClr val="009FDF">
                    <a:lumMod val="75000"/>
                  </a:srgbClr>
                </a:solidFill>
                <a:latin typeface="Arial"/>
              </a:rPr>
              <a:t>complètement</a:t>
            </a:r>
            <a:r>
              <a:rPr lang="fr-CA" sz="1200" i="1" dirty="0" smtClean="0">
                <a:solidFill>
                  <a:srgbClr val="009FDF">
                    <a:lumMod val="75000"/>
                  </a:srgbClr>
                </a:solidFill>
                <a:latin typeface="Arial"/>
              </a:rPr>
              <a:t>.</a:t>
            </a:r>
            <a:endParaRPr lang="fr-CA" sz="1200" i="1" dirty="0">
              <a:solidFill>
                <a:srgbClr val="009FDF">
                  <a:lumMod val="75000"/>
                </a:srgbClr>
              </a:solidFill>
              <a:latin typeface="Arial"/>
            </a:endParaRPr>
          </a:p>
        </p:txBody>
      </p:sp>
      <p:sp>
        <p:nvSpPr>
          <p:cNvPr id="10" name="ZoneTexte 9"/>
          <p:cNvSpPr txBox="1"/>
          <p:nvPr/>
        </p:nvSpPr>
        <p:spPr>
          <a:xfrm>
            <a:off x="1514474" y="1257300"/>
            <a:ext cx="7505701" cy="1202738"/>
          </a:xfrm>
          <a:prstGeom prst="rect">
            <a:avLst/>
          </a:prstGeom>
        </p:spPr>
        <p:txBody>
          <a:bodyPr vert="horz" wrap="square" lIns="91440" tIns="45720" rIns="91440" bIns="45720" rtlCol="0">
            <a:noAutofit/>
          </a:bodyPr>
          <a:lstStyle/>
          <a:p>
            <a:pPr defTabSz="457200"/>
            <a:r>
              <a:rPr lang="fr-CA" sz="1600" dirty="0" smtClean="0">
                <a:solidFill>
                  <a:srgbClr val="000000"/>
                </a:solidFill>
                <a:latin typeface="Arial"/>
              </a:rPr>
              <a:t>L’analyste d’affaires doit :</a:t>
            </a:r>
          </a:p>
          <a:p>
            <a:pPr marL="285750" indent="-285750" defTabSz="457200">
              <a:buFont typeface="Arial" panose="020B0604020202020204" pitchFamily="34" charset="0"/>
              <a:buChar char="•"/>
            </a:pPr>
            <a:r>
              <a:rPr lang="fr-CA" sz="1600" b="1" dirty="0">
                <a:solidFill>
                  <a:srgbClr val="000000"/>
                </a:solidFill>
                <a:latin typeface="Arial"/>
              </a:rPr>
              <a:t>I</a:t>
            </a:r>
            <a:r>
              <a:rPr lang="fr-CA" sz="1600" b="1" dirty="0" smtClean="0">
                <a:solidFill>
                  <a:srgbClr val="000000"/>
                </a:solidFill>
                <a:latin typeface="Arial"/>
              </a:rPr>
              <a:t>dentifier</a:t>
            </a:r>
            <a:r>
              <a:rPr lang="fr-CA" sz="1600" dirty="0" smtClean="0">
                <a:solidFill>
                  <a:srgbClr val="000000"/>
                </a:solidFill>
                <a:latin typeface="Arial"/>
              </a:rPr>
              <a:t> </a:t>
            </a:r>
            <a:r>
              <a:rPr lang="fr-CA" sz="1600" dirty="0">
                <a:solidFill>
                  <a:srgbClr val="000000"/>
                </a:solidFill>
                <a:latin typeface="Arial"/>
              </a:rPr>
              <a:t>les </a:t>
            </a:r>
            <a:r>
              <a:rPr lang="fr-CA" sz="1600" b="1" dirty="0">
                <a:solidFill>
                  <a:srgbClr val="000000"/>
                </a:solidFill>
                <a:latin typeface="Arial"/>
              </a:rPr>
              <a:t>parties </a:t>
            </a:r>
            <a:r>
              <a:rPr lang="fr-CA" sz="1600" b="1" dirty="0" smtClean="0">
                <a:solidFill>
                  <a:srgbClr val="000000"/>
                </a:solidFill>
                <a:latin typeface="Arial"/>
              </a:rPr>
              <a:t>prenantes </a:t>
            </a:r>
            <a:r>
              <a:rPr lang="fr-CA" sz="1600" dirty="0" smtClean="0">
                <a:solidFill>
                  <a:srgbClr val="000000"/>
                </a:solidFill>
                <a:latin typeface="Arial"/>
              </a:rPr>
              <a:t>visées </a:t>
            </a:r>
            <a:r>
              <a:rPr lang="fr-CA" sz="1600" dirty="0">
                <a:solidFill>
                  <a:srgbClr val="000000"/>
                </a:solidFill>
                <a:latin typeface="Arial"/>
              </a:rPr>
              <a:t>par </a:t>
            </a:r>
            <a:r>
              <a:rPr lang="fr-CA" sz="1600" dirty="0" smtClean="0">
                <a:solidFill>
                  <a:srgbClr val="000000"/>
                </a:solidFill>
                <a:latin typeface="Arial"/>
              </a:rPr>
              <a:t>l’initiative et associées </a:t>
            </a:r>
            <a:r>
              <a:rPr lang="fr-CA" sz="1600" dirty="0">
                <a:solidFill>
                  <a:srgbClr val="000000"/>
                </a:solidFill>
                <a:latin typeface="Arial"/>
              </a:rPr>
              <a:t>au </a:t>
            </a:r>
            <a:r>
              <a:rPr lang="fr-CA" sz="1600" dirty="0" smtClean="0">
                <a:solidFill>
                  <a:srgbClr val="000000"/>
                </a:solidFill>
                <a:latin typeface="Arial"/>
              </a:rPr>
              <a:t>projet ;</a:t>
            </a:r>
          </a:p>
          <a:p>
            <a:pPr marL="285750" indent="-285750" defTabSz="457200">
              <a:buFont typeface="Arial" panose="020B0604020202020204" pitchFamily="34" charset="0"/>
              <a:buChar char="•"/>
            </a:pPr>
            <a:r>
              <a:rPr lang="fr-CA" sz="1600" b="1" dirty="0" smtClean="0">
                <a:solidFill>
                  <a:srgbClr val="000000"/>
                </a:solidFill>
                <a:latin typeface="Arial"/>
              </a:rPr>
              <a:t>Mesurer </a:t>
            </a:r>
            <a:r>
              <a:rPr lang="fr-CA" sz="1600" dirty="0" smtClean="0">
                <a:solidFill>
                  <a:srgbClr val="000000"/>
                </a:solidFill>
                <a:latin typeface="Arial"/>
              </a:rPr>
              <a:t>leur </a:t>
            </a:r>
            <a:r>
              <a:rPr lang="fr-CA" sz="1600" b="1" dirty="0">
                <a:solidFill>
                  <a:srgbClr val="000000"/>
                </a:solidFill>
                <a:latin typeface="Arial"/>
              </a:rPr>
              <a:t>influence</a:t>
            </a:r>
            <a:r>
              <a:rPr lang="fr-CA" sz="1600" dirty="0">
                <a:solidFill>
                  <a:srgbClr val="000000"/>
                </a:solidFill>
                <a:latin typeface="Arial"/>
              </a:rPr>
              <a:t> et/ou leur </a:t>
            </a:r>
            <a:r>
              <a:rPr lang="fr-CA" sz="1600" b="1" dirty="0">
                <a:solidFill>
                  <a:srgbClr val="000000"/>
                </a:solidFill>
                <a:latin typeface="Arial"/>
              </a:rPr>
              <a:t>pouvoir</a:t>
            </a:r>
            <a:r>
              <a:rPr lang="fr-CA" sz="1600" dirty="0">
                <a:solidFill>
                  <a:srgbClr val="000000"/>
                </a:solidFill>
                <a:latin typeface="Arial"/>
              </a:rPr>
              <a:t> en ce qui a trait </a:t>
            </a:r>
            <a:r>
              <a:rPr lang="fr-CA" sz="1600" dirty="0" smtClean="0">
                <a:solidFill>
                  <a:srgbClr val="000000"/>
                </a:solidFill>
                <a:latin typeface="Arial"/>
              </a:rPr>
              <a:t>a </a:t>
            </a:r>
            <a:r>
              <a:rPr lang="fr-CA" sz="1600" b="1" dirty="0" smtClean="0">
                <a:solidFill>
                  <a:srgbClr val="000000"/>
                </a:solidFill>
                <a:latin typeface="Arial"/>
              </a:rPr>
              <a:t>l’approbation </a:t>
            </a:r>
            <a:r>
              <a:rPr lang="fr-CA" sz="1600" b="1" dirty="0">
                <a:solidFill>
                  <a:srgbClr val="000000"/>
                </a:solidFill>
                <a:latin typeface="Arial"/>
              </a:rPr>
              <a:t>des livrables</a:t>
            </a:r>
            <a:r>
              <a:rPr lang="fr-CA" sz="1600" b="1" dirty="0" smtClean="0">
                <a:solidFill>
                  <a:srgbClr val="000000"/>
                </a:solidFill>
                <a:latin typeface="Arial"/>
              </a:rPr>
              <a:t>.</a:t>
            </a:r>
            <a:endParaRPr lang="fr-CA" sz="1600" b="1" dirty="0">
              <a:solidFill>
                <a:srgbClr val="000000"/>
              </a:solidFill>
              <a:latin typeface="Arial"/>
              <a:cs typeface="Times"/>
            </a:endParaRPr>
          </a:p>
        </p:txBody>
      </p:sp>
      <p:sp>
        <p:nvSpPr>
          <p:cNvPr id="11" name="Freeform 72"/>
          <p:cNvSpPr>
            <a:spLocks noChangeAspect="1" noEditPoints="1"/>
          </p:cNvSpPr>
          <p:nvPr>
            <p:custDataLst>
              <p:tags r:id="rId2"/>
            </p:custDataLst>
          </p:nvPr>
        </p:nvSpPr>
        <p:spPr bwMode="auto">
          <a:xfrm>
            <a:off x="827584" y="1311889"/>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Tree>
    <p:extLst>
      <p:ext uri="{BB962C8B-B14F-4D97-AF65-F5344CB8AC3E}">
        <p14:creationId xmlns:p14="http://schemas.microsoft.com/office/powerpoint/2010/main" val="2889912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3"/>
          <p:cNvSpPr txBox="1">
            <a:spLocks/>
          </p:cNvSpPr>
          <p:nvPr/>
        </p:nvSpPr>
        <p:spPr>
          <a:xfrm>
            <a:off x="559155" y="1258153"/>
            <a:ext cx="8086081" cy="446290"/>
          </a:xfrm>
          <a:prstGeom prst="rect">
            <a:avLst/>
          </a:prstGeom>
        </p:spPr>
        <p:txBody>
          <a:bodyPr vert="horz" lIns="91440" tIns="0" rIns="91440" bIns="0" rtlCol="0" anchor="t" anchorCtr="0">
            <a:no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800" dirty="0" smtClean="0">
                <a:solidFill>
                  <a:srgbClr val="003C71"/>
                </a:solidFill>
              </a:rPr>
              <a:t>Plan Des séances du cours</a:t>
            </a:r>
            <a:endParaRPr lang="fr-CA" sz="2800" dirty="0">
              <a:solidFill>
                <a:srgbClr val="003C71"/>
              </a:solidFill>
            </a:endParaRPr>
          </a:p>
        </p:txBody>
      </p:sp>
      <p:cxnSp>
        <p:nvCxnSpPr>
          <p:cNvPr id="10" name="Connecteur droit 9"/>
          <p:cNvCxnSpPr/>
          <p:nvPr/>
        </p:nvCxnSpPr>
        <p:spPr>
          <a:xfrm flipV="1">
            <a:off x="535405" y="1154594"/>
            <a:ext cx="7527940" cy="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Connecteur droit 11"/>
          <p:cNvCxnSpPr/>
          <p:nvPr/>
        </p:nvCxnSpPr>
        <p:spPr>
          <a:xfrm>
            <a:off x="535405" y="1154594"/>
            <a:ext cx="0" cy="3771089"/>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5" name="ZoneTexte 4"/>
          <p:cNvSpPr txBox="1"/>
          <p:nvPr/>
        </p:nvSpPr>
        <p:spPr>
          <a:xfrm>
            <a:off x="1192377" y="1967788"/>
            <a:ext cx="2633472" cy="2809037"/>
          </a:xfrm>
          <a:prstGeom prst="rect">
            <a:avLst/>
          </a:prstGeom>
        </p:spPr>
        <p:txBody>
          <a:bodyPr vert="horz" wrap="square" lIns="91440" tIns="45720" rIns="91440" bIns="45720" rtlCol="0">
            <a:normAutofit/>
          </a:bodyPr>
          <a:lstStyle/>
          <a:p>
            <a:pPr defTabSz="457200">
              <a:spcBef>
                <a:spcPct val="20000"/>
              </a:spcBef>
              <a:buClr>
                <a:srgbClr val="003C71"/>
              </a:buClr>
              <a:buSzPct val="125000"/>
            </a:pPr>
            <a:endParaRPr lang="fr-CA" sz="2000" dirty="0">
              <a:solidFill>
                <a:srgbClr val="000000"/>
              </a:solidFill>
              <a:latin typeface="Arial"/>
              <a:cs typeface="Times"/>
            </a:endParaRPr>
          </a:p>
        </p:txBody>
      </p:sp>
      <p:sp>
        <p:nvSpPr>
          <p:cNvPr id="7" name="ZoneTexte 6"/>
          <p:cNvSpPr txBox="1"/>
          <p:nvPr/>
        </p:nvSpPr>
        <p:spPr>
          <a:xfrm>
            <a:off x="1360627" y="1821485"/>
            <a:ext cx="4213555" cy="3964838"/>
          </a:xfrm>
          <a:prstGeom prst="rect">
            <a:avLst/>
          </a:prstGeom>
        </p:spPr>
        <p:txBody>
          <a:bodyPr vert="horz" wrap="square" lIns="91440" tIns="45720" rIns="91440" bIns="45720" rtlCol="0">
            <a:normAutofit/>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
        <p:nvSpPr>
          <p:cNvPr id="9" name="ZoneTexte 8"/>
          <p:cNvSpPr txBox="1"/>
          <p:nvPr/>
        </p:nvSpPr>
        <p:spPr>
          <a:xfrm>
            <a:off x="1287474" y="1872690"/>
            <a:ext cx="6956934" cy="4292613"/>
          </a:xfrm>
          <a:prstGeom prst="rect">
            <a:avLst/>
          </a:prstGeom>
        </p:spPr>
        <p:txBody>
          <a:bodyPr vert="horz" wrap="square" lIns="91440" tIns="45720" rIns="91440" bIns="45720" rtlCol="0">
            <a:normAutofit fontScale="85000" lnSpcReduction="10000"/>
          </a:bodyPr>
          <a:lstStyle/>
          <a:p>
            <a:pPr defTabSz="457200">
              <a:spcBef>
                <a:spcPct val="20000"/>
              </a:spcBef>
              <a:buClr>
                <a:srgbClr val="003C71"/>
              </a:buClr>
              <a:buSzPct val="125000"/>
            </a:pPr>
            <a:r>
              <a:rPr lang="fr-CA" b="1" dirty="0" smtClean="0">
                <a:solidFill>
                  <a:srgbClr val="002060"/>
                </a:solidFill>
                <a:latin typeface="Arial"/>
                <a:cs typeface="Times"/>
              </a:rPr>
              <a:t>BLOC 1 – LA DÉTERMINATION DES BESOINS – Output « Business Case »</a:t>
            </a:r>
          </a:p>
          <a:p>
            <a:pPr marL="185738" indent="-185738" defTabSz="457200">
              <a:spcBef>
                <a:spcPct val="20000"/>
              </a:spcBef>
              <a:buClr>
                <a:srgbClr val="003C71"/>
              </a:buClr>
              <a:buSzPct val="125000"/>
              <a:buFont typeface="Arial" panose="020B0604020202020204" pitchFamily="34" charset="0"/>
              <a:buChar char="•"/>
            </a:pPr>
            <a:r>
              <a:rPr lang="fr-CA" dirty="0" smtClean="0">
                <a:solidFill>
                  <a:schemeClr val="bg2">
                    <a:lumMod val="50000"/>
                  </a:schemeClr>
                </a:solidFill>
                <a:latin typeface="Arial"/>
                <a:cs typeface="Times"/>
              </a:rPr>
              <a:t>S1 – Introduction au cours et portrait de la pratique d’analyse d’affaires </a:t>
            </a:r>
          </a:p>
          <a:p>
            <a:pPr marL="185738" indent="-185738" defTabSz="457200">
              <a:spcBef>
                <a:spcPct val="20000"/>
              </a:spcBef>
              <a:buClr>
                <a:srgbClr val="003C71"/>
              </a:buClr>
              <a:buSzPct val="125000"/>
              <a:buFont typeface="Arial" panose="020B0604020202020204" pitchFamily="34" charset="0"/>
              <a:buChar char="•"/>
            </a:pPr>
            <a:r>
              <a:rPr lang="fr-CA" dirty="0" smtClean="0">
                <a:solidFill>
                  <a:schemeClr val="bg2">
                    <a:lumMod val="50000"/>
                  </a:schemeClr>
                </a:solidFill>
                <a:latin typeface="Arial"/>
                <a:cs typeface="Times"/>
              </a:rPr>
              <a:t>S2 – Préparation du dossier de décision « Business Case</a:t>
            </a:r>
          </a:p>
          <a:p>
            <a:pPr defTabSz="457200">
              <a:spcBef>
                <a:spcPct val="20000"/>
              </a:spcBef>
              <a:buClr>
                <a:srgbClr val="003C71"/>
              </a:buClr>
              <a:buSzPct val="125000"/>
            </a:pPr>
            <a:r>
              <a:rPr lang="fr-CA" b="1" dirty="0" smtClean="0">
                <a:solidFill>
                  <a:srgbClr val="005EB8">
                    <a:lumMod val="50000"/>
                  </a:srgbClr>
                </a:solidFill>
                <a:latin typeface="Arial"/>
                <a:cs typeface="Times"/>
              </a:rPr>
              <a:t>BLOC 2 – LES TECHNIQUES DE MODÉLISATION DES PROCESSUS</a:t>
            </a:r>
          </a:p>
          <a:p>
            <a:pPr marL="185738" indent="-185738" defTabSz="457200">
              <a:spcBef>
                <a:spcPct val="20000"/>
              </a:spcBef>
              <a:buClr>
                <a:srgbClr val="003C71"/>
              </a:buClr>
              <a:buSzPct val="125000"/>
              <a:buFont typeface="Arial" panose="020B0604020202020204" pitchFamily="34" charset="0"/>
              <a:buChar char="•"/>
            </a:pPr>
            <a:r>
              <a:rPr lang="fr-CA" dirty="0" smtClean="0">
                <a:solidFill>
                  <a:schemeClr val="bg2">
                    <a:lumMod val="50000"/>
                  </a:schemeClr>
                </a:solidFill>
                <a:latin typeface="Arial"/>
                <a:cs typeface="Times"/>
              </a:rPr>
              <a:t>S3 – Modélisation de la matrice des responsabilités et du processus </a:t>
            </a:r>
          </a:p>
          <a:p>
            <a:pPr marL="185738" indent="-185738" defTabSz="457200">
              <a:spcBef>
                <a:spcPct val="20000"/>
              </a:spcBef>
              <a:buClr>
                <a:srgbClr val="003C71"/>
              </a:buClr>
              <a:buSzPct val="125000"/>
              <a:buFont typeface="Arial" panose="020B0604020202020204" pitchFamily="34" charset="0"/>
              <a:buChar char="•"/>
            </a:pPr>
            <a:r>
              <a:rPr lang="fr-CA" b="1" dirty="0" smtClean="0">
                <a:solidFill>
                  <a:srgbClr val="E00654"/>
                </a:solidFill>
                <a:latin typeface="Arial"/>
                <a:cs typeface="Times"/>
              </a:rPr>
              <a:t>S4 – Modélisation des processus </a:t>
            </a:r>
            <a:r>
              <a:rPr lang="fr-CA" b="1" dirty="0">
                <a:solidFill>
                  <a:srgbClr val="E00654"/>
                </a:solidFill>
                <a:latin typeface="Arial"/>
                <a:cs typeface="Times"/>
              </a:rPr>
              <a:t>(</a:t>
            </a:r>
            <a:r>
              <a:rPr lang="fr-CA" b="1" dirty="0" smtClean="0">
                <a:solidFill>
                  <a:srgbClr val="E00654"/>
                </a:solidFill>
                <a:latin typeface="Arial"/>
                <a:cs typeface="Times"/>
              </a:rPr>
              <a:t>BPMN 2.0)</a:t>
            </a:r>
          </a:p>
          <a:p>
            <a:pPr defTabSz="457200">
              <a:spcBef>
                <a:spcPct val="20000"/>
              </a:spcBef>
              <a:buClr>
                <a:srgbClr val="003C71"/>
              </a:buClr>
              <a:buSzPct val="125000"/>
            </a:pPr>
            <a:r>
              <a:rPr lang="fr-CA" b="1" dirty="0" smtClean="0">
                <a:solidFill>
                  <a:srgbClr val="005EB8">
                    <a:lumMod val="50000"/>
                  </a:srgbClr>
                </a:solidFill>
                <a:latin typeface="Arial"/>
                <a:cs typeface="Times"/>
              </a:rPr>
              <a:t>BLOC 3 </a:t>
            </a:r>
            <a:r>
              <a:rPr lang="fr-CA" b="1" dirty="0">
                <a:solidFill>
                  <a:srgbClr val="005EB8">
                    <a:lumMod val="50000"/>
                  </a:srgbClr>
                </a:solidFill>
                <a:latin typeface="Arial"/>
                <a:cs typeface="Times"/>
              </a:rPr>
              <a:t>– </a:t>
            </a:r>
            <a:r>
              <a:rPr lang="fr-CA" b="1" dirty="0" smtClean="0">
                <a:solidFill>
                  <a:srgbClr val="005EB8">
                    <a:lumMod val="50000"/>
                  </a:srgbClr>
                </a:solidFill>
                <a:latin typeface="Arial"/>
                <a:cs typeface="Times"/>
              </a:rPr>
              <a:t>LA MÉTHODE INTÉGRÉE « </a:t>
            </a:r>
            <a:r>
              <a:rPr lang="fr-CA" b="1" dirty="0" err="1" smtClean="0">
                <a:solidFill>
                  <a:srgbClr val="005EB8">
                    <a:lumMod val="50000"/>
                  </a:srgbClr>
                </a:solidFill>
                <a:latin typeface="Arial"/>
                <a:cs typeface="Times"/>
              </a:rPr>
              <a:t>élicitation</a:t>
            </a:r>
            <a:r>
              <a:rPr lang="fr-CA" b="1" dirty="0" smtClean="0">
                <a:solidFill>
                  <a:srgbClr val="005EB8">
                    <a:lumMod val="50000"/>
                  </a:srgbClr>
                </a:solidFill>
                <a:latin typeface="Arial"/>
                <a:cs typeface="Times"/>
              </a:rPr>
              <a:t>» des exigences et analyse </a:t>
            </a:r>
          </a:p>
          <a:p>
            <a:pPr marL="185738" indent="-185738" defTabSz="457200">
              <a:spcBef>
                <a:spcPct val="20000"/>
              </a:spcBef>
              <a:buClr>
                <a:srgbClr val="003C71"/>
              </a:buClr>
              <a:buSzPct val="125000"/>
              <a:buFont typeface="Arial" panose="020B0604020202020204" pitchFamily="34" charset="0"/>
              <a:buChar char="•"/>
            </a:pPr>
            <a:r>
              <a:rPr lang="fr-CA" dirty="0" smtClean="0">
                <a:solidFill>
                  <a:schemeClr val="bg2">
                    <a:lumMod val="50000"/>
                  </a:schemeClr>
                </a:solidFill>
                <a:latin typeface="Arial"/>
                <a:cs typeface="Times"/>
              </a:rPr>
              <a:t>S5 – Cycle de développement et étude préliminaire – Envergure du projet</a:t>
            </a:r>
          </a:p>
          <a:p>
            <a:pPr marL="185738" indent="-185738" defTabSz="457200">
              <a:spcBef>
                <a:spcPct val="20000"/>
              </a:spcBef>
              <a:buClr>
                <a:srgbClr val="003C71"/>
              </a:buClr>
              <a:buSzPct val="125000"/>
              <a:buFont typeface="Arial" panose="020B0604020202020204" pitchFamily="34" charset="0"/>
              <a:buChar char="•"/>
            </a:pPr>
            <a:r>
              <a:rPr lang="fr-CA" dirty="0" smtClean="0">
                <a:solidFill>
                  <a:schemeClr val="bg2">
                    <a:lumMod val="50000"/>
                  </a:schemeClr>
                </a:solidFill>
                <a:latin typeface="Arial"/>
                <a:cs typeface="Times"/>
              </a:rPr>
              <a:t>S6 – Diagnostic – Analyse de l’environnement</a:t>
            </a:r>
          </a:p>
          <a:p>
            <a:pPr marL="185738" indent="-185738" defTabSz="457200">
              <a:spcBef>
                <a:spcPct val="20000"/>
              </a:spcBef>
              <a:buClr>
                <a:srgbClr val="003C71"/>
              </a:buClr>
              <a:buSzPct val="125000"/>
              <a:buFont typeface="Arial" panose="020B0604020202020204" pitchFamily="34" charset="0"/>
              <a:buChar char="•"/>
            </a:pPr>
            <a:r>
              <a:rPr lang="fr-CA" dirty="0" smtClean="0">
                <a:solidFill>
                  <a:schemeClr val="bg2">
                    <a:lumMod val="50000"/>
                  </a:schemeClr>
                </a:solidFill>
                <a:latin typeface="Arial"/>
                <a:cs typeface="Times"/>
              </a:rPr>
              <a:t>S7 </a:t>
            </a:r>
            <a:r>
              <a:rPr lang="fr-CA" dirty="0">
                <a:solidFill>
                  <a:schemeClr val="bg2">
                    <a:lumMod val="50000"/>
                  </a:schemeClr>
                </a:solidFill>
                <a:latin typeface="Arial"/>
                <a:cs typeface="Times"/>
              </a:rPr>
              <a:t>– </a:t>
            </a:r>
            <a:r>
              <a:rPr lang="fr-CA" dirty="0" smtClean="0">
                <a:solidFill>
                  <a:schemeClr val="bg2">
                    <a:lumMod val="50000"/>
                  </a:schemeClr>
                </a:solidFill>
                <a:latin typeface="Arial"/>
                <a:cs typeface="Times"/>
              </a:rPr>
              <a:t>Présentations – Cas Accor Hôtels</a:t>
            </a:r>
          </a:p>
          <a:p>
            <a:pPr marL="185738" indent="-185738" defTabSz="457200">
              <a:spcBef>
                <a:spcPct val="20000"/>
              </a:spcBef>
              <a:buClr>
                <a:srgbClr val="003C71"/>
              </a:buClr>
              <a:buSzPct val="125000"/>
              <a:buFont typeface="Arial" panose="020B0604020202020204" pitchFamily="34" charset="0"/>
              <a:buChar char="•"/>
            </a:pPr>
            <a:r>
              <a:rPr lang="fr-CA" dirty="0" smtClean="0">
                <a:solidFill>
                  <a:schemeClr val="bg2">
                    <a:lumMod val="50000"/>
                  </a:schemeClr>
                </a:solidFill>
                <a:latin typeface="Arial"/>
                <a:cs typeface="Times"/>
              </a:rPr>
              <a:t>S8 – Diagnostic – Évaluation de la performance des processus</a:t>
            </a:r>
          </a:p>
          <a:p>
            <a:pPr marL="185738" indent="-185738" defTabSz="457200">
              <a:spcBef>
                <a:spcPct val="20000"/>
              </a:spcBef>
              <a:buClr>
                <a:srgbClr val="003C71"/>
              </a:buClr>
              <a:buSzPct val="125000"/>
              <a:buFont typeface="Arial" panose="020B0604020202020204" pitchFamily="34" charset="0"/>
              <a:buChar char="•"/>
            </a:pPr>
            <a:r>
              <a:rPr lang="fr-CA" dirty="0" smtClean="0">
                <a:solidFill>
                  <a:schemeClr val="bg2">
                    <a:lumMod val="50000"/>
                  </a:schemeClr>
                </a:solidFill>
                <a:latin typeface="Arial"/>
                <a:cs typeface="Times"/>
              </a:rPr>
              <a:t>S9 – Diagnostic – Identification et analyse des problèmes des processus et de leurs causes</a:t>
            </a:r>
          </a:p>
          <a:p>
            <a:pPr marL="185738" indent="-185738" defTabSz="457200">
              <a:spcBef>
                <a:spcPct val="20000"/>
              </a:spcBef>
              <a:buClr>
                <a:srgbClr val="003C71"/>
              </a:buClr>
              <a:buSzPct val="125000"/>
              <a:buFont typeface="Arial" panose="020B0604020202020204" pitchFamily="34" charset="0"/>
              <a:buChar char="•"/>
            </a:pPr>
            <a:r>
              <a:rPr lang="fr-CA" dirty="0" smtClean="0">
                <a:solidFill>
                  <a:schemeClr val="bg2">
                    <a:lumMod val="50000"/>
                  </a:schemeClr>
                </a:solidFill>
                <a:latin typeface="Arial"/>
                <a:cs typeface="Times"/>
              </a:rPr>
              <a:t>S10 – Processus cible</a:t>
            </a:r>
          </a:p>
          <a:p>
            <a:pPr marL="185738" indent="-185738" defTabSz="457200">
              <a:spcBef>
                <a:spcPct val="20000"/>
              </a:spcBef>
              <a:buClr>
                <a:srgbClr val="003C71"/>
              </a:buClr>
              <a:buSzPct val="125000"/>
              <a:buFont typeface="Arial" panose="020B0604020202020204" pitchFamily="34" charset="0"/>
              <a:buChar char="•"/>
            </a:pPr>
            <a:r>
              <a:rPr lang="fr-CA" dirty="0" smtClean="0">
                <a:solidFill>
                  <a:schemeClr val="bg2">
                    <a:lumMod val="50000"/>
                  </a:schemeClr>
                </a:solidFill>
                <a:latin typeface="Arial"/>
                <a:cs typeface="Times"/>
              </a:rPr>
              <a:t>S11 – Processus cible et gestion du changement</a:t>
            </a:r>
          </a:p>
          <a:p>
            <a:pPr marL="185738" indent="-185738" defTabSz="457200">
              <a:spcBef>
                <a:spcPct val="20000"/>
              </a:spcBef>
              <a:buClr>
                <a:srgbClr val="003C71"/>
              </a:buClr>
              <a:buSzPct val="125000"/>
              <a:buFont typeface="Arial" panose="020B0604020202020204" pitchFamily="34" charset="0"/>
              <a:buChar char="•"/>
            </a:pPr>
            <a:r>
              <a:rPr lang="fr-CA" dirty="0" smtClean="0">
                <a:solidFill>
                  <a:schemeClr val="bg2">
                    <a:lumMod val="50000"/>
                  </a:schemeClr>
                </a:solidFill>
                <a:latin typeface="Arial"/>
                <a:cs typeface="Times"/>
              </a:rPr>
              <a:t>S12 – Invité – L’analyste d’affaire en contexte Agile</a:t>
            </a:r>
            <a:endParaRPr lang="fr-CA" dirty="0" smtClean="0">
              <a:solidFill>
                <a:srgbClr val="000000"/>
              </a:solidFill>
              <a:latin typeface="Arial"/>
              <a:cs typeface="Times"/>
            </a:endParaRPr>
          </a:p>
          <a:p>
            <a:pPr marL="285750" indent="-285750" defTabSz="457200">
              <a:lnSpc>
                <a:spcPct val="150000"/>
              </a:lnSpc>
              <a:spcBef>
                <a:spcPct val="20000"/>
              </a:spcBef>
              <a:buClr>
                <a:srgbClr val="003C71"/>
              </a:buClr>
              <a:buSzPct val="125000"/>
              <a:buFont typeface="Wingdings" panose="05000000000000000000" pitchFamily="2" charset="2"/>
              <a:buChar char="Ø"/>
            </a:pPr>
            <a:endParaRPr lang="fr-CA" dirty="0">
              <a:solidFill>
                <a:srgbClr val="000000"/>
              </a:solidFill>
              <a:latin typeface="Arial"/>
              <a:cs typeface="Times"/>
            </a:endParaRPr>
          </a:p>
        </p:txBody>
      </p:sp>
      <p:grpSp>
        <p:nvGrpSpPr>
          <p:cNvPr id="13" name="Group 277"/>
          <p:cNvGrpSpPr>
            <a:grpSpLocks noChangeAspect="1"/>
          </p:cNvGrpSpPr>
          <p:nvPr/>
        </p:nvGrpSpPr>
        <p:grpSpPr bwMode="auto">
          <a:xfrm>
            <a:off x="779444" y="3140968"/>
            <a:ext cx="508030" cy="346639"/>
            <a:chOff x="1649" y="2243"/>
            <a:chExt cx="362" cy="247"/>
          </a:xfrm>
          <a:solidFill>
            <a:schemeClr val="accent6">
              <a:lumMod val="50000"/>
            </a:schemeClr>
          </a:solidFill>
        </p:grpSpPr>
        <p:sp>
          <p:nvSpPr>
            <p:cNvPr id="14" name="Freeform 279"/>
            <p:cNvSpPr>
              <a:spLocks noEditPoints="1"/>
            </p:cNvSpPr>
            <p:nvPr/>
          </p:nvSpPr>
          <p:spPr bwMode="auto">
            <a:xfrm>
              <a:off x="1649" y="2243"/>
              <a:ext cx="362" cy="247"/>
            </a:xfrm>
            <a:custGeom>
              <a:avLst/>
              <a:gdLst>
                <a:gd name="T0" fmla="*/ 2883 w 3619"/>
                <a:gd name="T1" fmla="*/ 2169 h 2468"/>
                <a:gd name="T2" fmla="*/ 2862 w 3619"/>
                <a:gd name="T3" fmla="*/ 2249 h 2468"/>
                <a:gd name="T4" fmla="*/ 2919 w 3619"/>
                <a:gd name="T5" fmla="*/ 2306 h 2468"/>
                <a:gd name="T6" fmla="*/ 2999 w 3619"/>
                <a:gd name="T7" fmla="*/ 2285 h 2468"/>
                <a:gd name="T8" fmla="*/ 3020 w 3619"/>
                <a:gd name="T9" fmla="*/ 2205 h 2468"/>
                <a:gd name="T10" fmla="*/ 2963 w 3619"/>
                <a:gd name="T11" fmla="*/ 2148 h 2468"/>
                <a:gd name="T12" fmla="*/ 2621 w 3619"/>
                <a:gd name="T13" fmla="*/ 2155 h 2468"/>
                <a:gd name="T14" fmla="*/ 2581 w 3619"/>
                <a:gd name="T15" fmla="*/ 2227 h 2468"/>
                <a:gd name="T16" fmla="*/ 2621 w 3619"/>
                <a:gd name="T17" fmla="*/ 2297 h 2468"/>
                <a:gd name="T18" fmla="*/ 2704 w 3619"/>
                <a:gd name="T19" fmla="*/ 2297 h 2468"/>
                <a:gd name="T20" fmla="*/ 2744 w 3619"/>
                <a:gd name="T21" fmla="*/ 2227 h 2468"/>
                <a:gd name="T22" fmla="*/ 2704 w 3619"/>
                <a:gd name="T23" fmla="*/ 2155 h 2468"/>
                <a:gd name="T24" fmla="*/ 2344 w 3619"/>
                <a:gd name="T25" fmla="*/ 2148 h 2468"/>
                <a:gd name="T26" fmla="*/ 2287 w 3619"/>
                <a:gd name="T27" fmla="*/ 2205 h 2468"/>
                <a:gd name="T28" fmla="*/ 2308 w 3619"/>
                <a:gd name="T29" fmla="*/ 2285 h 2468"/>
                <a:gd name="T30" fmla="*/ 2387 w 3619"/>
                <a:gd name="T31" fmla="*/ 2306 h 2468"/>
                <a:gd name="T32" fmla="*/ 2445 w 3619"/>
                <a:gd name="T33" fmla="*/ 2249 h 2468"/>
                <a:gd name="T34" fmla="*/ 2423 w 3619"/>
                <a:gd name="T35" fmla="*/ 2169 h 2468"/>
                <a:gd name="T36" fmla="*/ 766 w 3619"/>
                <a:gd name="T37" fmla="*/ 1407 h 2468"/>
                <a:gd name="T38" fmla="*/ 628 w 3619"/>
                <a:gd name="T39" fmla="*/ 1452 h 2468"/>
                <a:gd name="T40" fmla="*/ 544 w 3619"/>
                <a:gd name="T41" fmla="*/ 1568 h 2468"/>
                <a:gd name="T42" fmla="*/ 544 w 3619"/>
                <a:gd name="T43" fmla="*/ 1716 h 2468"/>
                <a:gd name="T44" fmla="*/ 628 w 3619"/>
                <a:gd name="T45" fmla="*/ 1831 h 2468"/>
                <a:gd name="T46" fmla="*/ 766 w 3619"/>
                <a:gd name="T47" fmla="*/ 1877 h 2468"/>
                <a:gd name="T48" fmla="*/ 904 w 3619"/>
                <a:gd name="T49" fmla="*/ 1831 h 2468"/>
                <a:gd name="T50" fmla="*/ 989 w 3619"/>
                <a:gd name="T51" fmla="*/ 1716 h 2468"/>
                <a:gd name="T52" fmla="*/ 989 w 3619"/>
                <a:gd name="T53" fmla="*/ 1568 h 2468"/>
                <a:gd name="T54" fmla="*/ 904 w 3619"/>
                <a:gd name="T55" fmla="*/ 1452 h 2468"/>
                <a:gd name="T56" fmla="*/ 766 w 3619"/>
                <a:gd name="T57" fmla="*/ 1407 h 2468"/>
                <a:gd name="T58" fmla="*/ 464 w 3619"/>
                <a:gd name="T59" fmla="*/ 1274 h 2468"/>
                <a:gd name="T60" fmla="*/ 600 w 3619"/>
                <a:gd name="T61" fmla="*/ 1195 h 2468"/>
                <a:gd name="T62" fmla="*/ 636 w 3619"/>
                <a:gd name="T63" fmla="*/ 1145 h 2468"/>
                <a:gd name="T64" fmla="*/ 911 w 3619"/>
                <a:gd name="T65" fmla="*/ 1153 h 2468"/>
                <a:gd name="T66" fmla="*/ 933 w 3619"/>
                <a:gd name="T67" fmla="*/ 1264 h 2468"/>
                <a:gd name="T68" fmla="*/ 1081 w 3619"/>
                <a:gd name="T69" fmla="*/ 1269 h 2468"/>
                <a:gd name="T70" fmla="*/ 1132 w 3619"/>
                <a:gd name="T71" fmla="*/ 1282 h 2468"/>
                <a:gd name="T72" fmla="*/ 1261 w 3619"/>
                <a:gd name="T73" fmla="*/ 1516 h 2468"/>
                <a:gd name="T74" fmla="*/ 1234 w 3619"/>
                <a:gd name="T75" fmla="*/ 1563 h 2468"/>
                <a:gd name="T76" fmla="*/ 1234 w 3619"/>
                <a:gd name="T77" fmla="*/ 1719 h 2468"/>
                <a:gd name="T78" fmla="*/ 1261 w 3619"/>
                <a:gd name="T79" fmla="*/ 1767 h 2468"/>
                <a:gd name="T80" fmla="*/ 3176 w 3619"/>
                <a:gd name="T81" fmla="*/ 1953 h 2468"/>
                <a:gd name="T82" fmla="*/ 3303 w 3619"/>
                <a:gd name="T83" fmla="*/ 0 h 2468"/>
                <a:gd name="T84" fmla="*/ 3394 w 3619"/>
                <a:gd name="T85" fmla="*/ 39 h 2468"/>
                <a:gd name="T86" fmla="*/ 3432 w 3619"/>
                <a:gd name="T87" fmla="*/ 130 h 2468"/>
                <a:gd name="T88" fmla="*/ 3572 w 3619"/>
                <a:gd name="T89" fmla="*/ 1988 h 2468"/>
                <a:gd name="T90" fmla="*/ 3613 w 3619"/>
                <a:gd name="T91" fmla="*/ 2047 h 2468"/>
                <a:gd name="T92" fmla="*/ 3601 w 3619"/>
                <a:gd name="T93" fmla="*/ 2158 h 2468"/>
                <a:gd name="T94" fmla="*/ 3486 w 3619"/>
                <a:gd name="T95" fmla="*/ 2267 h 2468"/>
                <a:gd name="T96" fmla="*/ 3262 w 3619"/>
                <a:gd name="T97" fmla="*/ 2350 h 2468"/>
                <a:gd name="T98" fmla="*/ 2932 w 3619"/>
                <a:gd name="T99" fmla="*/ 2412 h 2468"/>
                <a:gd name="T100" fmla="*/ 2497 w 3619"/>
                <a:gd name="T101" fmla="*/ 2450 h 2468"/>
                <a:gd name="T102" fmla="*/ 1960 w 3619"/>
                <a:gd name="T103" fmla="*/ 2467 h 2468"/>
                <a:gd name="T104" fmla="*/ 1378 w 3619"/>
                <a:gd name="T105" fmla="*/ 2461 h 2468"/>
                <a:gd name="T106" fmla="*/ 891 w 3619"/>
                <a:gd name="T107" fmla="*/ 2434 h 2468"/>
                <a:gd name="T108" fmla="*/ 509 w 3619"/>
                <a:gd name="T109" fmla="*/ 2384 h 2468"/>
                <a:gd name="T110" fmla="*/ 232 w 3619"/>
                <a:gd name="T111" fmla="*/ 2312 h 2468"/>
                <a:gd name="T112" fmla="*/ 61 w 3619"/>
                <a:gd name="T113" fmla="*/ 2215 h 2468"/>
                <a:gd name="T114" fmla="*/ 0 w 3619"/>
                <a:gd name="T115" fmla="*/ 2099 h 2468"/>
                <a:gd name="T116" fmla="*/ 23 w 3619"/>
                <a:gd name="T117" fmla="*/ 2009 h 2468"/>
                <a:gd name="T118" fmla="*/ 79 w 3619"/>
                <a:gd name="T119" fmla="*/ 1981 h 2468"/>
                <a:gd name="T120" fmla="*/ 198 w 3619"/>
                <a:gd name="T121" fmla="*/ 79 h 2468"/>
                <a:gd name="T122" fmla="*/ 267 w 3619"/>
                <a:gd name="T123" fmla="*/ 10 h 2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19" h="2468">
                  <a:moveTo>
                    <a:pt x="2941" y="2144"/>
                  </a:moveTo>
                  <a:lnTo>
                    <a:pt x="2919" y="2148"/>
                  </a:lnTo>
                  <a:lnTo>
                    <a:pt x="2899" y="2155"/>
                  </a:lnTo>
                  <a:lnTo>
                    <a:pt x="2883" y="2169"/>
                  </a:lnTo>
                  <a:lnTo>
                    <a:pt x="2869" y="2185"/>
                  </a:lnTo>
                  <a:lnTo>
                    <a:pt x="2862" y="2205"/>
                  </a:lnTo>
                  <a:lnTo>
                    <a:pt x="2858" y="2227"/>
                  </a:lnTo>
                  <a:lnTo>
                    <a:pt x="2862" y="2249"/>
                  </a:lnTo>
                  <a:lnTo>
                    <a:pt x="2869" y="2269"/>
                  </a:lnTo>
                  <a:lnTo>
                    <a:pt x="2883" y="2285"/>
                  </a:lnTo>
                  <a:lnTo>
                    <a:pt x="2899" y="2297"/>
                  </a:lnTo>
                  <a:lnTo>
                    <a:pt x="2919" y="2306"/>
                  </a:lnTo>
                  <a:lnTo>
                    <a:pt x="2941" y="2309"/>
                  </a:lnTo>
                  <a:lnTo>
                    <a:pt x="2963" y="2306"/>
                  </a:lnTo>
                  <a:lnTo>
                    <a:pt x="2982" y="2297"/>
                  </a:lnTo>
                  <a:lnTo>
                    <a:pt x="2999" y="2285"/>
                  </a:lnTo>
                  <a:lnTo>
                    <a:pt x="3011" y="2269"/>
                  </a:lnTo>
                  <a:lnTo>
                    <a:pt x="3020" y="2249"/>
                  </a:lnTo>
                  <a:lnTo>
                    <a:pt x="3023" y="2227"/>
                  </a:lnTo>
                  <a:lnTo>
                    <a:pt x="3020" y="2205"/>
                  </a:lnTo>
                  <a:lnTo>
                    <a:pt x="3011" y="2185"/>
                  </a:lnTo>
                  <a:lnTo>
                    <a:pt x="2999" y="2169"/>
                  </a:lnTo>
                  <a:lnTo>
                    <a:pt x="2982" y="2155"/>
                  </a:lnTo>
                  <a:lnTo>
                    <a:pt x="2963" y="2148"/>
                  </a:lnTo>
                  <a:lnTo>
                    <a:pt x="2941" y="2144"/>
                  </a:lnTo>
                  <a:close/>
                  <a:moveTo>
                    <a:pt x="2662" y="2144"/>
                  </a:moveTo>
                  <a:lnTo>
                    <a:pt x="2641" y="2148"/>
                  </a:lnTo>
                  <a:lnTo>
                    <a:pt x="2621" y="2155"/>
                  </a:lnTo>
                  <a:lnTo>
                    <a:pt x="2605" y="2169"/>
                  </a:lnTo>
                  <a:lnTo>
                    <a:pt x="2592" y="2185"/>
                  </a:lnTo>
                  <a:lnTo>
                    <a:pt x="2583" y="2205"/>
                  </a:lnTo>
                  <a:lnTo>
                    <a:pt x="2581" y="2227"/>
                  </a:lnTo>
                  <a:lnTo>
                    <a:pt x="2583" y="2249"/>
                  </a:lnTo>
                  <a:lnTo>
                    <a:pt x="2592" y="2269"/>
                  </a:lnTo>
                  <a:lnTo>
                    <a:pt x="2605" y="2285"/>
                  </a:lnTo>
                  <a:lnTo>
                    <a:pt x="2621" y="2297"/>
                  </a:lnTo>
                  <a:lnTo>
                    <a:pt x="2641" y="2306"/>
                  </a:lnTo>
                  <a:lnTo>
                    <a:pt x="2662" y="2309"/>
                  </a:lnTo>
                  <a:lnTo>
                    <a:pt x="2684" y="2306"/>
                  </a:lnTo>
                  <a:lnTo>
                    <a:pt x="2704" y="2297"/>
                  </a:lnTo>
                  <a:lnTo>
                    <a:pt x="2720" y="2285"/>
                  </a:lnTo>
                  <a:lnTo>
                    <a:pt x="2733" y="2269"/>
                  </a:lnTo>
                  <a:lnTo>
                    <a:pt x="2742" y="2249"/>
                  </a:lnTo>
                  <a:lnTo>
                    <a:pt x="2744" y="2227"/>
                  </a:lnTo>
                  <a:lnTo>
                    <a:pt x="2742" y="2205"/>
                  </a:lnTo>
                  <a:lnTo>
                    <a:pt x="2733" y="2185"/>
                  </a:lnTo>
                  <a:lnTo>
                    <a:pt x="2720" y="2169"/>
                  </a:lnTo>
                  <a:lnTo>
                    <a:pt x="2704" y="2155"/>
                  </a:lnTo>
                  <a:lnTo>
                    <a:pt x="2684" y="2148"/>
                  </a:lnTo>
                  <a:lnTo>
                    <a:pt x="2662" y="2144"/>
                  </a:lnTo>
                  <a:close/>
                  <a:moveTo>
                    <a:pt x="2366" y="2144"/>
                  </a:moveTo>
                  <a:lnTo>
                    <a:pt x="2344" y="2148"/>
                  </a:lnTo>
                  <a:lnTo>
                    <a:pt x="2324" y="2155"/>
                  </a:lnTo>
                  <a:lnTo>
                    <a:pt x="2308" y="2169"/>
                  </a:lnTo>
                  <a:lnTo>
                    <a:pt x="2294" y="2185"/>
                  </a:lnTo>
                  <a:lnTo>
                    <a:pt x="2287" y="2205"/>
                  </a:lnTo>
                  <a:lnTo>
                    <a:pt x="2283" y="2227"/>
                  </a:lnTo>
                  <a:lnTo>
                    <a:pt x="2287" y="2249"/>
                  </a:lnTo>
                  <a:lnTo>
                    <a:pt x="2294" y="2269"/>
                  </a:lnTo>
                  <a:lnTo>
                    <a:pt x="2308" y="2285"/>
                  </a:lnTo>
                  <a:lnTo>
                    <a:pt x="2324" y="2297"/>
                  </a:lnTo>
                  <a:lnTo>
                    <a:pt x="2344" y="2306"/>
                  </a:lnTo>
                  <a:lnTo>
                    <a:pt x="2366" y="2309"/>
                  </a:lnTo>
                  <a:lnTo>
                    <a:pt x="2387" y="2306"/>
                  </a:lnTo>
                  <a:lnTo>
                    <a:pt x="2406" y="2297"/>
                  </a:lnTo>
                  <a:lnTo>
                    <a:pt x="2423" y="2285"/>
                  </a:lnTo>
                  <a:lnTo>
                    <a:pt x="2436" y="2269"/>
                  </a:lnTo>
                  <a:lnTo>
                    <a:pt x="2445" y="2249"/>
                  </a:lnTo>
                  <a:lnTo>
                    <a:pt x="2447" y="2227"/>
                  </a:lnTo>
                  <a:lnTo>
                    <a:pt x="2445" y="2205"/>
                  </a:lnTo>
                  <a:lnTo>
                    <a:pt x="2436" y="2185"/>
                  </a:lnTo>
                  <a:lnTo>
                    <a:pt x="2423" y="2169"/>
                  </a:lnTo>
                  <a:lnTo>
                    <a:pt x="2406" y="2155"/>
                  </a:lnTo>
                  <a:lnTo>
                    <a:pt x="2387" y="2148"/>
                  </a:lnTo>
                  <a:lnTo>
                    <a:pt x="2366" y="2144"/>
                  </a:lnTo>
                  <a:close/>
                  <a:moveTo>
                    <a:pt x="766" y="1407"/>
                  </a:moveTo>
                  <a:lnTo>
                    <a:pt x="729" y="1409"/>
                  </a:lnTo>
                  <a:lnTo>
                    <a:pt x="692" y="1418"/>
                  </a:lnTo>
                  <a:lnTo>
                    <a:pt x="658" y="1432"/>
                  </a:lnTo>
                  <a:lnTo>
                    <a:pt x="628" y="1452"/>
                  </a:lnTo>
                  <a:lnTo>
                    <a:pt x="600" y="1475"/>
                  </a:lnTo>
                  <a:lnTo>
                    <a:pt x="577" y="1503"/>
                  </a:lnTo>
                  <a:lnTo>
                    <a:pt x="559" y="1533"/>
                  </a:lnTo>
                  <a:lnTo>
                    <a:pt x="544" y="1568"/>
                  </a:lnTo>
                  <a:lnTo>
                    <a:pt x="535" y="1603"/>
                  </a:lnTo>
                  <a:lnTo>
                    <a:pt x="532" y="1641"/>
                  </a:lnTo>
                  <a:lnTo>
                    <a:pt x="535" y="1680"/>
                  </a:lnTo>
                  <a:lnTo>
                    <a:pt x="544" y="1716"/>
                  </a:lnTo>
                  <a:lnTo>
                    <a:pt x="559" y="1749"/>
                  </a:lnTo>
                  <a:lnTo>
                    <a:pt x="577" y="1780"/>
                  </a:lnTo>
                  <a:lnTo>
                    <a:pt x="600" y="1808"/>
                  </a:lnTo>
                  <a:lnTo>
                    <a:pt x="628" y="1831"/>
                  </a:lnTo>
                  <a:lnTo>
                    <a:pt x="658" y="1850"/>
                  </a:lnTo>
                  <a:lnTo>
                    <a:pt x="692" y="1865"/>
                  </a:lnTo>
                  <a:lnTo>
                    <a:pt x="729" y="1874"/>
                  </a:lnTo>
                  <a:lnTo>
                    <a:pt x="766" y="1877"/>
                  </a:lnTo>
                  <a:lnTo>
                    <a:pt x="804" y="1874"/>
                  </a:lnTo>
                  <a:lnTo>
                    <a:pt x="841" y="1865"/>
                  </a:lnTo>
                  <a:lnTo>
                    <a:pt x="873" y="1850"/>
                  </a:lnTo>
                  <a:lnTo>
                    <a:pt x="904" y="1831"/>
                  </a:lnTo>
                  <a:lnTo>
                    <a:pt x="932" y="1808"/>
                  </a:lnTo>
                  <a:lnTo>
                    <a:pt x="956" y="1780"/>
                  </a:lnTo>
                  <a:lnTo>
                    <a:pt x="974" y="1749"/>
                  </a:lnTo>
                  <a:lnTo>
                    <a:pt x="989" y="1716"/>
                  </a:lnTo>
                  <a:lnTo>
                    <a:pt x="997" y="1680"/>
                  </a:lnTo>
                  <a:lnTo>
                    <a:pt x="1001" y="1641"/>
                  </a:lnTo>
                  <a:lnTo>
                    <a:pt x="997" y="1603"/>
                  </a:lnTo>
                  <a:lnTo>
                    <a:pt x="989" y="1568"/>
                  </a:lnTo>
                  <a:lnTo>
                    <a:pt x="974" y="1533"/>
                  </a:lnTo>
                  <a:lnTo>
                    <a:pt x="956" y="1503"/>
                  </a:lnTo>
                  <a:lnTo>
                    <a:pt x="932" y="1475"/>
                  </a:lnTo>
                  <a:lnTo>
                    <a:pt x="904" y="1452"/>
                  </a:lnTo>
                  <a:lnTo>
                    <a:pt x="873" y="1432"/>
                  </a:lnTo>
                  <a:lnTo>
                    <a:pt x="841" y="1418"/>
                  </a:lnTo>
                  <a:lnTo>
                    <a:pt x="804" y="1409"/>
                  </a:lnTo>
                  <a:lnTo>
                    <a:pt x="766" y="1407"/>
                  </a:lnTo>
                  <a:close/>
                  <a:moveTo>
                    <a:pt x="443" y="256"/>
                  </a:moveTo>
                  <a:lnTo>
                    <a:pt x="443" y="1267"/>
                  </a:lnTo>
                  <a:lnTo>
                    <a:pt x="454" y="1269"/>
                  </a:lnTo>
                  <a:lnTo>
                    <a:pt x="464" y="1274"/>
                  </a:lnTo>
                  <a:lnTo>
                    <a:pt x="523" y="1308"/>
                  </a:lnTo>
                  <a:lnTo>
                    <a:pt x="561" y="1284"/>
                  </a:lnTo>
                  <a:lnTo>
                    <a:pt x="600" y="1264"/>
                  </a:lnTo>
                  <a:lnTo>
                    <a:pt x="600" y="1195"/>
                  </a:lnTo>
                  <a:lnTo>
                    <a:pt x="602" y="1179"/>
                  </a:lnTo>
                  <a:lnTo>
                    <a:pt x="610" y="1164"/>
                  </a:lnTo>
                  <a:lnTo>
                    <a:pt x="622" y="1153"/>
                  </a:lnTo>
                  <a:lnTo>
                    <a:pt x="636" y="1145"/>
                  </a:lnTo>
                  <a:lnTo>
                    <a:pt x="654" y="1142"/>
                  </a:lnTo>
                  <a:lnTo>
                    <a:pt x="879" y="1142"/>
                  </a:lnTo>
                  <a:lnTo>
                    <a:pt x="895" y="1145"/>
                  </a:lnTo>
                  <a:lnTo>
                    <a:pt x="911" y="1153"/>
                  </a:lnTo>
                  <a:lnTo>
                    <a:pt x="922" y="1164"/>
                  </a:lnTo>
                  <a:lnTo>
                    <a:pt x="929" y="1179"/>
                  </a:lnTo>
                  <a:lnTo>
                    <a:pt x="933" y="1195"/>
                  </a:lnTo>
                  <a:lnTo>
                    <a:pt x="933" y="1264"/>
                  </a:lnTo>
                  <a:lnTo>
                    <a:pt x="972" y="1284"/>
                  </a:lnTo>
                  <a:lnTo>
                    <a:pt x="1010" y="1308"/>
                  </a:lnTo>
                  <a:lnTo>
                    <a:pt x="1068" y="1274"/>
                  </a:lnTo>
                  <a:lnTo>
                    <a:pt x="1081" y="1269"/>
                  </a:lnTo>
                  <a:lnTo>
                    <a:pt x="1095" y="1267"/>
                  </a:lnTo>
                  <a:lnTo>
                    <a:pt x="1109" y="1269"/>
                  </a:lnTo>
                  <a:lnTo>
                    <a:pt x="1121" y="1274"/>
                  </a:lnTo>
                  <a:lnTo>
                    <a:pt x="1132" y="1282"/>
                  </a:lnTo>
                  <a:lnTo>
                    <a:pt x="1141" y="1293"/>
                  </a:lnTo>
                  <a:lnTo>
                    <a:pt x="1254" y="1489"/>
                  </a:lnTo>
                  <a:lnTo>
                    <a:pt x="1260" y="1503"/>
                  </a:lnTo>
                  <a:lnTo>
                    <a:pt x="1261" y="1516"/>
                  </a:lnTo>
                  <a:lnTo>
                    <a:pt x="1260" y="1530"/>
                  </a:lnTo>
                  <a:lnTo>
                    <a:pt x="1254" y="1543"/>
                  </a:lnTo>
                  <a:lnTo>
                    <a:pt x="1245" y="1554"/>
                  </a:lnTo>
                  <a:lnTo>
                    <a:pt x="1234" y="1563"/>
                  </a:lnTo>
                  <a:lnTo>
                    <a:pt x="1176" y="1597"/>
                  </a:lnTo>
                  <a:lnTo>
                    <a:pt x="1179" y="1641"/>
                  </a:lnTo>
                  <a:lnTo>
                    <a:pt x="1176" y="1686"/>
                  </a:lnTo>
                  <a:lnTo>
                    <a:pt x="1234" y="1719"/>
                  </a:lnTo>
                  <a:lnTo>
                    <a:pt x="1245" y="1728"/>
                  </a:lnTo>
                  <a:lnTo>
                    <a:pt x="1254" y="1739"/>
                  </a:lnTo>
                  <a:lnTo>
                    <a:pt x="1260" y="1752"/>
                  </a:lnTo>
                  <a:lnTo>
                    <a:pt x="1261" y="1767"/>
                  </a:lnTo>
                  <a:lnTo>
                    <a:pt x="1260" y="1781"/>
                  </a:lnTo>
                  <a:lnTo>
                    <a:pt x="1254" y="1793"/>
                  </a:lnTo>
                  <a:lnTo>
                    <a:pt x="1163" y="1953"/>
                  </a:lnTo>
                  <a:lnTo>
                    <a:pt x="3176" y="1953"/>
                  </a:lnTo>
                  <a:lnTo>
                    <a:pt x="3176" y="256"/>
                  </a:lnTo>
                  <a:lnTo>
                    <a:pt x="443" y="256"/>
                  </a:lnTo>
                  <a:close/>
                  <a:moveTo>
                    <a:pt x="317" y="0"/>
                  </a:moveTo>
                  <a:lnTo>
                    <a:pt x="3303" y="0"/>
                  </a:lnTo>
                  <a:lnTo>
                    <a:pt x="3328" y="2"/>
                  </a:lnTo>
                  <a:lnTo>
                    <a:pt x="3353" y="10"/>
                  </a:lnTo>
                  <a:lnTo>
                    <a:pt x="3375" y="22"/>
                  </a:lnTo>
                  <a:lnTo>
                    <a:pt x="3394" y="39"/>
                  </a:lnTo>
                  <a:lnTo>
                    <a:pt x="3410" y="57"/>
                  </a:lnTo>
                  <a:lnTo>
                    <a:pt x="3422" y="79"/>
                  </a:lnTo>
                  <a:lnTo>
                    <a:pt x="3430" y="103"/>
                  </a:lnTo>
                  <a:lnTo>
                    <a:pt x="3432" y="130"/>
                  </a:lnTo>
                  <a:lnTo>
                    <a:pt x="3432" y="1981"/>
                  </a:lnTo>
                  <a:lnTo>
                    <a:pt x="3541" y="1981"/>
                  </a:lnTo>
                  <a:lnTo>
                    <a:pt x="3556" y="1983"/>
                  </a:lnTo>
                  <a:lnTo>
                    <a:pt x="3572" y="1988"/>
                  </a:lnTo>
                  <a:lnTo>
                    <a:pt x="3585" y="1997"/>
                  </a:lnTo>
                  <a:lnTo>
                    <a:pt x="3596" y="2009"/>
                  </a:lnTo>
                  <a:lnTo>
                    <a:pt x="3606" y="2027"/>
                  </a:lnTo>
                  <a:lnTo>
                    <a:pt x="3613" y="2047"/>
                  </a:lnTo>
                  <a:lnTo>
                    <a:pt x="3619" y="2072"/>
                  </a:lnTo>
                  <a:lnTo>
                    <a:pt x="3619" y="2099"/>
                  </a:lnTo>
                  <a:lnTo>
                    <a:pt x="3613" y="2128"/>
                  </a:lnTo>
                  <a:lnTo>
                    <a:pt x="3601" y="2158"/>
                  </a:lnTo>
                  <a:lnTo>
                    <a:pt x="3583" y="2187"/>
                  </a:lnTo>
                  <a:lnTo>
                    <a:pt x="3557" y="2215"/>
                  </a:lnTo>
                  <a:lnTo>
                    <a:pt x="3526" y="2241"/>
                  </a:lnTo>
                  <a:lnTo>
                    <a:pt x="3486" y="2267"/>
                  </a:lnTo>
                  <a:lnTo>
                    <a:pt x="3441" y="2290"/>
                  </a:lnTo>
                  <a:lnTo>
                    <a:pt x="3388" y="2312"/>
                  </a:lnTo>
                  <a:lnTo>
                    <a:pt x="3329" y="2331"/>
                  </a:lnTo>
                  <a:lnTo>
                    <a:pt x="3262" y="2350"/>
                  </a:lnTo>
                  <a:lnTo>
                    <a:pt x="3189" y="2368"/>
                  </a:lnTo>
                  <a:lnTo>
                    <a:pt x="3110" y="2384"/>
                  </a:lnTo>
                  <a:lnTo>
                    <a:pt x="3024" y="2399"/>
                  </a:lnTo>
                  <a:lnTo>
                    <a:pt x="2932" y="2412"/>
                  </a:lnTo>
                  <a:lnTo>
                    <a:pt x="2833" y="2423"/>
                  </a:lnTo>
                  <a:lnTo>
                    <a:pt x="2728" y="2434"/>
                  </a:lnTo>
                  <a:lnTo>
                    <a:pt x="2616" y="2443"/>
                  </a:lnTo>
                  <a:lnTo>
                    <a:pt x="2497" y="2450"/>
                  </a:lnTo>
                  <a:lnTo>
                    <a:pt x="2372" y="2457"/>
                  </a:lnTo>
                  <a:lnTo>
                    <a:pt x="2242" y="2461"/>
                  </a:lnTo>
                  <a:lnTo>
                    <a:pt x="2104" y="2465"/>
                  </a:lnTo>
                  <a:lnTo>
                    <a:pt x="1960" y="2467"/>
                  </a:lnTo>
                  <a:lnTo>
                    <a:pt x="1809" y="2468"/>
                  </a:lnTo>
                  <a:lnTo>
                    <a:pt x="1659" y="2467"/>
                  </a:lnTo>
                  <a:lnTo>
                    <a:pt x="1515" y="2465"/>
                  </a:lnTo>
                  <a:lnTo>
                    <a:pt x="1378" y="2461"/>
                  </a:lnTo>
                  <a:lnTo>
                    <a:pt x="1247" y="2457"/>
                  </a:lnTo>
                  <a:lnTo>
                    <a:pt x="1121" y="2450"/>
                  </a:lnTo>
                  <a:lnTo>
                    <a:pt x="1003" y="2443"/>
                  </a:lnTo>
                  <a:lnTo>
                    <a:pt x="891" y="2434"/>
                  </a:lnTo>
                  <a:lnTo>
                    <a:pt x="786" y="2423"/>
                  </a:lnTo>
                  <a:lnTo>
                    <a:pt x="687" y="2412"/>
                  </a:lnTo>
                  <a:lnTo>
                    <a:pt x="595" y="2399"/>
                  </a:lnTo>
                  <a:lnTo>
                    <a:pt x="509" y="2384"/>
                  </a:lnTo>
                  <a:lnTo>
                    <a:pt x="430" y="2368"/>
                  </a:lnTo>
                  <a:lnTo>
                    <a:pt x="357" y="2350"/>
                  </a:lnTo>
                  <a:lnTo>
                    <a:pt x="291" y="2331"/>
                  </a:lnTo>
                  <a:lnTo>
                    <a:pt x="232" y="2312"/>
                  </a:lnTo>
                  <a:lnTo>
                    <a:pt x="179" y="2290"/>
                  </a:lnTo>
                  <a:lnTo>
                    <a:pt x="133" y="2267"/>
                  </a:lnTo>
                  <a:lnTo>
                    <a:pt x="94" y="2241"/>
                  </a:lnTo>
                  <a:lnTo>
                    <a:pt x="61" y="2215"/>
                  </a:lnTo>
                  <a:lnTo>
                    <a:pt x="36" y="2187"/>
                  </a:lnTo>
                  <a:lnTo>
                    <a:pt x="18" y="2158"/>
                  </a:lnTo>
                  <a:lnTo>
                    <a:pt x="5" y="2128"/>
                  </a:lnTo>
                  <a:lnTo>
                    <a:pt x="0" y="2099"/>
                  </a:lnTo>
                  <a:lnTo>
                    <a:pt x="1" y="2072"/>
                  </a:lnTo>
                  <a:lnTo>
                    <a:pt x="5" y="2047"/>
                  </a:lnTo>
                  <a:lnTo>
                    <a:pt x="13" y="2027"/>
                  </a:lnTo>
                  <a:lnTo>
                    <a:pt x="23" y="2009"/>
                  </a:lnTo>
                  <a:lnTo>
                    <a:pt x="34" y="1997"/>
                  </a:lnTo>
                  <a:lnTo>
                    <a:pt x="47" y="1988"/>
                  </a:lnTo>
                  <a:lnTo>
                    <a:pt x="63" y="1983"/>
                  </a:lnTo>
                  <a:lnTo>
                    <a:pt x="79" y="1981"/>
                  </a:lnTo>
                  <a:lnTo>
                    <a:pt x="187" y="1981"/>
                  </a:lnTo>
                  <a:lnTo>
                    <a:pt x="187" y="130"/>
                  </a:lnTo>
                  <a:lnTo>
                    <a:pt x="190" y="103"/>
                  </a:lnTo>
                  <a:lnTo>
                    <a:pt x="198" y="79"/>
                  </a:lnTo>
                  <a:lnTo>
                    <a:pt x="210" y="57"/>
                  </a:lnTo>
                  <a:lnTo>
                    <a:pt x="225" y="39"/>
                  </a:lnTo>
                  <a:lnTo>
                    <a:pt x="245" y="22"/>
                  </a:lnTo>
                  <a:lnTo>
                    <a:pt x="267" y="10"/>
                  </a:lnTo>
                  <a:lnTo>
                    <a:pt x="291" y="2"/>
                  </a:lnTo>
                  <a:lnTo>
                    <a:pt x="317" y="0"/>
                  </a:lnTo>
                  <a:close/>
                </a:path>
              </a:pathLst>
            </a:custGeom>
            <a:solidFill>
              <a:srgbClr val="E00654"/>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lang="fr-CA">
                <a:solidFill>
                  <a:srgbClr val="000000"/>
                </a:solidFill>
              </a:endParaRPr>
            </a:p>
          </p:txBody>
        </p:sp>
        <p:sp>
          <p:nvSpPr>
            <p:cNvPr id="15" name="Freeform 280"/>
            <p:cNvSpPr>
              <a:spLocks noEditPoints="1"/>
            </p:cNvSpPr>
            <p:nvPr/>
          </p:nvSpPr>
          <p:spPr bwMode="auto">
            <a:xfrm>
              <a:off x="1745" y="2300"/>
              <a:ext cx="66" cy="66"/>
            </a:xfrm>
            <a:custGeom>
              <a:avLst/>
              <a:gdLst>
                <a:gd name="T0" fmla="*/ 297 w 654"/>
                <a:gd name="T1" fmla="*/ 179 h 662"/>
                <a:gd name="T2" fmla="*/ 241 w 654"/>
                <a:gd name="T3" fmla="*/ 202 h 662"/>
                <a:gd name="T4" fmla="*/ 199 w 654"/>
                <a:gd name="T5" fmla="*/ 243 h 662"/>
                <a:gd name="T6" fmla="*/ 176 w 654"/>
                <a:gd name="T7" fmla="*/ 300 h 662"/>
                <a:gd name="T8" fmla="*/ 176 w 654"/>
                <a:gd name="T9" fmla="*/ 362 h 662"/>
                <a:gd name="T10" fmla="*/ 199 w 654"/>
                <a:gd name="T11" fmla="*/ 417 h 662"/>
                <a:gd name="T12" fmla="*/ 241 w 654"/>
                <a:gd name="T13" fmla="*/ 459 h 662"/>
                <a:gd name="T14" fmla="*/ 297 w 654"/>
                <a:gd name="T15" fmla="*/ 483 h 662"/>
                <a:gd name="T16" fmla="*/ 359 w 654"/>
                <a:gd name="T17" fmla="*/ 483 h 662"/>
                <a:gd name="T18" fmla="*/ 414 w 654"/>
                <a:gd name="T19" fmla="*/ 459 h 662"/>
                <a:gd name="T20" fmla="*/ 456 w 654"/>
                <a:gd name="T21" fmla="*/ 417 h 662"/>
                <a:gd name="T22" fmla="*/ 480 w 654"/>
                <a:gd name="T23" fmla="*/ 362 h 662"/>
                <a:gd name="T24" fmla="*/ 480 w 654"/>
                <a:gd name="T25" fmla="*/ 300 h 662"/>
                <a:gd name="T26" fmla="*/ 456 w 654"/>
                <a:gd name="T27" fmla="*/ 243 h 662"/>
                <a:gd name="T28" fmla="*/ 414 w 654"/>
                <a:gd name="T29" fmla="*/ 202 h 662"/>
                <a:gd name="T30" fmla="*/ 359 w 654"/>
                <a:gd name="T31" fmla="*/ 179 h 662"/>
                <a:gd name="T32" fmla="*/ 253 w 654"/>
                <a:gd name="T33" fmla="*/ 0 h 662"/>
                <a:gd name="T34" fmla="*/ 416 w 654"/>
                <a:gd name="T35" fmla="*/ 2 h 662"/>
                <a:gd name="T36" fmla="*/ 435 w 654"/>
                <a:gd name="T37" fmla="*/ 22 h 662"/>
                <a:gd name="T38" fmla="*/ 437 w 654"/>
                <a:gd name="T39" fmla="*/ 81 h 662"/>
                <a:gd name="T40" fmla="*/ 489 w 654"/>
                <a:gd name="T41" fmla="*/ 110 h 662"/>
                <a:gd name="T42" fmla="*/ 536 w 654"/>
                <a:gd name="T43" fmla="*/ 84 h 662"/>
                <a:gd name="T44" fmla="*/ 557 w 654"/>
                <a:gd name="T45" fmla="*/ 85 h 662"/>
                <a:gd name="T46" fmla="*/ 575 w 654"/>
                <a:gd name="T47" fmla="*/ 100 h 662"/>
                <a:gd name="T48" fmla="*/ 654 w 654"/>
                <a:gd name="T49" fmla="*/ 243 h 662"/>
                <a:gd name="T50" fmla="*/ 648 w 654"/>
                <a:gd name="T51" fmla="*/ 270 h 662"/>
                <a:gd name="T52" fmla="*/ 598 w 654"/>
                <a:gd name="T53" fmla="*/ 301 h 662"/>
                <a:gd name="T54" fmla="*/ 598 w 654"/>
                <a:gd name="T55" fmla="*/ 360 h 662"/>
                <a:gd name="T56" fmla="*/ 648 w 654"/>
                <a:gd name="T57" fmla="*/ 392 h 662"/>
                <a:gd name="T58" fmla="*/ 654 w 654"/>
                <a:gd name="T59" fmla="*/ 419 h 662"/>
                <a:gd name="T60" fmla="*/ 575 w 654"/>
                <a:gd name="T61" fmla="*/ 561 h 662"/>
                <a:gd name="T62" fmla="*/ 557 w 654"/>
                <a:gd name="T63" fmla="*/ 576 h 662"/>
                <a:gd name="T64" fmla="*/ 536 w 654"/>
                <a:gd name="T65" fmla="*/ 577 h 662"/>
                <a:gd name="T66" fmla="*/ 489 w 654"/>
                <a:gd name="T67" fmla="*/ 552 h 662"/>
                <a:gd name="T68" fmla="*/ 437 w 654"/>
                <a:gd name="T69" fmla="*/ 580 h 662"/>
                <a:gd name="T70" fmla="*/ 435 w 654"/>
                <a:gd name="T71" fmla="*/ 640 h 662"/>
                <a:gd name="T72" fmla="*/ 416 w 654"/>
                <a:gd name="T73" fmla="*/ 658 h 662"/>
                <a:gd name="T74" fmla="*/ 253 w 654"/>
                <a:gd name="T75" fmla="*/ 662 h 662"/>
                <a:gd name="T76" fmla="*/ 227 w 654"/>
                <a:gd name="T77" fmla="*/ 651 h 662"/>
                <a:gd name="T78" fmla="*/ 218 w 654"/>
                <a:gd name="T79" fmla="*/ 625 h 662"/>
                <a:gd name="T80" fmla="*/ 191 w 654"/>
                <a:gd name="T81" fmla="*/ 567 h 662"/>
                <a:gd name="T82" fmla="*/ 128 w 654"/>
                <a:gd name="T83" fmla="*/ 574 h 662"/>
                <a:gd name="T84" fmla="*/ 110 w 654"/>
                <a:gd name="T85" fmla="*/ 578 h 662"/>
                <a:gd name="T86" fmla="*/ 87 w 654"/>
                <a:gd name="T87" fmla="*/ 570 h 662"/>
                <a:gd name="T88" fmla="*/ 5 w 654"/>
                <a:gd name="T89" fmla="*/ 432 h 662"/>
                <a:gd name="T90" fmla="*/ 1 w 654"/>
                <a:gd name="T91" fmla="*/ 404 h 662"/>
                <a:gd name="T92" fmla="*/ 18 w 654"/>
                <a:gd name="T93" fmla="*/ 382 h 662"/>
                <a:gd name="T94" fmla="*/ 55 w 654"/>
                <a:gd name="T95" fmla="*/ 330 h 662"/>
                <a:gd name="T96" fmla="*/ 18 w 654"/>
                <a:gd name="T97" fmla="*/ 279 h 662"/>
                <a:gd name="T98" fmla="*/ 1 w 654"/>
                <a:gd name="T99" fmla="*/ 257 h 662"/>
                <a:gd name="T100" fmla="*/ 5 w 654"/>
                <a:gd name="T101" fmla="*/ 230 h 662"/>
                <a:gd name="T102" fmla="*/ 87 w 654"/>
                <a:gd name="T103" fmla="*/ 92 h 662"/>
                <a:gd name="T104" fmla="*/ 110 w 654"/>
                <a:gd name="T105" fmla="*/ 83 h 662"/>
                <a:gd name="T106" fmla="*/ 128 w 654"/>
                <a:gd name="T107" fmla="*/ 87 h 662"/>
                <a:gd name="T108" fmla="*/ 191 w 654"/>
                <a:gd name="T109" fmla="*/ 94 h 662"/>
                <a:gd name="T110" fmla="*/ 218 w 654"/>
                <a:gd name="T111" fmla="*/ 35 h 662"/>
                <a:gd name="T112" fmla="*/ 227 w 654"/>
                <a:gd name="T113" fmla="*/ 10 h 662"/>
                <a:gd name="T114" fmla="*/ 253 w 654"/>
                <a:gd name="T115" fmla="*/ 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4" h="662">
                  <a:moveTo>
                    <a:pt x="327" y="175"/>
                  </a:moveTo>
                  <a:lnTo>
                    <a:pt x="297" y="179"/>
                  </a:lnTo>
                  <a:lnTo>
                    <a:pt x="267" y="187"/>
                  </a:lnTo>
                  <a:lnTo>
                    <a:pt x="241" y="202"/>
                  </a:lnTo>
                  <a:lnTo>
                    <a:pt x="218" y="220"/>
                  </a:lnTo>
                  <a:lnTo>
                    <a:pt x="199" y="243"/>
                  </a:lnTo>
                  <a:lnTo>
                    <a:pt x="185" y="270"/>
                  </a:lnTo>
                  <a:lnTo>
                    <a:pt x="176" y="300"/>
                  </a:lnTo>
                  <a:lnTo>
                    <a:pt x="173" y="330"/>
                  </a:lnTo>
                  <a:lnTo>
                    <a:pt x="176" y="362"/>
                  </a:lnTo>
                  <a:lnTo>
                    <a:pt x="185" y="391"/>
                  </a:lnTo>
                  <a:lnTo>
                    <a:pt x="199" y="417"/>
                  </a:lnTo>
                  <a:lnTo>
                    <a:pt x="218" y="441"/>
                  </a:lnTo>
                  <a:lnTo>
                    <a:pt x="241" y="459"/>
                  </a:lnTo>
                  <a:lnTo>
                    <a:pt x="267" y="474"/>
                  </a:lnTo>
                  <a:lnTo>
                    <a:pt x="297" y="483"/>
                  </a:lnTo>
                  <a:lnTo>
                    <a:pt x="327" y="486"/>
                  </a:lnTo>
                  <a:lnTo>
                    <a:pt x="359" y="483"/>
                  </a:lnTo>
                  <a:lnTo>
                    <a:pt x="388" y="474"/>
                  </a:lnTo>
                  <a:lnTo>
                    <a:pt x="414" y="459"/>
                  </a:lnTo>
                  <a:lnTo>
                    <a:pt x="437" y="441"/>
                  </a:lnTo>
                  <a:lnTo>
                    <a:pt x="456" y="417"/>
                  </a:lnTo>
                  <a:lnTo>
                    <a:pt x="470" y="391"/>
                  </a:lnTo>
                  <a:lnTo>
                    <a:pt x="480" y="362"/>
                  </a:lnTo>
                  <a:lnTo>
                    <a:pt x="482" y="330"/>
                  </a:lnTo>
                  <a:lnTo>
                    <a:pt x="480" y="300"/>
                  </a:lnTo>
                  <a:lnTo>
                    <a:pt x="470" y="270"/>
                  </a:lnTo>
                  <a:lnTo>
                    <a:pt x="456" y="243"/>
                  </a:lnTo>
                  <a:lnTo>
                    <a:pt x="437" y="220"/>
                  </a:lnTo>
                  <a:lnTo>
                    <a:pt x="414" y="202"/>
                  </a:lnTo>
                  <a:lnTo>
                    <a:pt x="388" y="187"/>
                  </a:lnTo>
                  <a:lnTo>
                    <a:pt x="359" y="179"/>
                  </a:lnTo>
                  <a:lnTo>
                    <a:pt x="327" y="175"/>
                  </a:lnTo>
                  <a:close/>
                  <a:moveTo>
                    <a:pt x="253" y="0"/>
                  </a:moveTo>
                  <a:lnTo>
                    <a:pt x="402" y="0"/>
                  </a:lnTo>
                  <a:lnTo>
                    <a:pt x="416" y="2"/>
                  </a:lnTo>
                  <a:lnTo>
                    <a:pt x="427" y="10"/>
                  </a:lnTo>
                  <a:lnTo>
                    <a:pt x="435" y="22"/>
                  </a:lnTo>
                  <a:lnTo>
                    <a:pt x="437" y="35"/>
                  </a:lnTo>
                  <a:lnTo>
                    <a:pt x="437" y="81"/>
                  </a:lnTo>
                  <a:lnTo>
                    <a:pt x="463" y="94"/>
                  </a:lnTo>
                  <a:lnTo>
                    <a:pt x="489" y="110"/>
                  </a:lnTo>
                  <a:lnTo>
                    <a:pt x="527" y="87"/>
                  </a:lnTo>
                  <a:lnTo>
                    <a:pt x="536" y="84"/>
                  </a:lnTo>
                  <a:lnTo>
                    <a:pt x="545" y="83"/>
                  </a:lnTo>
                  <a:lnTo>
                    <a:pt x="557" y="85"/>
                  </a:lnTo>
                  <a:lnTo>
                    <a:pt x="568" y="92"/>
                  </a:lnTo>
                  <a:lnTo>
                    <a:pt x="575" y="100"/>
                  </a:lnTo>
                  <a:lnTo>
                    <a:pt x="650" y="230"/>
                  </a:lnTo>
                  <a:lnTo>
                    <a:pt x="654" y="243"/>
                  </a:lnTo>
                  <a:lnTo>
                    <a:pt x="653" y="257"/>
                  </a:lnTo>
                  <a:lnTo>
                    <a:pt x="648" y="270"/>
                  </a:lnTo>
                  <a:lnTo>
                    <a:pt x="637" y="279"/>
                  </a:lnTo>
                  <a:lnTo>
                    <a:pt x="598" y="301"/>
                  </a:lnTo>
                  <a:lnTo>
                    <a:pt x="601" y="330"/>
                  </a:lnTo>
                  <a:lnTo>
                    <a:pt x="598" y="360"/>
                  </a:lnTo>
                  <a:lnTo>
                    <a:pt x="637" y="382"/>
                  </a:lnTo>
                  <a:lnTo>
                    <a:pt x="648" y="392"/>
                  </a:lnTo>
                  <a:lnTo>
                    <a:pt x="653" y="404"/>
                  </a:lnTo>
                  <a:lnTo>
                    <a:pt x="654" y="419"/>
                  </a:lnTo>
                  <a:lnTo>
                    <a:pt x="650" y="432"/>
                  </a:lnTo>
                  <a:lnTo>
                    <a:pt x="575" y="561"/>
                  </a:lnTo>
                  <a:lnTo>
                    <a:pt x="568" y="570"/>
                  </a:lnTo>
                  <a:lnTo>
                    <a:pt x="557" y="576"/>
                  </a:lnTo>
                  <a:lnTo>
                    <a:pt x="545" y="578"/>
                  </a:lnTo>
                  <a:lnTo>
                    <a:pt x="536" y="577"/>
                  </a:lnTo>
                  <a:lnTo>
                    <a:pt x="527" y="574"/>
                  </a:lnTo>
                  <a:lnTo>
                    <a:pt x="489" y="552"/>
                  </a:lnTo>
                  <a:lnTo>
                    <a:pt x="463" y="567"/>
                  </a:lnTo>
                  <a:lnTo>
                    <a:pt x="437" y="580"/>
                  </a:lnTo>
                  <a:lnTo>
                    <a:pt x="437" y="625"/>
                  </a:lnTo>
                  <a:lnTo>
                    <a:pt x="435" y="640"/>
                  </a:lnTo>
                  <a:lnTo>
                    <a:pt x="427" y="651"/>
                  </a:lnTo>
                  <a:lnTo>
                    <a:pt x="416" y="658"/>
                  </a:lnTo>
                  <a:lnTo>
                    <a:pt x="402" y="662"/>
                  </a:lnTo>
                  <a:lnTo>
                    <a:pt x="253" y="662"/>
                  </a:lnTo>
                  <a:lnTo>
                    <a:pt x="240" y="658"/>
                  </a:lnTo>
                  <a:lnTo>
                    <a:pt x="227" y="651"/>
                  </a:lnTo>
                  <a:lnTo>
                    <a:pt x="220" y="639"/>
                  </a:lnTo>
                  <a:lnTo>
                    <a:pt x="218" y="625"/>
                  </a:lnTo>
                  <a:lnTo>
                    <a:pt x="218" y="580"/>
                  </a:lnTo>
                  <a:lnTo>
                    <a:pt x="191" y="567"/>
                  </a:lnTo>
                  <a:lnTo>
                    <a:pt x="167" y="552"/>
                  </a:lnTo>
                  <a:lnTo>
                    <a:pt x="128" y="574"/>
                  </a:lnTo>
                  <a:lnTo>
                    <a:pt x="119" y="577"/>
                  </a:lnTo>
                  <a:lnTo>
                    <a:pt x="110" y="578"/>
                  </a:lnTo>
                  <a:lnTo>
                    <a:pt x="98" y="576"/>
                  </a:lnTo>
                  <a:lnTo>
                    <a:pt x="87" y="570"/>
                  </a:lnTo>
                  <a:lnTo>
                    <a:pt x="79" y="561"/>
                  </a:lnTo>
                  <a:lnTo>
                    <a:pt x="5" y="432"/>
                  </a:lnTo>
                  <a:lnTo>
                    <a:pt x="0" y="419"/>
                  </a:lnTo>
                  <a:lnTo>
                    <a:pt x="1" y="404"/>
                  </a:lnTo>
                  <a:lnTo>
                    <a:pt x="7" y="392"/>
                  </a:lnTo>
                  <a:lnTo>
                    <a:pt x="18" y="382"/>
                  </a:lnTo>
                  <a:lnTo>
                    <a:pt x="56" y="360"/>
                  </a:lnTo>
                  <a:lnTo>
                    <a:pt x="55" y="330"/>
                  </a:lnTo>
                  <a:lnTo>
                    <a:pt x="56" y="301"/>
                  </a:lnTo>
                  <a:lnTo>
                    <a:pt x="18" y="279"/>
                  </a:lnTo>
                  <a:lnTo>
                    <a:pt x="7" y="270"/>
                  </a:lnTo>
                  <a:lnTo>
                    <a:pt x="1" y="257"/>
                  </a:lnTo>
                  <a:lnTo>
                    <a:pt x="0" y="243"/>
                  </a:lnTo>
                  <a:lnTo>
                    <a:pt x="5" y="230"/>
                  </a:lnTo>
                  <a:lnTo>
                    <a:pt x="79" y="100"/>
                  </a:lnTo>
                  <a:lnTo>
                    <a:pt x="87" y="92"/>
                  </a:lnTo>
                  <a:lnTo>
                    <a:pt x="98" y="85"/>
                  </a:lnTo>
                  <a:lnTo>
                    <a:pt x="110" y="83"/>
                  </a:lnTo>
                  <a:lnTo>
                    <a:pt x="119" y="84"/>
                  </a:lnTo>
                  <a:lnTo>
                    <a:pt x="128" y="87"/>
                  </a:lnTo>
                  <a:lnTo>
                    <a:pt x="167" y="110"/>
                  </a:lnTo>
                  <a:lnTo>
                    <a:pt x="191" y="94"/>
                  </a:lnTo>
                  <a:lnTo>
                    <a:pt x="218" y="81"/>
                  </a:lnTo>
                  <a:lnTo>
                    <a:pt x="218" y="35"/>
                  </a:lnTo>
                  <a:lnTo>
                    <a:pt x="220" y="22"/>
                  </a:lnTo>
                  <a:lnTo>
                    <a:pt x="227" y="10"/>
                  </a:lnTo>
                  <a:lnTo>
                    <a:pt x="240" y="2"/>
                  </a:lnTo>
                  <a:lnTo>
                    <a:pt x="253" y="0"/>
                  </a:lnTo>
                  <a:close/>
                </a:path>
              </a:pathLst>
            </a:custGeom>
            <a:solidFill>
              <a:srgbClr val="E00654"/>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lang="fr-CA" sz="1050" dirty="0">
                <a:solidFill>
                  <a:srgbClr val="000000"/>
                </a:solidFill>
              </a:endParaRPr>
            </a:p>
          </p:txBody>
        </p:sp>
      </p:grpSp>
    </p:spTree>
    <p:extLst>
      <p:ext uri="{BB962C8B-B14F-4D97-AF65-F5344CB8AC3E}">
        <p14:creationId xmlns:p14="http://schemas.microsoft.com/office/powerpoint/2010/main" val="1407101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lnSpcReduction="10000"/>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400" dirty="0">
                <a:solidFill>
                  <a:srgbClr val="003C71"/>
                </a:solidFill>
              </a:rPr>
              <a:t>détermination des besoins</a:t>
            </a:r>
          </a:p>
          <a:p>
            <a:r>
              <a:rPr lang="fr-CA" sz="2000" i="1" dirty="0">
                <a:solidFill>
                  <a:srgbClr val="003C71"/>
                </a:solidFill>
              </a:rPr>
              <a:t>ÉTAPE 1 </a:t>
            </a:r>
            <a:r>
              <a:rPr lang="fr-CA" sz="2000" b="0" i="1" dirty="0">
                <a:solidFill>
                  <a:srgbClr val="003C71"/>
                </a:solidFill>
              </a:rPr>
              <a:t>- Activité a. – identifier les parties prenantes</a:t>
            </a:r>
          </a:p>
        </p:txBody>
      </p:sp>
      <p:graphicFrame>
        <p:nvGraphicFramePr>
          <p:cNvPr id="8" name="Tableau 7"/>
          <p:cNvGraphicFramePr>
            <a:graphicFrameLocks noGrp="1"/>
          </p:cNvGraphicFramePr>
          <p:nvPr>
            <p:extLst>
              <p:ext uri="{D42A27DB-BD31-4B8C-83A1-F6EECF244321}">
                <p14:modId xmlns:p14="http://schemas.microsoft.com/office/powerpoint/2010/main" val="3855158329"/>
              </p:ext>
            </p:extLst>
          </p:nvPr>
        </p:nvGraphicFramePr>
        <p:xfrm>
          <a:off x="314324" y="695325"/>
          <a:ext cx="8620128" cy="396240"/>
        </p:xfrm>
        <a:graphic>
          <a:graphicData uri="http://schemas.openxmlformats.org/drawingml/2006/table">
            <a:tbl>
              <a:tblPr firstRow="1" bandRow="1">
                <a:tableStyleId>{0E3FDE45-AF77-4B5C-9715-49D594BDF05E}</a:tableStyleId>
              </a:tblPr>
              <a:tblGrid>
                <a:gridCol w="2155032">
                  <a:extLst>
                    <a:ext uri="{9D8B030D-6E8A-4147-A177-3AD203B41FA5}">
                      <a16:colId xmlns:a16="http://schemas.microsoft.com/office/drawing/2014/main" val="20000"/>
                    </a:ext>
                  </a:extLst>
                </a:gridCol>
                <a:gridCol w="2155032">
                  <a:extLst>
                    <a:ext uri="{9D8B030D-6E8A-4147-A177-3AD203B41FA5}">
                      <a16:colId xmlns:a16="http://schemas.microsoft.com/office/drawing/2014/main" val="20001"/>
                    </a:ext>
                  </a:extLst>
                </a:gridCol>
                <a:gridCol w="2155032">
                  <a:extLst>
                    <a:ext uri="{9D8B030D-6E8A-4147-A177-3AD203B41FA5}">
                      <a16:colId xmlns:a16="http://schemas.microsoft.com/office/drawing/2014/main" val="20002"/>
                    </a:ext>
                  </a:extLst>
                </a:gridCol>
                <a:gridCol w="2155032">
                  <a:extLst>
                    <a:ext uri="{9D8B030D-6E8A-4147-A177-3AD203B41FA5}">
                      <a16:colId xmlns:a16="http://schemas.microsoft.com/office/drawing/2014/main" val="20003"/>
                    </a:ext>
                  </a:extLst>
                </a:gridCol>
              </a:tblGrid>
              <a:tr h="351957">
                <a:tc>
                  <a:txBody>
                    <a:bodyPr/>
                    <a:lstStyle/>
                    <a:p>
                      <a:pPr algn="ctr"/>
                      <a:r>
                        <a:rPr lang="fr-CA" sz="1000" dirty="0" smtClean="0">
                          <a:solidFill>
                            <a:schemeClr val="accent6">
                              <a:lumMod val="50000"/>
                            </a:schemeClr>
                          </a:solidFill>
                        </a:rPr>
                        <a:t>Identifier les parties</a:t>
                      </a:r>
                      <a:r>
                        <a:rPr lang="fr-CA" sz="1000" baseline="0" dirty="0" smtClean="0">
                          <a:solidFill>
                            <a:schemeClr val="accent6">
                              <a:lumMod val="50000"/>
                            </a:schemeClr>
                          </a:solidFill>
                        </a:rPr>
                        <a:t> prenantes</a:t>
                      </a: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Complexité</a:t>
                      </a:r>
                      <a:r>
                        <a:rPr lang="fr-CA" sz="1000" baseline="0" dirty="0" smtClean="0">
                          <a:solidFill>
                            <a:schemeClr val="bg1"/>
                          </a:solidFill>
                        </a:rPr>
                        <a:t> des partie prenantes</a:t>
                      </a:r>
                    </a:p>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solidFill>
                      <a:schemeClr val="accent6">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Attitude et influence</a:t>
                      </a:r>
                      <a:endParaRPr lang="fr-CA" sz="1000" baseline="0" dirty="0" smtClean="0">
                        <a:solidFill>
                          <a:schemeClr val="accent6">
                            <a:lumMod val="50000"/>
                          </a:schemeClr>
                        </a:solidFill>
                      </a:endParaRPr>
                    </a:p>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Niveau</a:t>
                      </a:r>
                      <a:r>
                        <a:rPr lang="fr-CA" sz="1000" baseline="0" dirty="0" smtClean="0">
                          <a:solidFill>
                            <a:schemeClr val="accent6">
                              <a:lumMod val="50000"/>
                            </a:schemeClr>
                          </a:solidFill>
                        </a:rPr>
                        <a:t> d’implication des parties prenante dans le projet</a:t>
                      </a:r>
                      <a:endParaRPr lang="fr-CA" sz="1000" dirty="0">
                        <a:solidFill>
                          <a:schemeClr val="accent6">
                            <a:lumMod val="50000"/>
                          </a:schemeClr>
                        </a:solidFill>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4" name="ZoneTexte 13"/>
          <p:cNvSpPr txBox="1"/>
          <p:nvPr/>
        </p:nvSpPr>
        <p:spPr>
          <a:xfrm>
            <a:off x="1514474" y="1171575"/>
            <a:ext cx="7505701" cy="1072440"/>
          </a:xfrm>
          <a:prstGeom prst="rect">
            <a:avLst/>
          </a:prstGeom>
        </p:spPr>
        <p:txBody>
          <a:bodyPr vert="horz" wrap="square" lIns="91440" tIns="45720" rIns="91440" bIns="45720" rtlCol="0">
            <a:noAutofit/>
          </a:bodyPr>
          <a:lstStyle/>
          <a:p>
            <a:pPr defTabSz="457200"/>
            <a:r>
              <a:rPr lang="fr-CA" sz="1600" dirty="0" smtClean="0">
                <a:solidFill>
                  <a:srgbClr val="000000"/>
                </a:solidFill>
                <a:latin typeface="Arial"/>
              </a:rPr>
              <a:t>L’analyste d’affaires doit ;</a:t>
            </a:r>
          </a:p>
          <a:p>
            <a:pPr marL="285750" indent="-285750" defTabSz="457200">
              <a:buFont typeface="Arial" panose="020B0604020202020204" pitchFamily="34" charset="0"/>
              <a:buChar char="•"/>
            </a:pPr>
            <a:r>
              <a:rPr lang="fr-CA" sz="1600" dirty="0" smtClean="0">
                <a:solidFill>
                  <a:srgbClr val="000000"/>
                </a:solidFill>
                <a:latin typeface="Arial"/>
              </a:rPr>
              <a:t>évaluer </a:t>
            </a:r>
            <a:r>
              <a:rPr lang="fr-CA" sz="1600" b="1" dirty="0" smtClean="0">
                <a:solidFill>
                  <a:srgbClr val="000000"/>
                </a:solidFill>
                <a:latin typeface="Arial"/>
              </a:rPr>
              <a:t>le degré de complexité </a:t>
            </a:r>
            <a:r>
              <a:rPr lang="fr-CA" sz="1600" dirty="0" smtClean="0">
                <a:solidFill>
                  <a:srgbClr val="000000"/>
                </a:solidFill>
                <a:latin typeface="Arial"/>
              </a:rPr>
              <a:t>des parties prenantes lui permettant ainsi de mieux </a:t>
            </a:r>
            <a:r>
              <a:rPr lang="fr-CA" sz="1600" b="1" dirty="0" smtClean="0">
                <a:solidFill>
                  <a:srgbClr val="000000"/>
                </a:solidFill>
                <a:latin typeface="Arial"/>
              </a:rPr>
              <a:t>quantifier</a:t>
            </a:r>
            <a:r>
              <a:rPr lang="fr-CA" sz="1600" dirty="0" smtClean="0">
                <a:solidFill>
                  <a:srgbClr val="000000"/>
                </a:solidFill>
                <a:latin typeface="Arial"/>
              </a:rPr>
              <a:t> le nombre et la variété </a:t>
            </a:r>
            <a:r>
              <a:rPr lang="fr-CA" sz="1600" b="1" dirty="0" smtClean="0">
                <a:solidFill>
                  <a:srgbClr val="000000"/>
                </a:solidFill>
                <a:latin typeface="Arial"/>
              </a:rPr>
              <a:t>d’ateliers de travail </a:t>
            </a:r>
            <a:r>
              <a:rPr lang="fr-CA" sz="1600" dirty="0" smtClean="0">
                <a:solidFill>
                  <a:srgbClr val="000000"/>
                </a:solidFill>
                <a:latin typeface="Arial"/>
              </a:rPr>
              <a:t>à prévoir pour recueillir let déterminer les besoins.</a:t>
            </a:r>
            <a:endParaRPr lang="fr-CA" sz="1600" dirty="0">
              <a:solidFill>
                <a:srgbClr val="000000"/>
              </a:solidFill>
              <a:latin typeface="Arial"/>
            </a:endParaRPr>
          </a:p>
          <a:p>
            <a:pPr defTabSz="457200"/>
            <a:endParaRPr lang="fr-CA" sz="1600" dirty="0">
              <a:solidFill>
                <a:srgbClr val="000000"/>
              </a:solidFill>
              <a:latin typeface="Arial"/>
              <a:cs typeface="Times"/>
            </a:endParaRPr>
          </a:p>
        </p:txBody>
      </p:sp>
      <p:sp>
        <p:nvSpPr>
          <p:cNvPr id="12" name="Freeform 72"/>
          <p:cNvSpPr>
            <a:spLocks noChangeAspect="1" noEditPoints="1"/>
          </p:cNvSpPr>
          <p:nvPr>
            <p:custDataLst>
              <p:tags r:id="rId1"/>
            </p:custDataLst>
          </p:nvPr>
        </p:nvSpPr>
        <p:spPr bwMode="auto">
          <a:xfrm>
            <a:off x="829446" y="1245745"/>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9" name="ZoneTexte 8"/>
          <p:cNvSpPr txBox="1"/>
          <p:nvPr/>
        </p:nvSpPr>
        <p:spPr>
          <a:xfrm>
            <a:off x="196217" y="2636912"/>
            <a:ext cx="8159375" cy="3672408"/>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2400" b="1" dirty="0" smtClean="0">
                <a:solidFill>
                  <a:srgbClr val="002060"/>
                </a:solidFill>
                <a:latin typeface="Arial"/>
                <a:cs typeface="Times"/>
              </a:rPr>
              <a:t>Raisons pour lesquelles un groupe d’acteurs </a:t>
            </a:r>
          </a:p>
          <a:p>
            <a:pPr defTabSz="457200">
              <a:spcBef>
                <a:spcPct val="20000"/>
              </a:spcBef>
              <a:buClr>
                <a:srgbClr val="003C71"/>
              </a:buClr>
              <a:buSzPct val="125000"/>
            </a:pPr>
            <a:r>
              <a:rPr lang="fr-CA" sz="2400" b="1" dirty="0" smtClean="0">
                <a:solidFill>
                  <a:srgbClr val="002060"/>
                </a:solidFill>
                <a:latin typeface="Arial"/>
                <a:cs typeface="Times"/>
              </a:rPr>
              <a:t>est complexe :</a:t>
            </a:r>
            <a:endParaRPr lang="fr-CA" sz="1600" b="1" dirty="0" smtClean="0">
              <a:solidFill>
                <a:srgbClr val="002060"/>
              </a:solidFill>
              <a:latin typeface="Arial"/>
              <a:cs typeface="Times"/>
            </a:endParaRPr>
          </a:p>
          <a:p>
            <a:pPr marL="285750" indent="-285750" defTabSz="457200">
              <a:lnSpc>
                <a:spcPct val="150000"/>
              </a:lnSpc>
              <a:buFont typeface="Wingdings" panose="05000000000000000000" pitchFamily="2" charset="2"/>
              <a:buChar char="ü"/>
            </a:pPr>
            <a:r>
              <a:rPr lang="fr-CA" sz="1600" dirty="0" smtClean="0">
                <a:solidFill>
                  <a:srgbClr val="000000"/>
                </a:solidFill>
                <a:latin typeface="+mj-lt"/>
              </a:rPr>
              <a:t>Il est composé d’un large nombre d’acteurs ;</a:t>
            </a:r>
          </a:p>
          <a:p>
            <a:pPr marL="285750" indent="-285750" defTabSz="457200">
              <a:lnSpc>
                <a:spcPct val="150000"/>
              </a:lnSpc>
              <a:buFont typeface="Wingdings" panose="05000000000000000000" pitchFamily="2" charset="2"/>
              <a:buChar char="ü"/>
            </a:pPr>
            <a:r>
              <a:rPr lang="fr-CA" sz="1600" dirty="0" smtClean="0">
                <a:solidFill>
                  <a:srgbClr val="000000"/>
                </a:solidFill>
                <a:latin typeface="+mj-lt"/>
              </a:rPr>
              <a:t>Les besoins des acteurs sont très différents ;</a:t>
            </a:r>
          </a:p>
          <a:p>
            <a:pPr marL="285750" indent="-285750" defTabSz="457200">
              <a:lnSpc>
                <a:spcPct val="150000"/>
              </a:lnSpc>
              <a:buFont typeface="Wingdings" panose="05000000000000000000" pitchFamily="2" charset="2"/>
              <a:buChar char="ü"/>
            </a:pPr>
            <a:r>
              <a:rPr lang="fr-CA" sz="1600" dirty="0" smtClean="0">
                <a:solidFill>
                  <a:srgbClr val="000000"/>
                </a:solidFill>
                <a:latin typeface="+mj-lt"/>
              </a:rPr>
              <a:t>L’initiative touche plusieurs processus d’affaires qui interagissent ;</a:t>
            </a:r>
          </a:p>
          <a:p>
            <a:pPr marL="285750" indent="-285750" defTabSz="457200">
              <a:lnSpc>
                <a:spcPct val="150000"/>
              </a:lnSpc>
              <a:buFont typeface="Wingdings" panose="05000000000000000000" pitchFamily="2" charset="2"/>
              <a:buChar char="ü"/>
            </a:pPr>
            <a:r>
              <a:rPr lang="fr-CA" sz="1600" dirty="0" smtClean="0">
                <a:solidFill>
                  <a:srgbClr val="000000"/>
                </a:solidFill>
                <a:latin typeface="+mj-lt"/>
              </a:rPr>
              <a:t>L’uniformité transversale des divers processus n’est pas au rendez-vous ;</a:t>
            </a:r>
            <a:endParaRPr lang="fr-CA" sz="1600" dirty="0">
              <a:solidFill>
                <a:srgbClr val="000000"/>
              </a:solidFill>
              <a:latin typeface="+mj-lt"/>
            </a:endParaRPr>
          </a:p>
          <a:p>
            <a:pPr marL="285750" indent="-285750" defTabSz="457200">
              <a:lnSpc>
                <a:spcPct val="150000"/>
              </a:lnSpc>
              <a:buFont typeface="Wingdings" panose="05000000000000000000" pitchFamily="2" charset="2"/>
              <a:buChar char="ü"/>
            </a:pPr>
            <a:r>
              <a:rPr lang="fr-CA" sz="1600" dirty="0" smtClean="0">
                <a:solidFill>
                  <a:srgbClr val="000000"/>
                </a:solidFill>
                <a:latin typeface="+mj-lt"/>
              </a:rPr>
              <a:t>Il interagit avec plusieurs autres unités d’affaires ;</a:t>
            </a:r>
          </a:p>
          <a:p>
            <a:pPr marL="285750" indent="-285750" defTabSz="457200">
              <a:lnSpc>
                <a:spcPct val="150000"/>
              </a:lnSpc>
              <a:buFont typeface="Wingdings" panose="05000000000000000000" pitchFamily="2" charset="2"/>
              <a:buChar char="ü"/>
            </a:pPr>
            <a:r>
              <a:rPr lang="fr-CA" sz="1600" dirty="0" smtClean="0">
                <a:solidFill>
                  <a:srgbClr val="000000"/>
                </a:solidFill>
                <a:latin typeface="+mj-lt"/>
              </a:rPr>
              <a:t>Il utilise plusieurs systèmes d’information (SI) internes ou externes à l’organisation.</a:t>
            </a:r>
          </a:p>
        </p:txBody>
      </p:sp>
      <p:pic>
        <p:nvPicPr>
          <p:cNvPr id="3075" name="Picture 3" descr="\\mvt\usr\Perso\NR\058\dhm5994\Downloads\magnify_people_diversity_1600_clr_1667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9665" y="2780092"/>
            <a:ext cx="2804335" cy="280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2741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1 </a:t>
            </a:r>
            <a:r>
              <a:rPr lang="fr-CA" sz="1800" b="0" i="1" dirty="0">
                <a:solidFill>
                  <a:srgbClr val="003C71"/>
                </a:solidFill>
              </a:rPr>
              <a:t>- Activité a. – identifier les parties prenantes</a:t>
            </a:r>
          </a:p>
        </p:txBody>
      </p:sp>
      <p:graphicFrame>
        <p:nvGraphicFramePr>
          <p:cNvPr id="18" name="Tableau 17"/>
          <p:cNvGraphicFramePr>
            <a:graphicFrameLocks noGrp="1"/>
          </p:cNvGraphicFramePr>
          <p:nvPr>
            <p:extLst/>
          </p:nvPr>
        </p:nvGraphicFramePr>
        <p:xfrm>
          <a:off x="314324" y="695325"/>
          <a:ext cx="8620128" cy="396240"/>
        </p:xfrm>
        <a:graphic>
          <a:graphicData uri="http://schemas.openxmlformats.org/drawingml/2006/table">
            <a:tbl>
              <a:tblPr firstRow="1" bandRow="1">
                <a:tableStyleId>{0E3FDE45-AF77-4B5C-9715-49D594BDF05E}</a:tableStyleId>
              </a:tblPr>
              <a:tblGrid>
                <a:gridCol w="2155032">
                  <a:extLst>
                    <a:ext uri="{9D8B030D-6E8A-4147-A177-3AD203B41FA5}">
                      <a16:colId xmlns:a16="http://schemas.microsoft.com/office/drawing/2014/main" val="20000"/>
                    </a:ext>
                  </a:extLst>
                </a:gridCol>
                <a:gridCol w="2155032">
                  <a:extLst>
                    <a:ext uri="{9D8B030D-6E8A-4147-A177-3AD203B41FA5}">
                      <a16:colId xmlns:a16="http://schemas.microsoft.com/office/drawing/2014/main" val="20001"/>
                    </a:ext>
                  </a:extLst>
                </a:gridCol>
                <a:gridCol w="2155032">
                  <a:extLst>
                    <a:ext uri="{9D8B030D-6E8A-4147-A177-3AD203B41FA5}">
                      <a16:colId xmlns:a16="http://schemas.microsoft.com/office/drawing/2014/main" val="20002"/>
                    </a:ext>
                  </a:extLst>
                </a:gridCol>
                <a:gridCol w="2155032">
                  <a:extLst>
                    <a:ext uri="{9D8B030D-6E8A-4147-A177-3AD203B41FA5}">
                      <a16:colId xmlns:a16="http://schemas.microsoft.com/office/drawing/2014/main" val="20003"/>
                    </a:ext>
                  </a:extLst>
                </a:gridCol>
              </a:tblGrid>
              <a:tr h="351957">
                <a:tc>
                  <a:txBody>
                    <a:bodyPr/>
                    <a:lstStyle/>
                    <a:p>
                      <a:pPr algn="ctr"/>
                      <a:r>
                        <a:rPr lang="fr-CA" sz="1000" dirty="0" smtClean="0">
                          <a:solidFill>
                            <a:schemeClr val="accent6">
                              <a:lumMod val="50000"/>
                            </a:schemeClr>
                          </a:solidFill>
                        </a:rPr>
                        <a:t>Identifier les parties</a:t>
                      </a:r>
                      <a:r>
                        <a:rPr lang="fr-CA" sz="1000" baseline="0" dirty="0" smtClean="0">
                          <a:solidFill>
                            <a:schemeClr val="accent6">
                              <a:lumMod val="50000"/>
                            </a:schemeClr>
                          </a:solidFill>
                        </a:rPr>
                        <a:t> prenantes</a:t>
                      </a: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Complexité</a:t>
                      </a:r>
                      <a:r>
                        <a:rPr lang="fr-CA" sz="1000" baseline="0" dirty="0" smtClean="0">
                          <a:solidFill>
                            <a:schemeClr val="accent6">
                              <a:lumMod val="50000"/>
                            </a:schemeClr>
                          </a:solidFill>
                        </a:rPr>
                        <a:t> des partie prenantes</a:t>
                      </a:r>
                    </a:p>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Attitude et influence</a:t>
                      </a:r>
                      <a:endParaRPr lang="fr-CA" sz="1000" dirty="0">
                        <a:solidFill>
                          <a:schemeClr val="accent6">
                            <a:lumMod val="50000"/>
                          </a:schemeClr>
                        </a:solidFill>
                      </a:endParaRPr>
                    </a:p>
                  </a:txBody>
                  <a:tcPr>
                    <a:solidFill>
                      <a:schemeClr val="accent6">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Niveau</a:t>
                      </a:r>
                      <a:r>
                        <a:rPr lang="fr-CA" sz="1000" baseline="0" dirty="0" smtClean="0">
                          <a:solidFill>
                            <a:schemeClr val="accent6">
                              <a:lumMod val="50000"/>
                            </a:schemeClr>
                          </a:solidFill>
                        </a:rPr>
                        <a:t> d’implication des parties prenante dans le projet</a:t>
                      </a:r>
                      <a:endParaRPr lang="fr-CA" sz="1000" dirty="0">
                        <a:solidFill>
                          <a:schemeClr val="accent6">
                            <a:lumMod val="50000"/>
                          </a:schemeClr>
                        </a:solidFill>
                      </a:endParaRPr>
                    </a:p>
                  </a:txBody>
                  <a:tcPr>
                    <a:solidFill>
                      <a:schemeClr val="bg1"/>
                    </a:solidFill>
                  </a:tcPr>
                </a:tc>
                <a:extLst>
                  <a:ext uri="{0D108BD9-81ED-4DB2-BD59-A6C34878D82A}">
                    <a16:rowId xmlns:a16="http://schemas.microsoft.com/office/drawing/2014/main" val="10000"/>
                  </a:ext>
                </a:extLst>
              </a:tr>
            </a:tbl>
          </a:graphicData>
        </a:graphic>
      </p:graphicFrame>
      <p:sp>
        <p:nvSpPr>
          <p:cNvPr id="38" name="ZoneTexte 37"/>
          <p:cNvSpPr txBox="1"/>
          <p:nvPr/>
        </p:nvSpPr>
        <p:spPr>
          <a:xfrm>
            <a:off x="196216" y="2838089"/>
            <a:ext cx="4227995" cy="2751151"/>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b="1" dirty="0" smtClean="0">
                <a:solidFill>
                  <a:srgbClr val="000000"/>
                </a:solidFill>
                <a:latin typeface="Arial"/>
                <a:cs typeface="Times"/>
              </a:rPr>
              <a:t> </a:t>
            </a:r>
            <a:r>
              <a:rPr lang="fr-CA" sz="2000" b="1" dirty="0" smtClean="0">
                <a:solidFill>
                  <a:srgbClr val="000000"/>
                </a:solidFill>
                <a:latin typeface="Arial"/>
                <a:cs typeface="Times"/>
              </a:rPr>
              <a:t>ATTITUDE envers…</a:t>
            </a:r>
          </a:p>
          <a:p>
            <a:pPr marL="285750" indent="-285750" defTabSz="457200">
              <a:lnSpc>
                <a:spcPct val="150000"/>
              </a:lnSpc>
              <a:spcBef>
                <a:spcPct val="20000"/>
              </a:spcBef>
              <a:buClr>
                <a:srgbClr val="003C71"/>
              </a:buClr>
              <a:buSzPct val="125000"/>
              <a:buFont typeface="Wingdings" panose="05000000000000000000" pitchFamily="2" charset="2"/>
              <a:buChar char="q"/>
            </a:pPr>
            <a:r>
              <a:rPr lang="fr-CA" sz="1600" dirty="0" smtClean="0">
                <a:solidFill>
                  <a:srgbClr val="000000"/>
                </a:solidFill>
                <a:latin typeface="Arial"/>
                <a:cs typeface="Times"/>
              </a:rPr>
              <a:t>Les objectifs organisationnels </a:t>
            </a:r>
          </a:p>
          <a:p>
            <a:pPr marL="285750" indent="-285750" defTabSz="457200">
              <a:lnSpc>
                <a:spcPct val="150000"/>
              </a:lnSpc>
              <a:spcBef>
                <a:spcPct val="20000"/>
              </a:spcBef>
              <a:buClr>
                <a:srgbClr val="003C71"/>
              </a:buClr>
              <a:buSzPct val="125000"/>
              <a:buFont typeface="Wingdings" panose="05000000000000000000" pitchFamily="2" charset="2"/>
              <a:buChar char="q"/>
            </a:pPr>
            <a:r>
              <a:rPr lang="fr-CA" sz="1600" dirty="0" smtClean="0">
                <a:solidFill>
                  <a:srgbClr val="000000"/>
                </a:solidFill>
                <a:latin typeface="Arial"/>
                <a:cs typeface="Times"/>
              </a:rPr>
              <a:t>L’approche de la solution</a:t>
            </a:r>
          </a:p>
          <a:p>
            <a:pPr marL="285750" indent="-285750" defTabSz="457200">
              <a:lnSpc>
                <a:spcPct val="150000"/>
              </a:lnSpc>
              <a:spcBef>
                <a:spcPct val="20000"/>
              </a:spcBef>
              <a:buClr>
                <a:srgbClr val="003C71"/>
              </a:buClr>
              <a:buSzPct val="125000"/>
              <a:buFont typeface="Wingdings" panose="05000000000000000000" pitchFamily="2" charset="2"/>
              <a:buChar char="q"/>
            </a:pPr>
            <a:r>
              <a:rPr lang="fr-CA" sz="1600" dirty="0" smtClean="0">
                <a:solidFill>
                  <a:srgbClr val="000000"/>
                </a:solidFill>
                <a:latin typeface="Arial"/>
                <a:cs typeface="Times"/>
              </a:rPr>
              <a:t>L’analyste d’affaires dans les projets</a:t>
            </a:r>
          </a:p>
          <a:p>
            <a:pPr marL="285750" indent="-285750" defTabSz="457200">
              <a:lnSpc>
                <a:spcPct val="150000"/>
              </a:lnSpc>
              <a:spcBef>
                <a:spcPct val="20000"/>
              </a:spcBef>
              <a:buClr>
                <a:srgbClr val="003C71"/>
              </a:buClr>
              <a:buSzPct val="125000"/>
              <a:buFont typeface="Wingdings" panose="05000000000000000000" pitchFamily="2" charset="2"/>
              <a:buChar char="q"/>
            </a:pPr>
            <a:r>
              <a:rPr lang="fr-CA" sz="1600" dirty="0" smtClean="0">
                <a:solidFill>
                  <a:srgbClr val="000000"/>
                </a:solidFill>
                <a:latin typeface="Arial"/>
                <a:cs typeface="Times"/>
              </a:rPr>
              <a:t>La collaboration</a:t>
            </a:r>
          </a:p>
          <a:p>
            <a:pPr marL="285750" indent="-285750" defTabSz="457200">
              <a:lnSpc>
                <a:spcPct val="150000"/>
              </a:lnSpc>
              <a:spcBef>
                <a:spcPct val="20000"/>
              </a:spcBef>
              <a:buClr>
                <a:srgbClr val="003C71"/>
              </a:buClr>
              <a:buSzPct val="125000"/>
              <a:buFont typeface="Wingdings" panose="05000000000000000000" pitchFamily="2" charset="2"/>
              <a:buChar char="q"/>
            </a:pPr>
            <a:r>
              <a:rPr lang="fr-CA" sz="1600" dirty="0" smtClean="0">
                <a:solidFill>
                  <a:srgbClr val="000000"/>
                </a:solidFill>
                <a:latin typeface="Arial"/>
                <a:cs typeface="Times"/>
              </a:rPr>
              <a:t>Le promoteur</a:t>
            </a:r>
          </a:p>
          <a:p>
            <a:pPr marL="285750" indent="-285750" defTabSz="457200">
              <a:lnSpc>
                <a:spcPct val="150000"/>
              </a:lnSpc>
              <a:spcBef>
                <a:spcPct val="20000"/>
              </a:spcBef>
              <a:buClr>
                <a:srgbClr val="003C71"/>
              </a:buClr>
              <a:buSzPct val="125000"/>
              <a:buFont typeface="Wingdings" panose="05000000000000000000" pitchFamily="2" charset="2"/>
              <a:buChar char="q"/>
            </a:pPr>
            <a:r>
              <a:rPr lang="fr-CA" sz="1600" dirty="0" smtClean="0">
                <a:solidFill>
                  <a:srgbClr val="000000"/>
                </a:solidFill>
                <a:latin typeface="Arial"/>
                <a:cs typeface="Times"/>
              </a:rPr>
              <a:t>Les membres de l’équipe</a:t>
            </a:r>
          </a:p>
          <a:p>
            <a:pPr defTabSz="457200">
              <a:spcBef>
                <a:spcPct val="20000"/>
              </a:spcBef>
              <a:buClr>
                <a:srgbClr val="003C71"/>
              </a:buClr>
              <a:buSzPct val="125000"/>
            </a:pPr>
            <a:endParaRPr lang="fr-CA" sz="1600" b="1" dirty="0" smtClean="0">
              <a:solidFill>
                <a:srgbClr val="000000"/>
              </a:solidFill>
              <a:latin typeface="Arial"/>
              <a:cs typeface="Times"/>
            </a:endParaRPr>
          </a:p>
          <a:p>
            <a:pPr lvl="1" algn="ctr" defTabSz="457200">
              <a:spcBef>
                <a:spcPct val="20000"/>
              </a:spcBef>
              <a:buClr>
                <a:srgbClr val="003C71"/>
              </a:buClr>
              <a:buSzPct val="125000"/>
            </a:pPr>
            <a:endParaRPr lang="fr-CA" sz="1600" dirty="0">
              <a:solidFill>
                <a:srgbClr val="000000"/>
              </a:solidFill>
              <a:latin typeface="Arial"/>
              <a:cs typeface="Times"/>
            </a:endParaRPr>
          </a:p>
        </p:txBody>
      </p:sp>
      <p:sp>
        <p:nvSpPr>
          <p:cNvPr id="39" name="ZoneTexte 38"/>
          <p:cNvSpPr txBox="1"/>
          <p:nvPr/>
        </p:nvSpPr>
        <p:spPr>
          <a:xfrm>
            <a:off x="4572000" y="2838088"/>
            <a:ext cx="4486275" cy="2751151"/>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2000" b="1" dirty="0" smtClean="0">
                <a:solidFill>
                  <a:srgbClr val="000000"/>
                </a:solidFill>
                <a:latin typeface="Arial"/>
                <a:cs typeface="Times"/>
              </a:rPr>
              <a:t>INFLUENCE sur…</a:t>
            </a:r>
          </a:p>
          <a:p>
            <a:pPr marL="285750" indent="-285750" defTabSz="457200">
              <a:lnSpc>
                <a:spcPct val="150000"/>
              </a:lnSpc>
              <a:spcBef>
                <a:spcPct val="20000"/>
              </a:spcBef>
              <a:buClr>
                <a:srgbClr val="003C71"/>
              </a:buClr>
              <a:buSzPct val="125000"/>
              <a:buFont typeface="Wingdings" panose="05000000000000000000" pitchFamily="2" charset="2"/>
              <a:buChar char="q"/>
            </a:pPr>
            <a:r>
              <a:rPr lang="fr-CA" sz="1600" dirty="0" smtClean="0">
                <a:solidFill>
                  <a:srgbClr val="000000"/>
                </a:solidFill>
                <a:latin typeface="Arial"/>
                <a:cs typeface="Times"/>
              </a:rPr>
              <a:t>Le projet</a:t>
            </a:r>
          </a:p>
          <a:p>
            <a:pPr marL="285750" indent="-285750" defTabSz="457200">
              <a:lnSpc>
                <a:spcPct val="150000"/>
              </a:lnSpc>
              <a:spcBef>
                <a:spcPct val="20000"/>
              </a:spcBef>
              <a:buClr>
                <a:srgbClr val="003C71"/>
              </a:buClr>
              <a:buSzPct val="125000"/>
              <a:buFont typeface="Wingdings" panose="05000000000000000000" pitchFamily="2" charset="2"/>
              <a:buChar char="q"/>
            </a:pPr>
            <a:r>
              <a:rPr lang="fr-CA" sz="1600" dirty="0" smtClean="0">
                <a:solidFill>
                  <a:srgbClr val="000000"/>
                </a:solidFill>
                <a:latin typeface="Arial"/>
                <a:cs typeface="Times"/>
              </a:rPr>
              <a:t>L’organisation formelle </a:t>
            </a:r>
            <a:endParaRPr lang="fr-CA" sz="1600" dirty="0">
              <a:solidFill>
                <a:srgbClr val="000000"/>
              </a:solidFill>
              <a:latin typeface="Arial"/>
              <a:cs typeface="Times"/>
            </a:endParaRPr>
          </a:p>
          <a:p>
            <a:pPr marL="285750" indent="-285750" defTabSz="457200">
              <a:lnSpc>
                <a:spcPct val="150000"/>
              </a:lnSpc>
              <a:spcBef>
                <a:spcPct val="20000"/>
              </a:spcBef>
              <a:buClr>
                <a:srgbClr val="003C71"/>
              </a:buClr>
              <a:buSzPct val="125000"/>
              <a:buFont typeface="Wingdings" panose="05000000000000000000" pitchFamily="2" charset="2"/>
              <a:buChar char="q"/>
            </a:pPr>
            <a:r>
              <a:rPr lang="fr-CA" sz="1600" dirty="0" smtClean="0">
                <a:solidFill>
                  <a:srgbClr val="000000"/>
                </a:solidFill>
                <a:latin typeface="Arial"/>
                <a:cs typeface="Times"/>
              </a:rPr>
              <a:t>Les autres parties prenantes (Informel)</a:t>
            </a:r>
          </a:p>
          <a:p>
            <a:pPr marL="285750" indent="-285750" defTabSz="457200">
              <a:lnSpc>
                <a:spcPct val="150000"/>
              </a:lnSpc>
              <a:spcBef>
                <a:spcPct val="20000"/>
              </a:spcBef>
              <a:buClr>
                <a:srgbClr val="003C71"/>
              </a:buClr>
              <a:buSzPct val="125000"/>
              <a:buFont typeface="Wingdings" panose="05000000000000000000" pitchFamily="2" charset="2"/>
              <a:buChar char="q"/>
            </a:pPr>
            <a:r>
              <a:rPr lang="fr-CA" sz="1600" dirty="0" smtClean="0">
                <a:solidFill>
                  <a:srgbClr val="000000"/>
                </a:solidFill>
                <a:latin typeface="Arial"/>
                <a:cs typeface="Times"/>
              </a:rPr>
              <a:t>La possibilité de mener à bien le projet</a:t>
            </a:r>
            <a:endParaRPr lang="fr-CA" sz="1600" dirty="0">
              <a:solidFill>
                <a:srgbClr val="000000"/>
              </a:solidFill>
              <a:latin typeface="Arial"/>
              <a:cs typeface="Times"/>
            </a:endParaRPr>
          </a:p>
          <a:p>
            <a:pPr algn="ctr" defTabSz="457200">
              <a:spcBef>
                <a:spcPct val="20000"/>
              </a:spcBef>
              <a:buClr>
                <a:srgbClr val="003C71"/>
              </a:buClr>
              <a:buSzPct val="125000"/>
            </a:pPr>
            <a:endParaRPr lang="fr-CA" sz="2000" b="1" dirty="0" smtClean="0">
              <a:solidFill>
                <a:srgbClr val="000000"/>
              </a:solidFill>
              <a:latin typeface="Arial"/>
              <a:cs typeface="Times"/>
            </a:endParaRPr>
          </a:p>
          <a:p>
            <a:pPr lvl="1" algn="ctr" defTabSz="457200">
              <a:spcBef>
                <a:spcPct val="20000"/>
              </a:spcBef>
              <a:buClr>
                <a:srgbClr val="003C71"/>
              </a:buClr>
              <a:buSzPct val="125000"/>
            </a:pPr>
            <a:endParaRPr lang="fr-CA" sz="1600" dirty="0">
              <a:solidFill>
                <a:srgbClr val="000000"/>
              </a:solidFill>
              <a:latin typeface="Arial"/>
              <a:cs typeface="Times"/>
            </a:endParaRPr>
          </a:p>
        </p:txBody>
      </p:sp>
      <p:pic>
        <p:nvPicPr>
          <p:cNvPr id="4100" name="Picture 4" descr="Résultats de recherche d'images pour « attitude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2104181"/>
            <a:ext cx="978542" cy="733907"/>
          </a:xfrm>
          <a:prstGeom prst="rect">
            <a:avLst/>
          </a:prstGeom>
          <a:noFill/>
          <a:extLst>
            <a:ext uri="{909E8E84-426E-40DD-AFC4-6F175D3DCCD1}">
              <a14:hiddenFill xmlns:a14="http://schemas.microsoft.com/office/drawing/2010/main">
                <a:solidFill>
                  <a:srgbClr val="FFFFFF"/>
                </a:solidFill>
              </a14:hiddenFill>
            </a:ext>
          </a:extLst>
        </p:spPr>
      </p:pic>
      <p:pic>
        <p:nvPicPr>
          <p:cNvPr id="40" name="Imag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1716" y="1988568"/>
            <a:ext cx="1286842" cy="965132"/>
          </a:xfrm>
          <a:prstGeom prst="rect">
            <a:avLst/>
          </a:prstGeom>
        </p:spPr>
      </p:pic>
      <p:cxnSp>
        <p:nvCxnSpPr>
          <p:cNvPr id="3" name="Connecteur droit 2"/>
          <p:cNvCxnSpPr/>
          <p:nvPr/>
        </p:nvCxnSpPr>
        <p:spPr>
          <a:xfrm>
            <a:off x="4211960" y="2204864"/>
            <a:ext cx="23964" cy="417646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1381896" y="1118744"/>
            <a:ext cx="7505701" cy="734117"/>
          </a:xfrm>
          <a:prstGeom prst="rect">
            <a:avLst/>
          </a:prstGeom>
        </p:spPr>
        <p:txBody>
          <a:bodyPr vert="horz" wrap="square" lIns="91440" tIns="45720" rIns="91440" bIns="45720" rtlCol="0">
            <a:noAutofit/>
          </a:bodyPr>
          <a:lstStyle/>
          <a:p>
            <a:pPr defTabSz="457200"/>
            <a:r>
              <a:rPr lang="fr-CA" sz="1600" dirty="0">
                <a:solidFill>
                  <a:srgbClr val="000000"/>
                </a:solidFill>
                <a:latin typeface="Arial"/>
              </a:rPr>
              <a:t>L’analyste d’affaires </a:t>
            </a:r>
            <a:r>
              <a:rPr lang="fr-CA" sz="1600" dirty="0" smtClean="0">
                <a:solidFill>
                  <a:srgbClr val="000000"/>
                </a:solidFill>
                <a:latin typeface="Arial"/>
              </a:rPr>
              <a:t>doit :</a:t>
            </a:r>
          </a:p>
          <a:p>
            <a:pPr marL="285750" indent="-285750" defTabSz="457200">
              <a:buFont typeface="Arial" panose="020B0604020202020204" pitchFamily="34" charset="0"/>
              <a:buChar char="•"/>
            </a:pPr>
            <a:r>
              <a:rPr lang="fr-CA" sz="1600" b="1" dirty="0" smtClean="0">
                <a:solidFill>
                  <a:srgbClr val="000000"/>
                </a:solidFill>
                <a:latin typeface="Arial"/>
              </a:rPr>
              <a:t>évaluer </a:t>
            </a:r>
            <a:r>
              <a:rPr lang="fr-CA" sz="1600" b="1" dirty="0">
                <a:solidFill>
                  <a:srgbClr val="000000"/>
                </a:solidFill>
                <a:latin typeface="Arial"/>
              </a:rPr>
              <a:t>les attitudes </a:t>
            </a:r>
            <a:r>
              <a:rPr lang="fr-CA" sz="1600" dirty="0" smtClean="0">
                <a:solidFill>
                  <a:srgbClr val="000000"/>
                </a:solidFill>
                <a:latin typeface="Arial"/>
              </a:rPr>
              <a:t>des </a:t>
            </a:r>
            <a:r>
              <a:rPr lang="fr-CA" sz="1600" dirty="0">
                <a:solidFill>
                  <a:srgbClr val="000000"/>
                </a:solidFill>
                <a:latin typeface="Arial"/>
              </a:rPr>
              <a:t>parties prenantes, et leur </a:t>
            </a:r>
            <a:r>
              <a:rPr lang="fr-CA" sz="1600" b="1" dirty="0">
                <a:solidFill>
                  <a:srgbClr val="000000"/>
                </a:solidFill>
                <a:latin typeface="Arial"/>
              </a:rPr>
              <a:t>influence</a:t>
            </a:r>
            <a:r>
              <a:rPr lang="fr-CA" sz="1600" dirty="0">
                <a:solidFill>
                  <a:srgbClr val="000000"/>
                </a:solidFill>
                <a:latin typeface="Arial"/>
              </a:rPr>
              <a:t> a </a:t>
            </a:r>
            <a:r>
              <a:rPr lang="fr-CA" sz="1600" dirty="0" smtClean="0">
                <a:solidFill>
                  <a:srgbClr val="000000"/>
                </a:solidFill>
                <a:latin typeface="Arial"/>
              </a:rPr>
              <a:t>l’égard </a:t>
            </a:r>
            <a:r>
              <a:rPr lang="fr-CA" sz="1600" dirty="0">
                <a:solidFill>
                  <a:srgbClr val="000000"/>
                </a:solidFill>
                <a:latin typeface="Arial"/>
              </a:rPr>
              <a:t>de </a:t>
            </a:r>
            <a:r>
              <a:rPr lang="fr-CA" sz="1600" dirty="0" smtClean="0">
                <a:solidFill>
                  <a:srgbClr val="000000"/>
                </a:solidFill>
                <a:latin typeface="Arial"/>
              </a:rPr>
              <a:t>l’initiative.</a:t>
            </a:r>
            <a:endParaRPr lang="fr-CA" dirty="0">
              <a:solidFill>
                <a:srgbClr val="000000"/>
              </a:solidFill>
              <a:latin typeface="Arial"/>
              <a:cs typeface="Times"/>
            </a:endParaRPr>
          </a:p>
        </p:txBody>
      </p:sp>
      <p:sp>
        <p:nvSpPr>
          <p:cNvPr id="10" name="Freeform 72"/>
          <p:cNvSpPr>
            <a:spLocks noChangeAspect="1" noEditPoints="1"/>
          </p:cNvSpPr>
          <p:nvPr>
            <p:custDataLst>
              <p:tags r:id="rId1"/>
            </p:custDataLst>
          </p:nvPr>
        </p:nvSpPr>
        <p:spPr bwMode="auto">
          <a:xfrm>
            <a:off x="829446" y="1118744"/>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Tree>
    <p:extLst>
      <p:ext uri="{BB962C8B-B14F-4D97-AF65-F5344CB8AC3E}">
        <p14:creationId xmlns:p14="http://schemas.microsoft.com/office/powerpoint/2010/main" val="10001054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1 </a:t>
            </a:r>
            <a:r>
              <a:rPr lang="fr-CA" sz="1800" b="0" i="1" dirty="0">
                <a:solidFill>
                  <a:srgbClr val="003C71"/>
                </a:solidFill>
              </a:rPr>
              <a:t>- Activité a. – identifier les parties prenantes</a:t>
            </a:r>
          </a:p>
        </p:txBody>
      </p:sp>
      <p:graphicFrame>
        <p:nvGraphicFramePr>
          <p:cNvPr id="18" name="Tableau 17"/>
          <p:cNvGraphicFramePr>
            <a:graphicFrameLocks noGrp="1"/>
          </p:cNvGraphicFramePr>
          <p:nvPr>
            <p:extLst/>
          </p:nvPr>
        </p:nvGraphicFramePr>
        <p:xfrm>
          <a:off x="314324" y="695325"/>
          <a:ext cx="8620128" cy="396240"/>
        </p:xfrm>
        <a:graphic>
          <a:graphicData uri="http://schemas.openxmlformats.org/drawingml/2006/table">
            <a:tbl>
              <a:tblPr firstRow="1" bandRow="1">
                <a:tableStyleId>{0E3FDE45-AF77-4B5C-9715-49D594BDF05E}</a:tableStyleId>
              </a:tblPr>
              <a:tblGrid>
                <a:gridCol w="2155032">
                  <a:extLst>
                    <a:ext uri="{9D8B030D-6E8A-4147-A177-3AD203B41FA5}">
                      <a16:colId xmlns:a16="http://schemas.microsoft.com/office/drawing/2014/main" val="20000"/>
                    </a:ext>
                  </a:extLst>
                </a:gridCol>
                <a:gridCol w="2155032">
                  <a:extLst>
                    <a:ext uri="{9D8B030D-6E8A-4147-A177-3AD203B41FA5}">
                      <a16:colId xmlns:a16="http://schemas.microsoft.com/office/drawing/2014/main" val="20001"/>
                    </a:ext>
                  </a:extLst>
                </a:gridCol>
                <a:gridCol w="2155032">
                  <a:extLst>
                    <a:ext uri="{9D8B030D-6E8A-4147-A177-3AD203B41FA5}">
                      <a16:colId xmlns:a16="http://schemas.microsoft.com/office/drawing/2014/main" val="20002"/>
                    </a:ext>
                  </a:extLst>
                </a:gridCol>
                <a:gridCol w="2155032">
                  <a:extLst>
                    <a:ext uri="{9D8B030D-6E8A-4147-A177-3AD203B41FA5}">
                      <a16:colId xmlns:a16="http://schemas.microsoft.com/office/drawing/2014/main" val="20003"/>
                    </a:ext>
                  </a:extLst>
                </a:gridCol>
              </a:tblGrid>
              <a:tr h="351957">
                <a:tc>
                  <a:txBody>
                    <a:bodyPr/>
                    <a:lstStyle/>
                    <a:p>
                      <a:pPr algn="ctr"/>
                      <a:r>
                        <a:rPr lang="fr-CA" sz="1000" dirty="0" smtClean="0">
                          <a:solidFill>
                            <a:schemeClr val="accent6">
                              <a:lumMod val="50000"/>
                            </a:schemeClr>
                          </a:solidFill>
                        </a:rPr>
                        <a:t>Identifier les parties</a:t>
                      </a:r>
                      <a:r>
                        <a:rPr lang="fr-CA" sz="1000" baseline="0" dirty="0" smtClean="0">
                          <a:solidFill>
                            <a:schemeClr val="accent6">
                              <a:lumMod val="50000"/>
                            </a:schemeClr>
                          </a:solidFill>
                        </a:rPr>
                        <a:t> prenantes</a:t>
                      </a: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Complexité</a:t>
                      </a:r>
                      <a:r>
                        <a:rPr lang="fr-CA" sz="1000" baseline="0" dirty="0" smtClean="0">
                          <a:solidFill>
                            <a:schemeClr val="accent6">
                              <a:lumMod val="50000"/>
                            </a:schemeClr>
                          </a:solidFill>
                        </a:rPr>
                        <a:t> des partie prenantes</a:t>
                      </a:r>
                    </a:p>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Attitude et influence</a:t>
                      </a:r>
                      <a:endParaRPr lang="fr-CA" sz="1000" dirty="0">
                        <a:solidFill>
                          <a:schemeClr val="accent6">
                            <a:lumMod val="50000"/>
                          </a:schemeClr>
                        </a:solidFill>
                      </a:endParaRPr>
                    </a:p>
                  </a:txBody>
                  <a:tcPr>
                    <a:solidFill>
                      <a:schemeClr val="accent6">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Niveau</a:t>
                      </a:r>
                      <a:r>
                        <a:rPr lang="fr-CA" sz="1000" baseline="0" dirty="0" smtClean="0">
                          <a:solidFill>
                            <a:schemeClr val="accent6">
                              <a:lumMod val="50000"/>
                            </a:schemeClr>
                          </a:solidFill>
                        </a:rPr>
                        <a:t> d’implication des parties prenante dans le projet</a:t>
                      </a:r>
                      <a:endParaRPr lang="fr-CA" sz="1000" dirty="0">
                        <a:solidFill>
                          <a:schemeClr val="accent6">
                            <a:lumMod val="50000"/>
                          </a:schemeClr>
                        </a:solidFill>
                      </a:endParaRPr>
                    </a:p>
                  </a:txBody>
                  <a:tcPr>
                    <a:solidFill>
                      <a:schemeClr val="bg1"/>
                    </a:solidFill>
                  </a:tcPr>
                </a:tc>
                <a:extLst>
                  <a:ext uri="{0D108BD9-81ED-4DB2-BD59-A6C34878D82A}">
                    <a16:rowId xmlns:a16="http://schemas.microsoft.com/office/drawing/2014/main" val="10000"/>
                  </a:ext>
                </a:extLst>
              </a:tr>
            </a:tbl>
          </a:graphicData>
        </a:graphic>
      </p:graphicFrame>
      <p:sp>
        <p:nvSpPr>
          <p:cNvPr id="20" name="Rectangle 1027"/>
          <p:cNvSpPr>
            <a:spLocks noChangeArrowheads="1"/>
          </p:cNvSpPr>
          <p:nvPr/>
        </p:nvSpPr>
        <p:spPr bwMode="gray">
          <a:xfrm>
            <a:off x="774700" y="2192039"/>
            <a:ext cx="8047038" cy="723900"/>
          </a:xfrm>
          <a:prstGeom prst="rect">
            <a:avLst/>
          </a:prstGeom>
          <a:noFill/>
          <a:ln w="1270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lIns="251758" tIns="71932" rIns="71932" bIns="71932"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25000"/>
              </a:spcBef>
            </a:pPr>
            <a:r>
              <a:rPr lang="fr-CA" altLang="fr-FR" b="0" dirty="0" smtClean="0">
                <a:solidFill>
                  <a:srgbClr val="000000"/>
                </a:solidFill>
              </a:rPr>
              <a:t>Durant les entrevues, il investigue, identifie </a:t>
            </a:r>
            <a:r>
              <a:rPr lang="fr-CA" altLang="fr-FR" b="0" dirty="0">
                <a:solidFill>
                  <a:srgbClr val="000000"/>
                </a:solidFill>
              </a:rPr>
              <a:t>leurs objectifs, attentes et préoccupations envers le changement anticipé.</a:t>
            </a:r>
            <a:endParaRPr lang="fr-CA" altLang="fr-FR" b="0" noProof="1">
              <a:solidFill>
                <a:srgbClr val="000000"/>
              </a:solidFill>
            </a:endParaRPr>
          </a:p>
        </p:txBody>
      </p:sp>
      <p:sp>
        <p:nvSpPr>
          <p:cNvPr id="21" name="Rectangle 1028"/>
          <p:cNvSpPr>
            <a:spLocks noChangeArrowheads="1"/>
          </p:cNvSpPr>
          <p:nvPr/>
        </p:nvSpPr>
        <p:spPr bwMode="gray">
          <a:xfrm>
            <a:off x="774700" y="3031827"/>
            <a:ext cx="8047038" cy="3565525"/>
          </a:xfrm>
          <a:prstGeom prst="rect">
            <a:avLst/>
          </a:prstGeom>
          <a:noFill/>
          <a:ln w="1270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lIns="251758" tIns="71932" rIns="71932" bIns="71932"/>
          <a:lstStyle>
            <a:lvl1pPr>
              <a:defRPr b="1">
                <a:solidFill>
                  <a:schemeClr val="tx1"/>
                </a:solidFill>
                <a:latin typeface="Arial" charset="0"/>
              </a:defRPr>
            </a:lvl1pPr>
            <a:lvl2pPr marL="742950" indent="-285750">
              <a:defRPr b="1">
                <a:solidFill>
                  <a:schemeClr val="tx1"/>
                </a:solidFill>
                <a:latin typeface="Arial" charset="0"/>
              </a:defRPr>
            </a:lvl2pPr>
            <a:lvl3pPr marL="369888" indent="9525">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25000"/>
              </a:spcBef>
            </a:pPr>
            <a:r>
              <a:rPr lang="fr-CA" altLang="fr-FR" b="0" dirty="0">
                <a:solidFill>
                  <a:srgbClr val="000000"/>
                </a:solidFill>
              </a:rPr>
              <a:t>Sur une échelle qualitative, évaluer :</a:t>
            </a:r>
          </a:p>
          <a:p>
            <a:pPr defTabSz="457200">
              <a:spcBef>
                <a:spcPct val="25000"/>
              </a:spcBef>
            </a:pPr>
            <a:r>
              <a:rPr lang="fr-CA" altLang="fr-FR" sz="1600" b="0" u="sng" dirty="0">
                <a:solidFill>
                  <a:srgbClr val="000000"/>
                </a:solidFill>
              </a:rPr>
              <a:t>Leur intérêt envers le projet : </a:t>
            </a:r>
          </a:p>
          <a:p>
            <a:pPr defTabSz="457200">
              <a:spcBef>
                <a:spcPct val="25000"/>
              </a:spcBef>
            </a:pPr>
            <a:r>
              <a:rPr lang="fr-CA" altLang="fr-FR" sz="1600" b="0" dirty="0">
                <a:solidFill>
                  <a:srgbClr val="000000"/>
                </a:solidFill>
              </a:rPr>
              <a:t>Dans quelle mesure le projet présente-t-il </a:t>
            </a:r>
            <a:r>
              <a:rPr lang="fr-CA" altLang="fr-FR" sz="1600" dirty="0">
                <a:solidFill>
                  <a:srgbClr val="000000"/>
                </a:solidFill>
              </a:rPr>
              <a:t>certains avantages / inconvénients </a:t>
            </a:r>
            <a:r>
              <a:rPr lang="fr-CA" altLang="fr-FR" sz="1600" b="0" dirty="0">
                <a:solidFill>
                  <a:srgbClr val="000000"/>
                </a:solidFill>
              </a:rPr>
              <a:t>pour la partie prenante?</a:t>
            </a:r>
          </a:p>
          <a:p>
            <a:pPr lvl="2" defTabSz="457200">
              <a:spcBef>
                <a:spcPct val="25000"/>
              </a:spcBef>
            </a:pPr>
            <a:endParaRPr lang="fr-CA" altLang="fr-FR" sz="1600" b="0" dirty="0">
              <a:solidFill>
                <a:srgbClr val="000000"/>
              </a:solidFill>
            </a:endParaRPr>
          </a:p>
          <a:p>
            <a:pPr lvl="2" defTabSz="457200">
              <a:spcBef>
                <a:spcPct val="25000"/>
              </a:spcBef>
            </a:pPr>
            <a:endParaRPr lang="fr-CA" altLang="fr-FR" sz="1600" b="0" dirty="0">
              <a:solidFill>
                <a:srgbClr val="000000"/>
              </a:solidFill>
            </a:endParaRPr>
          </a:p>
          <a:p>
            <a:pPr defTabSz="457200">
              <a:spcBef>
                <a:spcPct val="75000"/>
              </a:spcBef>
            </a:pPr>
            <a:r>
              <a:rPr lang="fr-CA" altLang="fr-FR" sz="1600" b="0" u="sng" dirty="0">
                <a:solidFill>
                  <a:srgbClr val="000000"/>
                </a:solidFill>
              </a:rPr>
              <a:t>Leur pouvoir d’influence sur l’issue du changement : </a:t>
            </a:r>
          </a:p>
          <a:p>
            <a:pPr defTabSz="457200">
              <a:spcBef>
                <a:spcPct val="25000"/>
              </a:spcBef>
            </a:pPr>
            <a:r>
              <a:rPr lang="fr-CA" altLang="fr-FR" sz="1600" b="0" dirty="0">
                <a:solidFill>
                  <a:srgbClr val="000000"/>
                </a:solidFill>
              </a:rPr>
              <a:t>Dans quelle mesure la partie prenante possède-t-elle le pouvoir (formel et/ou informel) de modifier l'issue du projet et/ou la cible du changement?</a:t>
            </a:r>
          </a:p>
          <a:p>
            <a:pPr defTabSz="457200">
              <a:spcBef>
                <a:spcPct val="25000"/>
              </a:spcBef>
            </a:pPr>
            <a:endParaRPr lang="fr-CA" altLang="fr-FR" sz="1600" b="0" noProof="1">
              <a:solidFill>
                <a:srgbClr val="000000"/>
              </a:solidFill>
            </a:endParaRPr>
          </a:p>
        </p:txBody>
      </p:sp>
      <p:sp>
        <p:nvSpPr>
          <p:cNvPr id="22" name="Rectangle 1029"/>
          <p:cNvSpPr>
            <a:spLocks noChangeArrowheads="1"/>
          </p:cNvSpPr>
          <p:nvPr/>
        </p:nvSpPr>
        <p:spPr bwMode="gray">
          <a:xfrm>
            <a:off x="315913" y="2192039"/>
            <a:ext cx="463550" cy="723900"/>
          </a:xfrm>
          <a:prstGeom prst="rect">
            <a:avLst/>
          </a:prstGeom>
          <a:solidFill>
            <a:schemeClr val="accent1"/>
          </a:solidFill>
          <a:ln w="12700">
            <a:solidFill>
              <a:srgbClr val="C0C0C0"/>
            </a:solidFill>
            <a:miter lim="800000"/>
            <a:headEnd/>
            <a:tailEnd/>
          </a:ln>
        </p:spPr>
        <p:txBody>
          <a:bodyPr lIns="0" tIns="71932" rIns="0" bIns="0" anchor="ctr" anchorCtr="0"/>
          <a:lstStyle>
            <a:lvl1pPr defTabSz="801688">
              <a:defRPr b="1">
                <a:solidFill>
                  <a:schemeClr val="tx1"/>
                </a:solidFill>
                <a:latin typeface="Arial" charset="0"/>
              </a:defRPr>
            </a:lvl1pPr>
            <a:lvl2pPr marL="742950" indent="-285750" defTabSz="801688">
              <a:defRPr b="1">
                <a:solidFill>
                  <a:schemeClr val="tx1"/>
                </a:solidFill>
                <a:latin typeface="Arial" charset="0"/>
              </a:defRPr>
            </a:lvl2pPr>
            <a:lvl3pPr marL="1143000" indent="-228600" defTabSz="801688">
              <a:defRPr b="1">
                <a:solidFill>
                  <a:schemeClr val="tx1"/>
                </a:solidFill>
                <a:latin typeface="Arial" charset="0"/>
              </a:defRPr>
            </a:lvl3pPr>
            <a:lvl4pPr marL="1600200" indent="-228600" defTabSz="801688">
              <a:defRPr b="1">
                <a:solidFill>
                  <a:schemeClr val="tx1"/>
                </a:solidFill>
                <a:latin typeface="Arial" charset="0"/>
              </a:defRPr>
            </a:lvl4pPr>
            <a:lvl5pPr marL="2057400" indent="-228600" defTabSz="801688">
              <a:defRPr b="1">
                <a:solidFill>
                  <a:schemeClr val="tx1"/>
                </a:solidFill>
                <a:latin typeface="Arial" charset="0"/>
              </a:defRPr>
            </a:lvl5pPr>
            <a:lvl6pPr marL="2514600" indent="-228600" algn="ctr" defTabSz="801688" eaLnBrk="0" fontAlgn="base" hangingPunct="0">
              <a:spcBef>
                <a:spcPct val="0"/>
              </a:spcBef>
              <a:spcAft>
                <a:spcPct val="0"/>
              </a:spcAft>
              <a:defRPr b="1">
                <a:solidFill>
                  <a:schemeClr val="tx1"/>
                </a:solidFill>
                <a:latin typeface="Arial" charset="0"/>
              </a:defRPr>
            </a:lvl6pPr>
            <a:lvl7pPr marL="2971800" indent="-228600" algn="ctr" defTabSz="801688" eaLnBrk="0" fontAlgn="base" hangingPunct="0">
              <a:spcBef>
                <a:spcPct val="0"/>
              </a:spcBef>
              <a:spcAft>
                <a:spcPct val="0"/>
              </a:spcAft>
              <a:defRPr b="1">
                <a:solidFill>
                  <a:schemeClr val="tx1"/>
                </a:solidFill>
                <a:latin typeface="Arial" charset="0"/>
              </a:defRPr>
            </a:lvl7pPr>
            <a:lvl8pPr marL="3429000" indent="-228600" algn="ctr" defTabSz="801688" eaLnBrk="0" fontAlgn="base" hangingPunct="0">
              <a:spcBef>
                <a:spcPct val="0"/>
              </a:spcBef>
              <a:spcAft>
                <a:spcPct val="0"/>
              </a:spcAft>
              <a:defRPr b="1">
                <a:solidFill>
                  <a:schemeClr val="tx1"/>
                </a:solidFill>
                <a:latin typeface="Arial" charset="0"/>
              </a:defRPr>
            </a:lvl8pPr>
            <a:lvl9pPr marL="3886200" indent="-228600" algn="ctr" defTabSz="801688" eaLnBrk="0" fontAlgn="base" hangingPunct="0">
              <a:spcBef>
                <a:spcPct val="0"/>
              </a:spcBef>
              <a:spcAft>
                <a:spcPct val="0"/>
              </a:spcAft>
              <a:defRPr b="1">
                <a:solidFill>
                  <a:schemeClr val="tx1"/>
                </a:solidFill>
                <a:latin typeface="Arial" charset="0"/>
              </a:defRPr>
            </a:lvl9pPr>
          </a:lstStyle>
          <a:p>
            <a:pPr algn="ctr"/>
            <a:r>
              <a:rPr lang="fr-CA" altLang="fr-FR" sz="2400" noProof="1">
                <a:solidFill>
                  <a:schemeClr val="bg1"/>
                </a:solidFill>
              </a:rPr>
              <a:t>1</a:t>
            </a:r>
          </a:p>
        </p:txBody>
      </p:sp>
      <p:sp>
        <p:nvSpPr>
          <p:cNvPr id="23" name="Rectangle 1030"/>
          <p:cNvSpPr>
            <a:spLocks noChangeArrowheads="1"/>
          </p:cNvSpPr>
          <p:nvPr/>
        </p:nvSpPr>
        <p:spPr bwMode="gray">
          <a:xfrm>
            <a:off x="315913" y="3031827"/>
            <a:ext cx="463550" cy="3565525"/>
          </a:xfrm>
          <a:prstGeom prst="rect">
            <a:avLst/>
          </a:prstGeom>
          <a:solidFill>
            <a:schemeClr val="accent1"/>
          </a:solidFill>
          <a:ln w="12700">
            <a:solidFill>
              <a:srgbClr val="C0C0C0"/>
            </a:solidFill>
            <a:miter lim="800000"/>
            <a:headEnd/>
            <a:tailEnd/>
          </a:ln>
        </p:spPr>
        <p:txBody>
          <a:bodyPr lIns="0" tIns="71932" rIns="0" bIns="0" anchor="ctr" anchorCtr="0"/>
          <a:lstStyle>
            <a:lvl1pPr defTabSz="801688">
              <a:defRPr b="1">
                <a:solidFill>
                  <a:schemeClr val="tx1"/>
                </a:solidFill>
                <a:latin typeface="Arial" charset="0"/>
              </a:defRPr>
            </a:lvl1pPr>
            <a:lvl2pPr marL="742950" indent="-285750" defTabSz="801688">
              <a:defRPr b="1">
                <a:solidFill>
                  <a:schemeClr val="tx1"/>
                </a:solidFill>
                <a:latin typeface="Arial" charset="0"/>
              </a:defRPr>
            </a:lvl2pPr>
            <a:lvl3pPr marL="1143000" indent="-228600" defTabSz="801688">
              <a:defRPr b="1">
                <a:solidFill>
                  <a:schemeClr val="tx1"/>
                </a:solidFill>
                <a:latin typeface="Arial" charset="0"/>
              </a:defRPr>
            </a:lvl3pPr>
            <a:lvl4pPr marL="1600200" indent="-228600" defTabSz="801688">
              <a:defRPr b="1">
                <a:solidFill>
                  <a:schemeClr val="tx1"/>
                </a:solidFill>
                <a:latin typeface="Arial" charset="0"/>
              </a:defRPr>
            </a:lvl4pPr>
            <a:lvl5pPr marL="2057400" indent="-228600" defTabSz="801688">
              <a:defRPr b="1">
                <a:solidFill>
                  <a:schemeClr val="tx1"/>
                </a:solidFill>
                <a:latin typeface="Arial" charset="0"/>
              </a:defRPr>
            </a:lvl5pPr>
            <a:lvl6pPr marL="2514600" indent="-228600" algn="ctr" defTabSz="801688" eaLnBrk="0" fontAlgn="base" hangingPunct="0">
              <a:spcBef>
                <a:spcPct val="0"/>
              </a:spcBef>
              <a:spcAft>
                <a:spcPct val="0"/>
              </a:spcAft>
              <a:defRPr b="1">
                <a:solidFill>
                  <a:schemeClr val="tx1"/>
                </a:solidFill>
                <a:latin typeface="Arial" charset="0"/>
              </a:defRPr>
            </a:lvl6pPr>
            <a:lvl7pPr marL="2971800" indent="-228600" algn="ctr" defTabSz="801688" eaLnBrk="0" fontAlgn="base" hangingPunct="0">
              <a:spcBef>
                <a:spcPct val="0"/>
              </a:spcBef>
              <a:spcAft>
                <a:spcPct val="0"/>
              </a:spcAft>
              <a:defRPr b="1">
                <a:solidFill>
                  <a:schemeClr val="tx1"/>
                </a:solidFill>
                <a:latin typeface="Arial" charset="0"/>
              </a:defRPr>
            </a:lvl7pPr>
            <a:lvl8pPr marL="3429000" indent="-228600" algn="ctr" defTabSz="801688" eaLnBrk="0" fontAlgn="base" hangingPunct="0">
              <a:spcBef>
                <a:spcPct val="0"/>
              </a:spcBef>
              <a:spcAft>
                <a:spcPct val="0"/>
              </a:spcAft>
              <a:defRPr b="1">
                <a:solidFill>
                  <a:schemeClr val="tx1"/>
                </a:solidFill>
                <a:latin typeface="Arial" charset="0"/>
              </a:defRPr>
            </a:lvl8pPr>
            <a:lvl9pPr marL="3886200" indent="-228600" algn="ctr" defTabSz="801688" eaLnBrk="0" fontAlgn="base" hangingPunct="0">
              <a:spcBef>
                <a:spcPct val="0"/>
              </a:spcBef>
              <a:spcAft>
                <a:spcPct val="0"/>
              </a:spcAft>
              <a:defRPr b="1">
                <a:solidFill>
                  <a:schemeClr val="tx1"/>
                </a:solidFill>
                <a:latin typeface="Arial" charset="0"/>
              </a:defRPr>
            </a:lvl9pPr>
          </a:lstStyle>
          <a:p>
            <a:pPr algn="ctr">
              <a:spcBef>
                <a:spcPct val="25000"/>
              </a:spcBef>
            </a:pPr>
            <a:r>
              <a:rPr lang="fr-CA" altLang="fr-FR" sz="2400" noProof="1">
                <a:solidFill>
                  <a:schemeClr val="bg1"/>
                </a:solidFill>
              </a:rPr>
              <a:t>2</a:t>
            </a:r>
          </a:p>
        </p:txBody>
      </p:sp>
      <p:sp>
        <p:nvSpPr>
          <p:cNvPr id="24" name="Line 1032"/>
          <p:cNvSpPr>
            <a:spLocks noChangeShapeType="1"/>
          </p:cNvSpPr>
          <p:nvPr/>
        </p:nvSpPr>
        <p:spPr bwMode="auto">
          <a:xfrm>
            <a:off x="1370013" y="4455814"/>
            <a:ext cx="6961187" cy="1588"/>
          </a:xfrm>
          <a:prstGeom prst="line">
            <a:avLst/>
          </a:prstGeom>
          <a:noFill/>
          <a:ln w="88900">
            <a:solidFill>
              <a:schemeClr val="accent2"/>
            </a:solidFill>
            <a:round/>
            <a:headEnd type="triangle" w="med" len="med"/>
            <a:tailEnd type="triangle" w="med" len="med"/>
          </a:ln>
          <a:effectLst>
            <a:outerShdw dist="35921" dir="2700000" algn="ctr" rotWithShape="0">
              <a:srgbClr val="B2B2B2"/>
            </a:outerShdw>
          </a:effectLst>
        </p:spPr>
        <p:txBody>
          <a:bodyPr wrap="none" anchor="ctr"/>
          <a:lstStyle/>
          <a:p>
            <a:pPr defTabSz="457200">
              <a:defRPr/>
            </a:pPr>
            <a:endParaRPr lang="fr-CA">
              <a:solidFill>
                <a:srgbClr val="000000"/>
              </a:solidFill>
            </a:endParaRPr>
          </a:p>
        </p:txBody>
      </p:sp>
      <p:sp>
        <p:nvSpPr>
          <p:cNvPr id="25" name="Text Box 1033"/>
          <p:cNvSpPr txBox="1">
            <a:spLocks noChangeArrowheads="1"/>
          </p:cNvSpPr>
          <p:nvPr/>
        </p:nvSpPr>
        <p:spPr bwMode="auto">
          <a:xfrm>
            <a:off x="1079500" y="4585989"/>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1000">
                <a:solidFill>
                  <a:srgbClr val="97999B"/>
                </a:solidFill>
              </a:rPr>
              <a:t>Aucunement concerné</a:t>
            </a:r>
          </a:p>
        </p:txBody>
      </p:sp>
      <p:sp>
        <p:nvSpPr>
          <p:cNvPr id="26" name="Text Box 1034"/>
          <p:cNvSpPr txBox="1">
            <a:spLocks noChangeArrowheads="1"/>
          </p:cNvSpPr>
          <p:nvPr/>
        </p:nvSpPr>
        <p:spPr bwMode="auto">
          <a:xfrm>
            <a:off x="7302500" y="4585989"/>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1000">
                <a:solidFill>
                  <a:srgbClr val="97999B"/>
                </a:solidFill>
              </a:rPr>
              <a:t>Hautement concerné</a:t>
            </a:r>
          </a:p>
        </p:txBody>
      </p:sp>
      <p:sp>
        <p:nvSpPr>
          <p:cNvPr id="27" name="Text Box 1035"/>
          <p:cNvSpPr txBox="1">
            <a:spLocks noChangeArrowheads="1"/>
          </p:cNvSpPr>
          <p:nvPr/>
        </p:nvSpPr>
        <p:spPr bwMode="auto">
          <a:xfrm>
            <a:off x="965200" y="4111327"/>
            <a:ext cx="342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3200">
                <a:solidFill>
                  <a:srgbClr val="000000"/>
                </a:solidFill>
              </a:rPr>
              <a:t>-</a:t>
            </a:r>
          </a:p>
        </p:txBody>
      </p:sp>
      <p:sp>
        <p:nvSpPr>
          <p:cNvPr id="28" name="Text Box 1036"/>
          <p:cNvSpPr txBox="1">
            <a:spLocks noChangeArrowheads="1"/>
          </p:cNvSpPr>
          <p:nvPr/>
        </p:nvSpPr>
        <p:spPr bwMode="auto">
          <a:xfrm>
            <a:off x="8331200" y="4136727"/>
            <a:ext cx="342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3200">
                <a:solidFill>
                  <a:srgbClr val="000000"/>
                </a:solidFill>
              </a:rPr>
              <a:t>+</a:t>
            </a:r>
          </a:p>
        </p:txBody>
      </p:sp>
      <p:sp>
        <p:nvSpPr>
          <p:cNvPr id="29" name="Text Box 1037"/>
          <p:cNvSpPr txBox="1">
            <a:spLocks noChangeArrowheads="1"/>
          </p:cNvSpPr>
          <p:nvPr/>
        </p:nvSpPr>
        <p:spPr bwMode="auto">
          <a:xfrm>
            <a:off x="3111500" y="4585989"/>
            <a:ext cx="137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1000">
                <a:solidFill>
                  <a:srgbClr val="97999B"/>
                </a:solidFill>
              </a:rPr>
              <a:t>Peu concerné</a:t>
            </a:r>
          </a:p>
        </p:txBody>
      </p:sp>
      <p:sp>
        <p:nvSpPr>
          <p:cNvPr id="30" name="Text Box 1038"/>
          <p:cNvSpPr txBox="1">
            <a:spLocks noChangeArrowheads="1"/>
          </p:cNvSpPr>
          <p:nvPr/>
        </p:nvSpPr>
        <p:spPr bwMode="auto">
          <a:xfrm>
            <a:off x="4940300" y="4585989"/>
            <a:ext cx="1600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1000">
                <a:solidFill>
                  <a:srgbClr val="97999B"/>
                </a:solidFill>
              </a:rPr>
              <a:t>Concerné</a:t>
            </a:r>
          </a:p>
        </p:txBody>
      </p:sp>
      <p:sp>
        <p:nvSpPr>
          <p:cNvPr id="31" name="Line 1039"/>
          <p:cNvSpPr>
            <a:spLocks noChangeShapeType="1"/>
          </p:cNvSpPr>
          <p:nvPr/>
        </p:nvSpPr>
        <p:spPr bwMode="auto">
          <a:xfrm>
            <a:off x="1371600" y="6044902"/>
            <a:ext cx="6961188" cy="1587"/>
          </a:xfrm>
          <a:prstGeom prst="line">
            <a:avLst/>
          </a:prstGeom>
          <a:noFill/>
          <a:ln w="88900">
            <a:solidFill>
              <a:schemeClr val="accent2"/>
            </a:solidFill>
            <a:round/>
            <a:headEnd type="triangle" w="med" len="med"/>
            <a:tailEnd type="triangle" w="med" len="med"/>
          </a:ln>
          <a:effectLst>
            <a:outerShdw dist="35921" dir="2700000" algn="ctr" rotWithShape="0">
              <a:srgbClr val="B2B2B2"/>
            </a:outerShdw>
          </a:effectLst>
        </p:spPr>
        <p:txBody>
          <a:bodyPr wrap="none" anchor="ctr"/>
          <a:lstStyle/>
          <a:p>
            <a:pPr defTabSz="457200">
              <a:defRPr/>
            </a:pPr>
            <a:endParaRPr lang="fr-CA">
              <a:solidFill>
                <a:srgbClr val="000000"/>
              </a:solidFill>
            </a:endParaRPr>
          </a:p>
        </p:txBody>
      </p:sp>
      <p:sp>
        <p:nvSpPr>
          <p:cNvPr id="32" name="Text Box 1040"/>
          <p:cNvSpPr txBox="1">
            <a:spLocks noChangeArrowheads="1"/>
          </p:cNvSpPr>
          <p:nvPr/>
        </p:nvSpPr>
        <p:spPr bwMode="auto">
          <a:xfrm>
            <a:off x="966788" y="5700414"/>
            <a:ext cx="342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3200">
                <a:solidFill>
                  <a:srgbClr val="000000"/>
                </a:solidFill>
              </a:rPr>
              <a:t>-</a:t>
            </a:r>
          </a:p>
        </p:txBody>
      </p:sp>
      <p:sp>
        <p:nvSpPr>
          <p:cNvPr id="33" name="Text Box 1041"/>
          <p:cNvSpPr txBox="1">
            <a:spLocks noChangeArrowheads="1"/>
          </p:cNvSpPr>
          <p:nvPr/>
        </p:nvSpPr>
        <p:spPr bwMode="auto">
          <a:xfrm>
            <a:off x="8332788" y="5725814"/>
            <a:ext cx="342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3200">
                <a:solidFill>
                  <a:srgbClr val="000000"/>
                </a:solidFill>
              </a:rPr>
              <a:t>+</a:t>
            </a:r>
          </a:p>
        </p:txBody>
      </p:sp>
      <p:sp>
        <p:nvSpPr>
          <p:cNvPr id="34" name="Text Box 1042"/>
          <p:cNvSpPr txBox="1">
            <a:spLocks noChangeArrowheads="1"/>
          </p:cNvSpPr>
          <p:nvPr/>
        </p:nvSpPr>
        <p:spPr bwMode="auto">
          <a:xfrm>
            <a:off x="3136900" y="6163964"/>
            <a:ext cx="137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1000">
                <a:solidFill>
                  <a:srgbClr val="97999B"/>
                </a:solidFill>
              </a:rPr>
              <a:t>Peut influencer</a:t>
            </a:r>
          </a:p>
        </p:txBody>
      </p:sp>
      <p:sp>
        <p:nvSpPr>
          <p:cNvPr id="35" name="Text Box 1043"/>
          <p:cNvSpPr txBox="1">
            <a:spLocks noChangeArrowheads="1"/>
          </p:cNvSpPr>
          <p:nvPr/>
        </p:nvSpPr>
        <p:spPr bwMode="auto">
          <a:xfrm>
            <a:off x="7150100" y="6163964"/>
            <a:ext cx="137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1000">
                <a:solidFill>
                  <a:srgbClr val="97999B"/>
                </a:solidFill>
              </a:rPr>
              <a:t>Est décisionnel</a:t>
            </a:r>
          </a:p>
        </p:txBody>
      </p:sp>
      <p:sp>
        <p:nvSpPr>
          <p:cNvPr id="36" name="Text Box 1044"/>
          <p:cNvSpPr txBox="1">
            <a:spLocks noChangeArrowheads="1"/>
          </p:cNvSpPr>
          <p:nvPr/>
        </p:nvSpPr>
        <p:spPr bwMode="auto">
          <a:xfrm>
            <a:off x="5080000" y="6163964"/>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1000">
                <a:solidFill>
                  <a:srgbClr val="97999B"/>
                </a:solidFill>
              </a:rPr>
              <a:t>A beaucoup influence</a:t>
            </a:r>
          </a:p>
        </p:txBody>
      </p:sp>
      <p:sp>
        <p:nvSpPr>
          <p:cNvPr id="37" name="Text Box 1045"/>
          <p:cNvSpPr txBox="1">
            <a:spLocks noChangeArrowheads="1"/>
          </p:cNvSpPr>
          <p:nvPr/>
        </p:nvSpPr>
        <p:spPr bwMode="auto">
          <a:xfrm>
            <a:off x="1282700" y="6163964"/>
            <a:ext cx="137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52" tIns="45676" rIns="91352" bIns="45676">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spcBef>
                <a:spcPct val="50000"/>
              </a:spcBef>
              <a:spcAft>
                <a:spcPct val="30000"/>
              </a:spcAft>
            </a:pPr>
            <a:r>
              <a:rPr lang="fr-CA" altLang="fr-FR" sz="1000">
                <a:solidFill>
                  <a:srgbClr val="97999B"/>
                </a:solidFill>
              </a:rPr>
              <a:t>N’a pas d’influence</a:t>
            </a:r>
          </a:p>
        </p:txBody>
      </p:sp>
      <p:sp>
        <p:nvSpPr>
          <p:cNvPr id="40" name="ZoneTexte 39"/>
          <p:cNvSpPr txBox="1"/>
          <p:nvPr/>
        </p:nvSpPr>
        <p:spPr>
          <a:xfrm>
            <a:off x="1381896" y="1118744"/>
            <a:ext cx="7505701" cy="734117"/>
          </a:xfrm>
          <a:prstGeom prst="rect">
            <a:avLst/>
          </a:prstGeom>
        </p:spPr>
        <p:txBody>
          <a:bodyPr vert="horz" wrap="square" lIns="91440" tIns="45720" rIns="91440" bIns="45720" rtlCol="0">
            <a:noAutofit/>
          </a:bodyPr>
          <a:lstStyle/>
          <a:p>
            <a:pPr defTabSz="457200"/>
            <a:r>
              <a:rPr lang="fr-CA" sz="1600" dirty="0">
                <a:solidFill>
                  <a:srgbClr val="000000"/>
                </a:solidFill>
                <a:latin typeface="Arial"/>
              </a:rPr>
              <a:t>L’analyste d’affaires </a:t>
            </a:r>
            <a:r>
              <a:rPr lang="fr-CA" sz="1600" dirty="0" smtClean="0">
                <a:solidFill>
                  <a:srgbClr val="000000"/>
                </a:solidFill>
                <a:latin typeface="Arial"/>
              </a:rPr>
              <a:t>doit :</a:t>
            </a:r>
          </a:p>
          <a:p>
            <a:pPr marL="285750" indent="-285750" defTabSz="457200">
              <a:buFont typeface="Arial" panose="020B0604020202020204" pitchFamily="34" charset="0"/>
              <a:buChar char="•"/>
            </a:pPr>
            <a:r>
              <a:rPr lang="fr-CA" sz="1600" b="1" dirty="0" smtClean="0">
                <a:solidFill>
                  <a:srgbClr val="000000"/>
                </a:solidFill>
                <a:latin typeface="Arial"/>
              </a:rPr>
              <a:t>évaluer </a:t>
            </a:r>
            <a:r>
              <a:rPr lang="fr-CA" sz="1600" b="1" dirty="0">
                <a:solidFill>
                  <a:srgbClr val="000000"/>
                </a:solidFill>
                <a:latin typeface="Arial"/>
              </a:rPr>
              <a:t>les attitudes </a:t>
            </a:r>
            <a:r>
              <a:rPr lang="fr-CA" sz="1600" dirty="0" smtClean="0">
                <a:solidFill>
                  <a:srgbClr val="000000"/>
                </a:solidFill>
                <a:latin typeface="Arial"/>
              </a:rPr>
              <a:t>des </a:t>
            </a:r>
            <a:r>
              <a:rPr lang="fr-CA" sz="1600" dirty="0">
                <a:solidFill>
                  <a:srgbClr val="000000"/>
                </a:solidFill>
                <a:latin typeface="Arial"/>
              </a:rPr>
              <a:t>parties prenantes, et leur </a:t>
            </a:r>
            <a:r>
              <a:rPr lang="fr-CA" sz="1600" b="1" dirty="0">
                <a:solidFill>
                  <a:srgbClr val="000000"/>
                </a:solidFill>
                <a:latin typeface="Arial"/>
              </a:rPr>
              <a:t>influence</a:t>
            </a:r>
            <a:r>
              <a:rPr lang="fr-CA" sz="1600" dirty="0">
                <a:solidFill>
                  <a:srgbClr val="000000"/>
                </a:solidFill>
                <a:latin typeface="Arial"/>
              </a:rPr>
              <a:t> a </a:t>
            </a:r>
            <a:r>
              <a:rPr lang="fr-CA" sz="1600" dirty="0" smtClean="0">
                <a:solidFill>
                  <a:srgbClr val="000000"/>
                </a:solidFill>
                <a:latin typeface="Arial"/>
              </a:rPr>
              <a:t>l’égard </a:t>
            </a:r>
            <a:r>
              <a:rPr lang="fr-CA" sz="1600" dirty="0">
                <a:solidFill>
                  <a:srgbClr val="000000"/>
                </a:solidFill>
                <a:latin typeface="Arial"/>
              </a:rPr>
              <a:t>de </a:t>
            </a:r>
            <a:r>
              <a:rPr lang="fr-CA" sz="1600" dirty="0" smtClean="0">
                <a:solidFill>
                  <a:srgbClr val="000000"/>
                </a:solidFill>
                <a:latin typeface="Arial"/>
              </a:rPr>
              <a:t>l’initiative.</a:t>
            </a:r>
            <a:endParaRPr lang="fr-CA" dirty="0">
              <a:solidFill>
                <a:srgbClr val="000000"/>
              </a:solidFill>
              <a:latin typeface="Arial"/>
              <a:cs typeface="Times"/>
            </a:endParaRPr>
          </a:p>
        </p:txBody>
      </p:sp>
      <p:sp>
        <p:nvSpPr>
          <p:cNvPr id="41" name="Freeform 72"/>
          <p:cNvSpPr>
            <a:spLocks noChangeAspect="1" noEditPoints="1"/>
          </p:cNvSpPr>
          <p:nvPr>
            <p:custDataLst>
              <p:tags r:id="rId1"/>
            </p:custDataLst>
          </p:nvPr>
        </p:nvSpPr>
        <p:spPr bwMode="auto">
          <a:xfrm>
            <a:off x="829446" y="1118744"/>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Tree>
    <p:extLst>
      <p:ext uri="{BB962C8B-B14F-4D97-AF65-F5344CB8AC3E}">
        <p14:creationId xmlns:p14="http://schemas.microsoft.com/office/powerpoint/2010/main" val="31051408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1 </a:t>
            </a:r>
            <a:r>
              <a:rPr lang="fr-CA" sz="1800" b="0" i="1" dirty="0">
                <a:solidFill>
                  <a:srgbClr val="003C71"/>
                </a:solidFill>
              </a:rPr>
              <a:t>- Activité a. – identifier les parties prenantes</a:t>
            </a:r>
          </a:p>
        </p:txBody>
      </p:sp>
      <p:graphicFrame>
        <p:nvGraphicFramePr>
          <p:cNvPr id="18" name="Tableau 17"/>
          <p:cNvGraphicFramePr>
            <a:graphicFrameLocks noGrp="1"/>
          </p:cNvGraphicFramePr>
          <p:nvPr>
            <p:extLst/>
          </p:nvPr>
        </p:nvGraphicFramePr>
        <p:xfrm>
          <a:off x="314324" y="695325"/>
          <a:ext cx="8620128" cy="396240"/>
        </p:xfrm>
        <a:graphic>
          <a:graphicData uri="http://schemas.openxmlformats.org/drawingml/2006/table">
            <a:tbl>
              <a:tblPr firstRow="1" bandRow="1">
                <a:tableStyleId>{0E3FDE45-AF77-4B5C-9715-49D594BDF05E}</a:tableStyleId>
              </a:tblPr>
              <a:tblGrid>
                <a:gridCol w="2155032">
                  <a:extLst>
                    <a:ext uri="{9D8B030D-6E8A-4147-A177-3AD203B41FA5}">
                      <a16:colId xmlns:a16="http://schemas.microsoft.com/office/drawing/2014/main" val="20000"/>
                    </a:ext>
                  </a:extLst>
                </a:gridCol>
                <a:gridCol w="2155032">
                  <a:extLst>
                    <a:ext uri="{9D8B030D-6E8A-4147-A177-3AD203B41FA5}">
                      <a16:colId xmlns:a16="http://schemas.microsoft.com/office/drawing/2014/main" val="20001"/>
                    </a:ext>
                  </a:extLst>
                </a:gridCol>
                <a:gridCol w="2155032">
                  <a:extLst>
                    <a:ext uri="{9D8B030D-6E8A-4147-A177-3AD203B41FA5}">
                      <a16:colId xmlns:a16="http://schemas.microsoft.com/office/drawing/2014/main" val="20002"/>
                    </a:ext>
                  </a:extLst>
                </a:gridCol>
                <a:gridCol w="2155032">
                  <a:extLst>
                    <a:ext uri="{9D8B030D-6E8A-4147-A177-3AD203B41FA5}">
                      <a16:colId xmlns:a16="http://schemas.microsoft.com/office/drawing/2014/main" val="20003"/>
                    </a:ext>
                  </a:extLst>
                </a:gridCol>
              </a:tblGrid>
              <a:tr h="351957">
                <a:tc>
                  <a:txBody>
                    <a:bodyPr/>
                    <a:lstStyle/>
                    <a:p>
                      <a:pPr algn="ctr"/>
                      <a:r>
                        <a:rPr lang="fr-CA" sz="1000" dirty="0" smtClean="0">
                          <a:solidFill>
                            <a:schemeClr val="accent6">
                              <a:lumMod val="50000"/>
                            </a:schemeClr>
                          </a:solidFill>
                        </a:rPr>
                        <a:t>Identifier les parties</a:t>
                      </a:r>
                      <a:r>
                        <a:rPr lang="fr-CA" sz="1000" baseline="0" dirty="0" smtClean="0">
                          <a:solidFill>
                            <a:schemeClr val="accent6">
                              <a:lumMod val="50000"/>
                            </a:schemeClr>
                          </a:solidFill>
                        </a:rPr>
                        <a:t> prenantes</a:t>
                      </a: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Complexité</a:t>
                      </a:r>
                      <a:r>
                        <a:rPr lang="fr-CA" sz="1000" baseline="0" dirty="0" smtClean="0">
                          <a:solidFill>
                            <a:schemeClr val="accent6">
                              <a:lumMod val="50000"/>
                            </a:schemeClr>
                          </a:solidFill>
                        </a:rPr>
                        <a:t> des partie prenantes</a:t>
                      </a:r>
                    </a:p>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Attitude et influence</a:t>
                      </a:r>
                      <a:endParaRPr lang="fr-CA" sz="1000" dirty="0">
                        <a:solidFill>
                          <a:schemeClr val="accent6">
                            <a:lumMod val="50000"/>
                          </a:schemeClr>
                        </a:solidFill>
                      </a:endParaRPr>
                    </a:p>
                  </a:txBody>
                  <a:tcPr>
                    <a:solidFill>
                      <a:schemeClr val="accent6">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Niveau</a:t>
                      </a:r>
                      <a:r>
                        <a:rPr lang="fr-CA" sz="1000" baseline="0" dirty="0" smtClean="0">
                          <a:solidFill>
                            <a:schemeClr val="accent6">
                              <a:lumMod val="50000"/>
                            </a:schemeClr>
                          </a:solidFill>
                        </a:rPr>
                        <a:t> d’implication des parties prenante dans le projet</a:t>
                      </a:r>
                      <a:endParaRPr lang="fr-CA" sz="1000" dirty="0">
                        <a:solidFill>
                          <a:schemeClr val="accent6">
                            <a:lumMod val="50000"/>
                          </a:schemeClr>
                        </a:solidFill>
                      </a:endParaRPr>
                    </a:p>
                  </a:txBody>
                  <a:tcPr>
                    <a:solidFill>
                      <a:schemeClr val="bg1"/>
                    </a:solidFill>
                  </a:tcPr>
                </a:tc>
                <a:extLst>
                  <a:ext uri="{0D108BD9-81ED-4DB2-BD59-A6C34878D82A}">
                    <a16:rowId xmlns:a16="http://schemas.microsoft.com/office/drawing/2014/main" val="10000"/>
                  </a:ext>
                </a:extLst>
              </a:tr>
            </a:tbl>
          </a:graphicData>
        </a:graphic>
      </p:graphicFrame>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128" y="1395190"/>
            <a:ext cx="7943498" cy="5634210"/>
          </a:xfrm>
          <a:prstGeom prst="rect">
            <a:avLst/>
          </a:prstGeom>
        </p:spPr>
      </p:pic>
      <p:sp>
        <p:nvSpPr>
          <p:cNvPr id="7" name="ZoneTexte 6"/>
          <p:cNvSpPr txBox="1"/>
          <p:nvPr/>
        </p:nvSpPr>
        <p:spPr>
          <a:xfrm>
            <a:off x="1381896" y="1118744"/>
            <a:ext cx="7505701" cy="734117"/>
          </a:xfrm>
          <a:prstGeom prst="rect">
            <a:avLst/>
          </a:prstGeom>
        </p:spPr>
        <p:txBody>
          <a:bodyPr vert="horz" wrap="square" lIns="91440" tIns="45720" rIns="91440" bIns="45720" rtlCol="0">
            <a:noAutofit/>
          </a:bodyPr>
          <a:lstStyle/>
          <a:p>
            <a:pPr defTabSz="457200"/>
            <a:r>
              <a:rPr lang="fr-CA" sz="1600" dirty="0">
                <a:solidFill>
                  <a:srgbClr val="000000"/>
                </a:solidFill>
                <a:latin typeface="Arial"/>
              </a:rPr>
              <a:t>L’analyste d’affaires </a:t>
            </a:r>
            <a:r>
              <a:rPr lang="fr-CA" sz="1600" dirty="0" smtClean="0">
                <a:solidFill>
                  <a:srgbClr val="000000"/>
                </a:solidFill>
                <a:latin typeface="Arial"/>
              </a:rPr>
              <a:t>doit :</a:t>
            </a:r>
          </a:p>
          <a:p>
            <a:pPr marL="285750" indent="-285750" defTabSz="457200">
              <a:buFont typeface="Arial" panose="020B0604020202020204" pitchFamily="34" charset="0"/>
              <a:buChar char="•"/>
            </a:pPr>
            <a:r>
              <a:rPr lang="fr-CA" sz="1600" b="1" dirty="0" smtClean="0">
                <a:solidFill>
                  <a:srgbClr val="000000"/>
                </a:solidFill>
                <a:latin typeface="Arial"/>
              </a:rPr>
              <a:t>évaluer </a:t>
            </a:r>
            <a:r>
              <a:rPr lang="fr-CA" sz="1600" b="1" dirty="0">
                <a:solidFill>
                  <a:srgbClr val="000000"/>
                </a:solidFill>
                <a:latin typeface="Arial"/>
              </a:rPr>
              <a:t>les attitudes </a:t>
            </a:r>
            <a:r>
              <a:rPr lang="fr-CA" sz="1600" dirty="0" smtClean="0">
                <a:solidFill>
                  <a:srgbClr val="000000"/>
                </a:solidFill>
                <a:latin typeface="Arial"/>
              </a:rPr>
              <a:t>des </a:t>
            </a:r>
            <a:r>
              <a:rPr lang="fr-CA" sz="1600" dirty="0">
                <a:solidFill>
                  <a:srgbClr val="000000"/>
                </a:solidFill>
                <a:latin typeface="Arial"/>
              </a:rPr>
              <a:t>parties prenantes, et leur </a:t>
            </a:r>
            <a:r>
              <a:rPr lang="fr-CA" sz="1600" b="1" dirty="0">
                <a:solidFill>
                  <a:srgbClr val="000000"/>
                </a:solidFill>
                <a:latin typeface="Arial"/>
              </a:rPr>
              <a:t>influence</a:t>
            </a:r>
            <a:r>
              <a:rPr lang="fr-CA" sz="1600" dirty="0">
                <a:solidFill>
                  <a:srgbClr val="000000"/>
                </a:solidFill>
                <a:latin typeface="Arial"/>
              </a:rPr>
              <a:t> a </a:t>
            </a:r>
            <a:r>
              <a:rPr lang="fr-CA" sz="1600" dirty="0" smtClean="0">
                <a:solidFill>
                  <a:srgbClr val="000000"/>
                </a:solidFill>
                <a:latin typeface="Arial"/>
              </a:rPr>
              <a:t>l’égard </a:t>
            </a:r>
            <a:r>
              <a:rPr lang="fr-CA" sz="1600" dirty="0">
                <a:solidFill>
                  <a:srgbClr val="000000"/>
                </a:solidFill>
                <a:latin typeface="Arial"/>
              </a:rPr>
              <a:t>de </a:t>
            </a:r>
            <a:r>
              <a:rPr lang="fr-CA" sz="1600" dirty="0" smtClean="0">
                <a:solidFill>
                  <a:srgbClr val="000000"/>
                </a:solidFill>
                <a:latin typeface="Arial"/>
              </a:rPr>
              <a:t>l’initiative.</a:t>
            </a:r>
            <a:endParaRPr lang="fr-CA" dirty="0">
              <a:solidFill>
                <a:srgbClr val="000000"/>
              </a:solidFill>
              <a:latin typeface="Arial"/>
              <a:cs typeface="Times"/>
            </a:endParaRPr>
          </a:p>
        </p:txBody>
      </p:sp>
      <p:sp>
        <p:nvSpPr>
          <p:cNvPr id="8" name="Freeform 72"/>
          <p:cNvSpPr>
            <a:spLocks noChangeAspect="1" noEditPoints="1"/>
          </p:cNvSpPr>
          <p:nvPr>
            <p:custDataLst>
              <p:tags r:id="rId1"/>
            </p:custDataLst>
          </p:nvPr>
        </p:nvSpPr>
        <p:spPr bwMode="auto">
          <a:xfrm>
            <a:off x="829446" y="1118744"/>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Tree>
    <p:extLst>
      <p:ext uri="{BB962C8B-B14F-4D97-AF65-F5344CB8AC3E}">
        <p14:creationId xmlns:p14="http://schemas.microsoft.com/office/powerpoint/2010/main" val="2544298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1 </a:t>
            </a:r>
            <a:r>
              <a:rPr lang="fr-CA" sz="1800" b="0" i="1" dirty="0">
                <a:solidFill>
                  <a:srgbClr val="003C71"/>
                </a:solidFill>
              </a:rPr>
              <a:t>- Activité a. – identifier les parties prenantes</a:t>
            </a:r>
          </a:p>
        </p:txBody>
      </p:sp>
      <p:sp>
        <p:nvSpPr>
          <p:cNvPr id="14" name="ZoneTexte 13"/>
          <p:cNvSpPr txBox="1"/>
          <p:nvPr/>
        </p:nvSpPr>
        <p:spPr>
          <a:xfrm>
            <a:off x="1381896" y="1118744"/>
            <a:ext cx="7505701" cy="957705"/>
          </a:xfrm>
          <a:prstGeom prst="rect">
            <a:avLst/>
          </a:prstGeom>
        </p:spPr>
        <p:txBody>
          <a:bodyPr vert="horz" wrap="square" lIns="91440" tIns="45720" rIns="91440" bIns="45720" rtlCol="0">
            <a:noAutofit/>
          </a:bodyPr>
          <a:lstStyle/>
          <a:p>
            <a:pPr defTabSz="457200"/>
            <a:r>
              <a:rPr lang="fr-CA" sz="1400" dirty="0">
                <a:solidFill>
                  <a:srgbClr val="000000"/>
                </a:solidFill>
                <a:latin typeface="Arial"/>
              </a:rPr>
              <a:t>L’analyste d’affaires doit </a:t>
            </a:r>
            <a:r>
              <a:rPr lang="fr-CA" sz="1400" dirty="0" smtClean="0">
                <a:solidFill>
                  <a:srgbClr val="000000"/>
                </a:solidFill>
                <a:latin typeface="Arial"/>
              </a:rPr>
              <a:t>:</a:t>
            </a:r>
          </a:p>
          <a:p>
            <a:pPr marL="285750" indent="-285750" defTabSz="457200">
              <a:buFont typeface="Arial" panose="020B0604020202020204" pitchFamily="34" charset="0"/>
              <a:buChar char="•"/>
            </a:pPr>
            <a:r>
              <a:rPr lang="fr-CA" sz="1400" b="1" dirty="0" smtClean="0">
                <a:solidFill>
                  <a:srgbClr val="000000"/>
                </a:solidFill>
                <a:latin typeface="Arial"/>
              </a:rPr>
              <a:t>préciser </a:t>
            </a:r>
            <a:r>
              <a:rPr lang="fr-CA" sz="1400" dirty="0">
                <a:solidFill>
                  <a:srgbClr val="000000"/>
                </a:solidFill>
                <a:latin typeface="Arial"/>
              </a:rPr>
              <a:t>les </a:t>
            </a:r>
            <a:r>
              <a:rPr lang="fr-CA" sz="1400" dirty="0" smtClean="0">
                <a:solidFill>
                  <a:srgbClr val="000000"/>
                </a:solidFill>
                <a:latin typeface="Arial"/>
              </a:rPr>
              <a:t>parties </a:t>
            </a:r>
            <a:r>
              <a:rPr lang="fr-CA" sz="1400" dirty="0">
                <a:solidFill>
                  <a:srgbClr val="000000"/>
                </a:solidFill>
                <a:latin typeface="Arial"/>
              </a:rPr>
              <a:t>prenantes </a:t>
            </a:r>
            <a:r>
              <a:rPr lang="fr-CA" sz="1400" dirty="0" smtClean="0">
                <a:solidFill>
                  <a:srgbClr val="000000"/>
                </a:solidFill>
                <a:latin typeface="Arial"/>
              </a:rPr>
              <a:t>impliquées </a:t>
            </a:r>
          </a:p>
          <a:p>
            <a:pPr marL="285750" indent="-285750" defTabSz="457200">
              <a:buFont typeface="Arial" panose="020B0604020202020204" pitchFamily="34" charset="0"/>
              <a:buChar char="•"/>
            </a:pPr>
            <a:r>
              <a:rPr lang="fr-CA" sz="1400" b="1" dirty="0">
                <a:solidFill>
                  <a:srgbClr val="000000"/>
                </a:solidFill>
                <a:latin typeface="Arial"/>
              </a:rPr>
              <a:t>c</a:t>
            </a:r>
            <a:r>
              <a:rPr lang="fr-CA" sz="1400" b="1" dirty="0" smtClean="0">
                <a:solidFill>
                  <a:srgbClr val="000000"/>
                </a:solidFill>
                <a:latin typeface="Arial"/>
              </a:rPr>
              <a:t>atégoriser</a:t>
            </a:r>
            <a:r>
              <a:rPr lang="fr-CA" sz="1400" dirty="0" smtClean="0">
                <a:solidFill>
                  <a:srgbClr val="000000"/>
                </a:solidFill>
                <a:latin typeface="Arial"/>
              </a:rPr>
              <a:t> les parties prenantes en assignant 1 de 4 rôle possibles (Matrice RACI)</a:t>
            </a:r>
          </a:p>
          <a:p>
            <a:pPr marL="742950" lvl="1" indent="-285750" defTabSz="457200">
              <a:buFont typeface="Arial" panose="020B0604020202020204" pitchFamily="34" charset="0"/>
              <a:buChar char="•"/>
            </a:pPr>
            <a:r>
              <a:rPr lang="fr-CA" sz="1400" dirty="0" smtClean="0">
                <a:solidFill>
                  <a:srgbClr val="000000"/>
                </a:solidFill>
                <a:latin typeface="Arial"/>
              </a:rPr>
              <a:t>N.B.: certains acteurs peuvent occuper plusieurs rôles (voir « Sponsor » ici-bas).</a:t>
            </a:r>
            <a:endParaRPr lang="fr-CA" sz="1600" dirty="0">
              <a:solidFill>
                <a:srgbClr val="000000"/>
              </a:solidFill>
              <a:latin typeface="Arial"/>
              <a:cs typeface="Times"/>
            </a:endParaRPr>
          </a:p>
        </p:txBody>
      </p:sp>
      <p:sp>
        <p:nvSpPr>
          <p:cNvPr id="12" name="Freeform 72"/>
          <p:cNvSpPr>
            <a:spLocks noChangeAspect="1" noEditPoints="1"/>
          </p:cNvSpPr>
          <p:nvPr>
            <p:custDataLst>
              <p:tags r:id="rId1"/>
            </p:custDataLst>
          </p:nvPr>
        </p:nvSpPr>
        <p:spPr bwMode="auto">
          <a:xfrm>
            <a:off x="829446" y="1245745"/>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6" name="ZoneTexte 15"/>
          <p:cNvSpPr txBox="1"/>
          <p:nvPr/>
        </p:nvSpPr>
        <p:spPr>
          <a:xfrm>
            <a:off x="4711236" y="2420888"/>
            <a:ext cx="4476584" cy="2751151"/>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a:solidFill>
                  <a:srgbClr val="002060"/>
                </a:solidFill>
                <a:latin typeface="Arial"/>
                <a:cs typeface="Times"/>
              </a:rPr>
              <a:t>RÔLES POSSIBLE – MATRCE RACI</a:t>
            </a:r>
          </a:p>
          <a:p>
            <a:pPr algn="ctr" defTabSz="457200">
              <a:spcBef>
                <a:spcPct val="20000"/>
              </a:spcBef>
              <a:buClr>
                <a:srgbClr val="003C71"/>
              </a:buClr>
              <a:buSzPct val="125000"/>
            </a:pPr>
            <a:r>
              <a:rPr lang="fr-CA" sz="1400" b="1" dirty="0">
                <a:solidFill>
                  <a:srgbClr val="002060"/>
                </a:solidFill>
                <a:latin typeface="Arial"/>
                <a:cs typeface="Times"/>
              </a:rPr>
              <a:t>ÉTAPE – DÉTERMINATION DES BESOINS</a:t>
            </a:r>
          </a:p>
        </p:txBody>
      </p:sp>
      <p:sp>
        <p:nvSpPr>
          <p:cNvPr id="9" name="ZoneTexte 8"/>
          <p:cNvSpPr txBox="1"/>
          <p:nvPr/>
        </p:nvSpPr>
        <p:spPr>
          <a:xfrm>
            <a:off x="268201" y="2390751"/>
            <a:ext cx="3727736" cy="3328290"/>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2060"/>
                </a:solidFill>
                <a:latin typeface="Arial"/>
                <a:cs typeface="Times"/>
              </a:rPr>
              <a:t>RÔLES POSSIBLE – MATRCE RACI</a:t>
            </a:r>
          </a:p>
          <a:p>
            <a:pPr algn="ctr" defTabSz="457200">
              <a:spcBef>
                <a:spcPct val="20000"/>
              </a:spcBef>
              <a:buClr>
                <a:srgbClr val="003C71"/>
              </a:buClr>
              <a:buSzPct val="125000"/>
            </a:pPr>
            <a:r>
              <a:rPr lang="fr-CA" sz="1400" b="1" dirty="0" smtClean="0">
                <a:solidFill>
                  <a:srgbClr val="002060"/>
                </a:solidFill>
                <a:latin typeface="Arial"/>
                <a:cs typeface="Times"/>
              </a:rPr>
              <a:t>ÉTAPE – DÉTERMINATION DES BESOINS</a:t>
            </a:r>
          </a:p>
          <a:p>
            <a:pPr defTabSz="457200">
              <a:spcBef>
                <a:spcPct val="20000"/>
              </a:spcBef>
              <a:buClr>
                <a:srgbClr val="003C71"/>
              </a:buClr>
              <a:buSzPct val="125000"/>
            </a:pPr>
            <a:endParaRPr lang="fr-CA" sz="1400" b="1" dirty="0" smtClean="0">
              <a:solidFill>
                <a:srgbClr val="000000"/>
              </a:solidFill>
              <a:latin typeface="Arial"/>
              <a:cs typeface="Times"/>
            </a:endParaRPr>
          </a:p>
          <a:p>
            <a:pPr defTabSz="457200"/>
            <a:r>
              <a:rPr lang="fr-CA" sz="1600" b="1" dirty="0" smtClean="0">
                <a:solidFill>
                  <a:srgbClr val="002060"/>
                </a:solidFill>
              </a:rPr>
              <a:t>[R]</a:t>
            </a:r>
            <a:r>
              <a:rPr lang="fr-CA" sz="1600" b="1" dirty="0" err="1" smtClean="0">
                <a:solidFill>
                  <a:srgbClr val="002060"/>
                </a:solidFill>
              </a:rPr>
              <a:t>esponsable</a:t>
            </a:r>
            <a:r>
              <a:rPr lang="fr-CA" sz="1600" b="1" dirty="0" smtClean="0">
                <a:solidFill>
                  <a:srgbClr val="002060"/>
                </a:solidFill>
              </a:rPr>
              <a:t> </a:t>
            </a:r>
            <a:r>
              <a:rPr lang="fr-CA" sz="1600" dirty="0">
                <a:solidFill>
                  <a:srgbClr val="000000"/>
                </a:solidFill>
              </a:rPr>
              <a:t>– </a:t>
            </a:r>
            <a:r>
              <a:rPr lang="fr-CA" sz="1400" dirty="0" smtClean="0">
                <a:solidFill>
                  <a:srgbClr val="000000"/>
                </a:solidFill>
              </a:rPr>
              <a:t>réalise les activités de détermination.</a:t>
            </a:r>
            <a:endParaRPr lang="fr-CA" sz="1400" dirty="0">
              <a:solidFill>
                <a:srgbClr val="000000"/>
              </a:solidFill>
            </a:endParaRPr>
          </a:p>
          <a:p>
            <a:pPr defTabSz="457200"/>
            <a:endParaRPr lang="fr-CA" sz="1400" dirty="0">
              <a:solidFill>
                <a:srgbClr val="000000"/>
              </a:solidFill>
            </a:endParaRPr>
          </a:p>
          <a:p>
            <a:pPr defTabSz="457200"/>
            <a:r>
              <a:rPr lang="fr-CA" sz="1600" b="1" dirty="0" smtClean="0">
                <a:solidFill>
                  <a:srgbClr val="002060"/>
                </a:solidFill>
              </a:rPr>
              <a:t>[A]</a:t>
            </a:r>
            <a:r>
              <a:rPr lang="fr-CA" sz="1600" b="1" dirty="0" err="1" smtClean="0">
                <a:solidFill>
                  <a:srgbClr val="002060"/>
                </a:solidFill>
              </a:rPr>
              <a:t>utorité</a:t>
            </a:r>
            <a:r>
              <a:rPr lang="fr-CA" sz="1600" b="1" dirty="0" smtClean="0">
                <a:solidFill>
                  <a:srgbClr val="002060"/>
                </a:solidFill>
              </a:rPr>
              <a:t> </a:t>
            </a:r>
            <a:r>
              <a:rPr lang="fr-CA" sz="1400" dirty="0">
                <a:solidFill>
                  <a:srgbClr val="000000"/>
                </a:solidFill>
              </a:rPr>
              <a:t>– </a:t>
            </a:r>
            <a:r>
              <a:rPr lang="fr-CA" sz="1400" dirty="0" smtClean="0">
                <a:solidFill>
                  <a:srgbClr val="000000"/>
                </a:solidFill>
              </a:rPr>
              <a:t>approuve la détermination des besoins (et le « Business Case » au besoin (une ou plusieurs)?</a:t>
            </a:r>
            <a:endParaRPr lang="fr-CA" sz="1400" dirty="0">
              <a:solidFill>
                <a:srgbClr val="000000"/>
              </a:solidFill>
            </a:endParaRPr>
          </a:p>
          <a:p>
            <a:pPr defTabSz="457200"/>
            <a:endParaRPr lang="fr-CA" sz="1400" b="1" dirty="0" smtClean="0">
              <a:solidFill>
                <a:srgbClr val="000000"/>
              </a:solidFill>
            </a:endParaRPr>
          </a:p>
          <a:p>
            <a:pPr defTabSz="457200"/>
            <a:r>
              <a:rPr lang="fr-CA" sz="1600" b="1" dirty="0" smtClean="0">
                <a:solidFill>
                  <a:srgbClr val="002060"/>
                </a:solidFill>
              </a:rPr>
              <a:t>[C]</a:t>
            </a:r>
            <a:r>
              <a:rPr lang="fr-CA" sz="1600" b="1" dirty="0" err="1" smtClean="0">
                <a:solidFill>
                  <a:srgbClr val="002060"/>
                </a:solidFill>
              </a:rPr>
              <a:t>onsulté</a:t>
            </a:r>
            <a:r>
              <a:rPr lang="fr-CA" sz="1600" b="1" dirty="0" smtClean="0">
                <a:solidFill>
                  <a:srgbClr val="002060"/>
                </a:solidFill>
              </a:rPr>
              <a:t> </a:t>
            </a:r>
            <a:r>
              <a:rPr lang="fr-CA" sz="1400" dirty="0">
                <a:solidFill>
                  <a:srgbClr val="000000"/>
                </a:solidFill>
              </a:rPr>
              <a:t>– </a:t>
            </a:r>
            <a:r>
              <a:rPr lang="fr-CA" sz="1400" dirty="0" smtClean="0">
                <a:solidFill>
                  <a:srgbClr val="000000"/>
                </a:solidFill>
              </a:rPr>
              <a:t>personnes à consulter pour comprendre le problème / l’opportunité.</a:t>
            </a:r>
            <a:endParaRPr lang="fr-CA" sz="1400" dirty="0">
              <a:solidFill>
                <a:srgbClr val="000000"/>
              </a:solidFill>
            </a:endParaRPr>
          </a:p>
          <a:p>
            <a:pPr defTabSz="457200"/>
            <a:endParaRPr lang="fr-CA" sz="1400" b="1" dirty="0" smtClean="0">
              <a:solidFill>
                <a:srgbClr val="000000"/>
              </a:solidFill>
            </a:endParaRPr>
          </a:p>
          <a:p>
            <a:pPr defTabSz="457200"/>
            <a:r>
              <a:rPr lang="fr-CA" sz="1600" b="1" dirty="0" smtClean="0">
                <a:solidFill>
                  <a:srgbClr val="002060"/>
                </a:solidFill>
              </a:rPr>
              <a:t>[I]</a:t>
            </a:r>
            <a:r>
              <a:rPr lang="fr-CA" sz="1600" b="1" dirty="0" err="1" smtClean="0">
                <a:solidFill>
                  <a:srgbClr val="002060"/>
                </a:solidFill>
              </a:rPr>
              <a:t>nformé</a:t>
            </a:r>
            <a:r>
              <a:rPr lang="fr-CA" sz="1600" b="1" dirty="0" smtClean="0">
                <a:solidFill>
                  <a:srgbClr val="002060"/>
                </a:solidFill>
              </a:rPr>
              <a:t> </a:t>
            </a:r>
            <a:r>
              <a:rPr lang="fr-CA" sz="1400" dirty="0">
                <a:solidFill>
                  <a:srgbClr val="000000"/>
                </a:solidFill>
              </a:rPr>
              <a:t>– </a:t>
            </a:r>
            <a:r>
              <a:rPr lang="fr-CA" sz="1400" dirty="0" smtClean="0">
                <a:solidFill>
                  <a:srgbClr val="000000"/>
                </a:solidFill>
              </a:rPr>
              <a:t>personne, ou groupe de personnes qui reçoit le résultat de la détermination des besoins.</a:t>
            </a:r>
            <a:endParaRPr lang="fr-CA" sz="1400" dirty="0" smtClean="0">
              <a:solidFill>
                <a:srgbClr val="000000"/>
              </a:solidFill>
              <a:latin typeface="Arial"/>
              <a:cs typeface="Times"/>
            </a:endParaRPr>
          </a:p>
        </p:txBody>
      </p:sp>
      <p:sp>
        <p:nvSpPr>
          <p:cNvPr id="10" name="Triangle isocèle 9"/>
          <p:cNvSpPr/>
          <p:nvPr/>
        </p:nvSpPr>
        <p:spPr>
          <a:xfrm rot="5400000">
            <a:off x="2465541" y="3750860"/>
            <a:ext cx="3681450" cy="332628"/>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graphicFrame>
        <p:nvGraphicFramePr>
          <p:cNvPr id="11" name="Tableau 10"/>
          <p:cNvGraphicFramePr>
            <a:graphicFrameLocks noGrp="1"/>
          </p:cNvGraphicFramePr>
          <p:nvPr>
            <p:extLst/>
          </p:nvPr>
        </p:nvGraphicFramePr>
        <p:xfrm>
          <a:off x="314324" y="695325"/>
          <a:ext cx="8620128" cy="396240"/>
        </p:xfrm>
        <a:graphic>
          <a:graphicData uri="http://schemas.openxmlformats.org/drawingml/2006/table">
            <a:tbl>
              <a:tblPr firstRow="1" bandRow="1">
                <a:tableStyleId>{0E3FDE45-AF77-4B5C-9715-49D594BDF05E}</a:tableStyleId>
              </a:tblPr>
              <a:tblGrid>
                <a:gridCol w="2155032">
                  <a:extLst>
                    <a:ext uri="{9D8B030D-6E8A-4147-A177-3AD203B41FA5}">
                      <a16:colId xmlns:a16="http://schemas.microsoft.com/office/drawing/2014/main" val="20000"/>
                    </a:ext>
                  </a:extLst>
                </a:gridCol>
                <a:gridCol w="2155032">
                  <a:extLst>
                    <a:ext uri="{9D8B030D-6E8A-4147-A177-3AD203B41FA5}">
                      <a16:colId xmlns:a16="http://schemas.microsoft.com/office/drawing/2014/main" val="20001"/>
                    </a:ext>
                  </a:extLst>
                </a:gridCol>
                <a:gridCol w="2155032">
                  <a:extLst>
                    <a:ext uri="{9D8B030D-6E8A-4147-A177-3AD203B41FA5}">
                      <a16:colId xmlns:a16="http://schemas.microsoft.com/office/drawing/2014/main" val="20002"/>
                    </a:ext>
                  </a:extLst>
                </a:gridCol>
                <a:gridCol w="2155032">
                  <a:extLst>
                    <a:ext uri="{9D8B030D-6E8A-4147-A177-3AD203B41FA5}">
                      <a16:colId xmlns:a16="http://schemas.microsoft.com/office/drawing/2014/main" val="20003"/>
                    </a:ext>
                  </a:extLst>
                </a:gridCol>
              </a:tblGrid>
              <a:tr h="351957">
                <a:tc>
                  <a:txBody>
                    <a:bodyPr/>
                    <a:lstStyle/>
                    <a:p>
                      <a:pPr algn="ctr"/>
                      <a:r>
                        <a:rPr lang="fr-CA" sz="1000" dirty="0" smtClean="0">
                          <a:solidFill>
                            <a:schemeClr val="accent6">
                              <a:lumMod val="50000"/>
                            </a:schemeClr>
                          </a:solidFill>
                        </a:rPr>
                        <a:t>Identifier les parties</a:t>
                      </a:r>
                      <a:r>
                        <a:rPr lang="fr-CA" sz="1000" baseline="0" dirty="0" smtClean="0">
                          <a:solidFill>
                            <a:schemeClr val="accent6">
                              <a:lumMod val="50000"/>
                            </a:schemeClr>
                          </a:solidFill>
                        </a:rPr>
                        <a:t> prenantes</a:t>
                      </a: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Complexité</a:t>
                      </a:r>
                      <a:r>
                        <a:rPr lang="fr-CA" sz="1000" baseline="0" dirty="0" smtClean="0">
                          <a:solidFill>
                            <a:schemeClr val="accent6">
                              <a:lumMod val="50000"/>
                            </a:schemeClr>
                          </a:solidFill>
                        </a:rPr>
                        <a:t> des partie prenantes</a:t>
                      </a:r>
                    </a:p>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Attitude et influence</a:t>
                      </a:r>
                      <a:endParaRPr lang="fr-CA" sz="1000" baseline="0" dirty="0" smtClean="0">
                        <a:solidFill>
                          <a:schemeClr val="accent6">
                            <a:lumMod val="50000"/>
                          </a:schemeClr>
                        </a:solidFill>
                      </a:endParaRPr>
                    </a:p>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Niveau</a:t>
                      </a:r>
                      <a:r>
                        <a:rPr lang="fr-CA" sz="1000" baseline="0" dirty="0" smtClean="0">
                          <a:solidFill>
                            <a:schemeClr val="bg1"/>
                          </a:solidFill>
                        </a:rPr>
                        <a:t> d’implication des parties prenante dans le projet</a:t>
                      </a:r>
                      <a:endParaRPr lang="fr-CA" sz="1000" dirty="0">
                        <a:solidFill>
                          <a:schemeClr val="bg1"/>
                        </a:solidFill>
                      </a:endParaRPr>
                    </a:p>
                  </a:txBody>
                  <a:tcPr>
                    <a:solidFill>
                      <a:schemeClr val="accent6">
                        <a:lumMod val="50000"/>
                      </a:schemeClr>
                    </a:solidFill>
                  </a:tcPr>
                </a:tc>
                <a:extLst>
                  <a:ext uri="{0D108BD9-81ED-4DB2-BD59-A6C34878D82A}">
                    <a16:rowId xmlns:a16="http://schemas.microsoft.com/office/drawing/2014/main" val="10000"/>
                  </a:ext>
                </a:extLst>
              </a:tr>
            </a:tbl>
          </a:graphicData>
        </a:graphic>
      </p:graphicFrame>
      <p:sp>
        <p:nvSpPr>
          <p:cNvPr id="15" name="ZoneTexte 14"/>
          <p:cNvSpPr txBox="1"/>
          <p:nvPr/>
        </p:nvSpPr>
        <p:spPr>
          <a:xfrm>
            <a:off x="4835531" y="5481285"/>
            <a:ext cx="4227994" cy="424700"/>
          </a:xfrm>
          <a:prstGeom prst="rect">
            <a:avLst/>
          </a:prstGeom>
        </p:spPr>
        <p:txBody>
          <a:bodyPr vert="horz" wrap="square" lIns="91440" tIns="45720" rIns="91440" bIns="45720" rtlCol="0">
            <a:normAutofit/>
          </a:bodyPr>
          <a:lstStyle/>
          <a:p>
            <a:pPr algn="ctr" defTabSz="457200">
              <a:spcBef>
                <a:spcPct val="20000"/>
              </a:spcBef>
              <a:buClr>
                <a:srgbClr val="003C71"/>
              </a:buClr>
              <a:buSzPct val="125000"/>
            </a:pPr>
            <a:r>
              <a:rPr lang="fr-CA" sz="900" dirty="0" smtClean="0">
                <a:solidFill>
                  <a:srgbClr val="000000"/>
                </a:solidFill>
                <a:latin typeface="Arial"/>
                <a:cs typeface="Times"/>
              </a:rPr>
              <a:t>Source: PMI-PBA A Pract9cal Guide for </a:t>
            </a:r>
            <a:r>
              <a:rPr lang="fr-CA" sz="900" dirty="0" err="1" smtClean="0">
                <a:solidFill>
                  <a:srgbClr val="000000"/>
                </a:solidFill>
                <a:latin typeface="Arial"/>
                <a:cs typeface="Times"/>
              </a:rPr>
              <a:t>Practitionnerr</a:t>
            </a:r>
            <a:r>
              <a:rPr lang="fr-CA" sz="900" dirty="0" smtClean="0">
                <a:solidFill>
                  <a:srgbClr val="000000"/>
                </a:solidFill>
                <a:latin typeface="Arial"/>
                <a:cs typeface="Times"/>
              </a:rPr>
              <a:t> , p. 13</a:t>
            </a:r>
            <a:endParaRPr lang="fr-CA" sz="900" dirty="0">
              <a:solidFill>
                <a:srgbClr val="000000"/>
              </a:solidFill>
              <a:latin typeface="Arial"/>
              <a:cs typeface="Times"/>
            </a:endParaRPr>
          </a:p>
        </p:txBody>
      </p:sp>
      <p:graphicFrame>
        <p:nvGraphicFramePr>
          <p:cNvPr id="2" name="Tableau 1"/>
          <p:cNvGraphicFramePr>
            <a:graphicFrameLocks noGrp="1"/>
          </p:cNvGraphicFramePr>
          <p:nvPr>
            <p:extLst>
              <p:ext uri="{D42A27DB-BD31-4B8C-83A1-F6EECF244321}">
                <p14:modId xmlns:p14="http://schemas.microsoft.com/office/powerpoint/2010/main" val="3984381023"/>
              </p:ext>
            </p:extLst>
          </p:nvPr>
        </p:nvGraphicFramePr>
        <p:xfrm>
          <a:off x="4583053" y="3264949"/>
          <a:ext cx="4381435" cy="2026920"/>
        </p:xfrm>
        <a:graphic>
          <a:graphicData uri="http://schemas.openxmlformats.org/drawingml/2006/table">
            <a:tbl>
              <a:tblPr firstRow="1" bandRow="1">
                <a:tableStyleId>{5940675A-B579-460E-94D1-54222C63F5DA}</a:tableStyleId>
              </a:tblPr>
              <a:tblGrid>
                <a:gridCol w="965661">
                  <a:extLst>
                    <a:ext uri="{9D8B030D-6E8A-4147-A177-3AD203B41FA5}">
                      <a16:colId xmlns:a16="http://schemas.microsoft.com/office/drawing/2014/main" val="3101298210"/>
                    </a:ext>
                  </a:extLst>
                </a:gridCol>
                <a:gridCol w="540000">
                  <a:extLst>
                    <a:ext uri="{9D8B030D-6E8A-4147-A177-3AD203B41FA5}">
                      <a16:colId xmlns:a16="http://schemas.microsoft.com/office/drawing/2014/main" val="4272981030"/>
                    </a:ext>
                  </a:extLst>
                </a:gridCol>
                <a:gridCol w="504000">
                  <a:extLst>
                    <a:ext uri="{9D8B030D-6E8A-4147-A177-3AD203B41FA5}">
                      <a16:colId xmlns:a16="http://schemas.microsoft.com/office/drawing/2014/main" val="4241861356"/>
                    </a:ext>
                  </a:extLst>
                </a:gridCol>
                <a:gridCol w="576000">
                  <a:extLst>
                    <a:ext uri="{9D8B030D-6E8A-4147-A177-3AD203B41FA5}">
                      <a16:colId xmlns:a16="http://schemas.microsoft.com/office/drawing/2014/main" val="2096307870"/>
                    </a:ext>
                  </a:extLst>
                </a:gridCol>
                <a:gridCol w="504000">
                  <a:extLst>
                    <a:ext uri="{9D8B030D-6E8A-4147-A177-3AD203B41FA5}">
                      <a16:colId xmlns:a16="http://schemas.microsoft.com/office/drawing/2014/main" val="554326966"/>
                    </a:ext>
                  </a:extLst>
                </a:gridCol>
                <a:gridCol w="571774">
                  <a:extLst>
                    <a:ext uri="{9D8B030D-6E8A-4147-A177-3AD203B41FA5}">
                      <a16:colId xmlns:a16="http://schemas.microsoft.com/office/drawing/2014/main" val="3202942273"/>
                    </a:ext>
                  </a:extLst>
                </a:gridCol>
                <a:gridCol w="720000">
                  <a:extLst>
                    <a:ext uri="{9D8B030D-6E8A-4147-A177-3AD203B41FA5}">
                      <a16:colId xmlns:a16="http://schemas.microsoft.com/office/drawing/2014/main" val="104694884"/>
                    </a:ext>
                  </a:extLst>
                </a:gridCol>
              </a:tblGrid>
              <a:tr h="370840">
                <a:tc>
                  <a:txBody>
                    <a:bodyPr/>
                    <a:lstStyle/>
                    <a:p>
                      <a:endParaRPr lang="fr-CA" sz="1000" dirty="0"/>
                    </a:p>
                  </a:txBody>
                  <a:tcPr>
                    <a:solidFill>
                      <a:schemeClr val="bg2">
                        <a:lumMod val="90000"/>
                      </a:schemeClr>
                    </a:solidFill>
                  </a:tcPr>
                </a:tc>
                <a:tc>
                  <a:txBody>
                    <a:bodyPr/>
                    <a:lstStyle/>
                    <a:p>
                      <a:pPr algn="ctr"/>
                      <a:r>
                        <a:rPr lang="fr-CA" sz="800" dirty="0" smtClean="0"/>
                        <a:t>Sponsor</a:t>
                      </a:r>
                      <a:endParaRPr lang="fr-CA" sz="800" dirty="0"/>
                    </a:p>
                  </a:txBody>
                  <a:tcPr>
                    <a:solidFill>
                      <a:schemeClr val="bg2">
                        <a:lumMod val="90000"/>
                      </a:schemeClr>
                    </a:solidFill>
                  </a:tcPr>
                </a:tc>
                <a:tc>
                  <a:txBody>
                    <a:bodyPr/>
                    <a:lstStyle/>
                    <a:p>
                      <a:pPr algn="ctr"/>
                      <a:r>
                        <a:rPr lang="fr-CA" sz="800" dirty="0" smtClean="0"/>
                        <a:t>Chef</a:t>
                      </a:r>
                    </a:p>
                    <a:p>
                      <a:pPr algn="ctr"/>
                      <a:r>
                        <a:rPr lang="fr-CA" sz="800" dirty="0" smtClean="0"/>
                        <a:t>Produit</a:t>
                      </a:r>
                      <a:endParaRPr lang="fr-CA" sz="800" dirty="0"/>
                    </a:p>
                  </a:txBody>
                  <a:tcPr>
                    <a:solidFill>
                      <a:schemeClr val="bg2">
                        <a:lumMod val="90000"/>
                      </a:schemeClr>
                    </a:solidFill>
                  </a:tcPr>
                </a:tc>
                <a:tc>
                  <a:txBody>
                    <a:bodyPr/>
                    <a:lstStyle/>
                    <a:p>
                      <a:pPr algn="ctr"/>
                      <a:r>
                        <a:rPr lang="fr-CA" sz="800" dirty="0" smtClean="0"/>
                        <a:t>Analyste</a:t>
                      </a:r>
                    </a:p>
                    <a:p>
                      <a:pPr algn="ctr"/>
                      <a:r>
                        <a:rPr lang="fr-CA" sz="800" dirty="0" smtClean="0"/>
                        <a:t>d’affaires</a:t>
                      </a:r>
                      <a:endParaRPr lang="fr-CA" sz="800" dirty="0"/>
                    </a:p>
                  </a:txBody>
                  <a:tcPr>
                    <a:solidFill>
                      <a:schemeClr val="bg2">
                        <a:lumMod val="90000"/>
                      </a:schemeClr>
                    </a:solidFill>
                  </a:tcPr>
                </a:tc>
                <a:tc>
                  <a:txBody>
                    <a:bodyPr/>
                    <a:lstStyle/>
                    <a:p>
                      <a:pPr algn="ctr"/>
                      <a:r>
                        <a:rPr lang="fr-CA" sz="800" dirty="0" smtClean="0"/>
                        <a:t>Équipe </a:t>
                      </a:r>
                    </a:p>
                    <a:p>
                      <a:pPr algn="ctr"/>
                      <a:r>
                        <a:rPr lang="fr-CA" sz="800" dirty="0" err="1" smtClean="0"/>
                        <a:t>Dév</a:t>
                      </a:r>
                      <a:r>
                        <a:rPr lang="fr-CA" sz="800" dirty="0" smtClean="0"/>
                        <a:t>..</a:t>
                      </a:r>
                      <a:endParaRPr lang="fr-CA" sz="800" baseline="0" dirty="0" smtClean="0"/>
                    </a:p>
                    <a:p>
                      <a:pPr algn="ctr"/>
                      <a:r>
                        <a:rPr lang="fr-CA" sz="800" baseline="0" dirty="0" smtClean="0"/>
                        <a:t>Produit</a:t>
                      </a:r>
                      <a:endParaRPr lang="fr-CA" sz="800" dirty="0"/>
                    </a:p>
                  </a:txBody>
                  <a:tcPr>
                    <a:solidFill>
                      <a:schemeClr val="bg2">
                        <a:lumMod val="90000"/>
                      </a:schemeClr>
                    </a:solidFill>
                  </a:tcPr>
                </a:tc>
                <a:tc>
                  <a:txBody>
                    <a:bodyPr/>
                    <a:lstStyle/>
                    <a:p>
                      <a:pPr algn="ctr"/>
                      <a:r>
                        <a:rPr lang="fr-CA" sz="800" dirty="0" smtClean="0"/>
                        <a:t>Équipe</a:t>
                      </a:r>
                    </a:p>
                    <a:p>
                      <a:pPr algn="ctr"/>
                      <a:r>
                        <a:rPr lang="fr-CA" sz="800" dirty="0" smtClean="0"/>
                        <a:t>Tech Mobilité</a:t>
                      </a:r>
                      <a:endParaRPr lang="fr-CA" sz="800" dirty="0"/>
                    </a:p>
                  </a:txBody>
                  <a:tcPr>
                    <a:solidFill>
                      <a:schemeClr val="bg2">
                        <a:lumMod val="90000"/>
                      </a:schemeClr>
                    </a:solidFill>
                  </a:tcPr>
                </a:tc>
                <a:tc>
                  <a:txBody>
                    <a:bodyPr/>
                    <a:lstStyle/>
                    <a:p>
                      <a:pPr algn="ctr"/>
                      <a:r>
                        <a:rPr lang="fr-CA" sz="800" dirty="0" smtClean="0"/>
                        <a:t>Gestionnaire Projet</a:t>
                      </a:r>
                      <a:endParaRPr lang="fr-CA" sz="800" dirty="0"/>
                    </a:p>
                  </a:txBody>
                  <a:tcPr>
                    <a:solidFill>
                      <a:schemeClr val="bg2">
                        <a:lumMod val="90000"/>
                      </a:schemeClr>
                    </a:solidFill>
                  </a:tcPr>
                </a:tc>
                <a:extLst>
                  <a:ext uri="{0D108BD9-81ED-4DB2-BD59-A6C34878D82A}">
                    <a16:rowId xmlns:a16="http://schemas.microsoft.com/office/drawing/2014/main" val="3242890844"/>
                  </a:ext>
                </a:extLst>
              </a:tr>
              <a:tr h="370840">
                <a:tc>
                  <a:txBody>
                    <a:bodyPr/>
                    <a:lstStyle/>
                    <a:p>
                      <a:r>
                        <a:rPr lang="fr-CA" sz="800" dirty="0" smtClean="0"/>
                        <a:t>Identifier problème / opportunité</a:t>
                      </a:r>
                      <a:endParaRPr lang="fr-CA" sz="800" dirty="0"/>
                    </a:p>
                  </a:txBody>
                  <a:tcPr/>
                </a:tc>
                <a:tc>
                  <a:txBody>
                    <a:bodyPr/>
                    <a:lstStyle/>
                    <a:p>
                      <a:pPr algn="ctr"/>
                      <a:r>
                        <a:rPr lang="fr-CA" sz="1200" dirty="0" smtClean="0">
                          <a:solidFill>
                            <a:srgbClr val="002060"/>
                          </a:solidFill>
                          <a:latin typeface="+mj-lt"/>
                        </a:rPr>
                        <a:t>A</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C</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R</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C</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C</a:t>
                      </a:r>
                      <a:endParaRPr lang="fr-CA" sz="1200" dirty="0">
                        <a:solidFill>
                          <a:srgbClr val="002060"/>
                        </a:solidFill>
                        <a:latin typeface="+mj-lt"/>
                      </a:endParaRPr>
                    </a:p>
                  </a:txBody>
                  <a:tcPr/>
                </a:tc>
                <a:tc>
                  <a:txBody>
                    <a:bodyPr/>
                    <a:lstStyle/>
                    <a:p>
                      <a:pPr algn="ctr"/>
                      <a:endParaRPr lang="fr-CA" sz="1200" dirty="0">
                        <a:solidFill>
                          <a:srgbClr val="002060"/>
                        </a:solidFill>
                        <a:latin typeface="+mj-lt"/>
                      </a:endParaRPr>
                    </a:p>
                  </a:txBody>
                  <a:tcPr/>
                </a:tc>
                <a:extLst>
                  <a:ext uri="{0D108BD9-81ED-4DB2-BD59-A6C34878D82A}">
                    <a16:rowId xmlns:a16="http://schemas.microsoft.com/office/drawing/2014/main" val="1531788548"/>
                  </a:ext>
                </a:extLst>
              </a:tr>
              <a:tr h="370840">
                <a:tc>
                  <a:txBody>
                    <a:bodyPr/>
                    <a:lstStyle/>
                    <a:p>
                      <a:r>
                        <a:rPr lang="fr-CA" sz="800" dirty="0" smtClean="0"/>
                        <a:t>Évaluer « AS-IS » de l’organisation</a:t>
                      </a:r>
                      <a:endParaRPr lang="fr-CA" sz="800" dirty="0"/>
                    </a:p>
                  </a:txBody>
                  <a:tcPr/>
                </a:tc>
                <a:tc>
                  <a:txBody>
                    <a:bodyPr/>
                    <a:lstStyle/>
                    <a:p>
                      <a:pPr algn="ctr"/>
                      <a:r>
                        <a:rPr lang="fr-CA" sz="1200" dirty="0" smtClean="0">
                          <a:solidFill>
                            <a:srgbClr val="002060"/>
                          </a:solidFill>
                          <a:latin typeface="+mj-lt"/>
                        </a:rPr>
                        <a:t>A</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I</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R</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C</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C</a:t>
                      </a:r>
                      <a:endParaRPr lang="fr-CA" sz="1200" dirty="0">
                        <a:solidFill>
                          <a:srgbClr val="002060"/>
                        </a:solidFill>
                        <a:latin typeface="+mj-lt"/>
                      </a:endParaRPr>
                    </a:p>
                  </a:txBody>
                  <a:tcPr/>
                </a:tc>
                <a:tc>
                  <a:txBody>
                    <a:bodyPr/>
                    <a:lstStyle/>
                    <a:p>
                      <a:pPr algn="ctr"/>
                      <a:endParaRPr lang="fr-CA" sz="1200" dirty="0">
                        <a:solidFill>
                          <a:srgbClr val="002060"/>
                        </a:solidFill>
                        <a:latin typeface="+mj-lt"/>
                      </a:endParaRPr>
                    </a:p>
                  </a:txBody>
                  <a:tcPr/>
                </a:tc>
                <a:extLst>
                  <a:ext uri="{0D108BD9-81ED-4DB2-BD59-A6C34878D82A}">
                    <a16:rowId xmlns:a16="http://schemas.microsoft.com/office/drawing/2014/main" val="450268844"/>
                  </a:ext>
                </a:extLst>
              </a:tr>
              <a:tr h="370840">
                <a:tc>
                  <a:txBody>
                    <a:bodyPr/>
                    <a:lstStyle/>
                    <a:p>
                      <a:r>
                        <a:rPr lang="fr-CA" sz="800" dirty="0" smtClean="0"/>
                        <a:t>Recommander</a:t>
                      </a:r>
                      <a:r>
                        <a:rPr lang="fr-CA" sz="800" baseline="0" dirty="0" smtClean="0"/>
                        <a:t> des actions</a:t>
                      </a:r>
                      <a:endParaRPr lang="fr-CA" sz="800" dirty="0"/>
                    </a:p>
                  </a:txBody>
                  <a:tcPr/>
                </a:tc>
                <a:tc>
                  <a:txBody>
                    <a:bodyPr/>
                    <a:lstStyle/>
                    <a:p>
                      <a:pPr algn="ctr"/>
                      <a:r>
                        <a:rPr lang="fr-CA" sz="1200" dirty="0" smtClean="0">
                          <a:solidFill>
                            <a:srgbClr val="002060"/>
                          </a:solidFill>
                          <a:latin typeface="+mj-lt"/>
                        </a:rPr>
                        <a:t>I</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A</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R</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C</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C</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C</a:t>
                      </a:r>
                      <a:endParaRPr lang="fr-CA" sz="1200" dirty="0">
                        <a:solidFill>
                          <a:srgbClr val="002060"/>
                        </a:solidFill>
                        <a:latin typeface="+mj-lt"/>
                      </a:endParaRPr>
                    </a:p>
                  </a:txBody>
                  <a:tcPr/>
                </a:tc>
                <a:extLst>
                  <a:ext uri="{0D108BD9-81ED-4DB2-BD59-A6C34878D82A}">
                    <a16:rowId xmlns:a16="http://schemas.microsoft.com/office/drawing/2014/main" val="1201367563"/>
                  </a:ext>
                </a:extLst>
              </a:tr>
              <a:tr h="370840">
                <a:tc>
                  <a:txBody>
                    <a:bodyPr/>
                    <a:lstStyle/>
                    <a:p>
                      <a:r>
                        <a:rPr lang="fr-CA" sz="800" dirty="0" smtClean="0"/>
                        <a:t>Développer le « Business Case »</a:t>
                      </a:r>
                      <a:endParaRPr lang="fr-CA" sz="800" dirty="0"/>
                    </a:p>
                  </a:txBody>
                  <a:tcPr/>
                </a:tc>
                <a:tc>
                  <a:txBody>
                    <a:bodyPr/>
                    <a:lstStyle/>
                    <a:p>
                      <a:pPr algn="ctr"/>
                      <a:r>
                        <a:rPr lang="fr-CA" sz="1200" dirty="0" smtClean="0">
                          <a:solidFill>
                            <a:srgbClr val="002060"/>
                          </a:solidFill>
                          <a:latin typeface="+mj-lt"/>
                        </a:rPr>
                        <a:t>I</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A</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R</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C</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i</a:t>
                      </a:r>
                      <a:endParaRPr lang="fr-CA" sz="1200" dirty="0">
                        <a:solidFill>
                          <a:srgbClr val="002060"/>
                        </a:solidFill>
                        <a:latin typeface="+mj-lt"/>
                      </a:endParaRPr>
                    </a:p>
                  </a:txBody>
                  <a:tcPr/>
                </a:tc>
                <a:tc>
                  <a:txBody>
                    <a:bodyPr/>
                    <a:lstStyle/>
                    <a:p>
                      <a:pPr algn="ctr"/>
                      <a:r>
                        <a:rPr lang="fr-CA" sz="1200" dirty="0" smtClean="0">
                          <a:solidFill>
                            <a:srgbClr val="002060"/>
                          </a:solidFill>
                          <a:latin typeface="+mj-lt"/>
                        </a:rPr>
                        <a:t>I</a:t>
                      </a:r>
                      <a:endParaRPr lang="fr-CA" sz="1200" dirty="0">
                        <a:solidFill>
                          <a:srgbClr val="002060"/>
                        </a:solidFill>
                        <a:latin typeface="+mj-lt"/>
                      </a:endParaRPr>
                    </a:p>
                  </a:txBody>
                  <a:tcPr/>
                </a:tc>
                <a:extLst>
                  <a:ext uri="{0D108BD9-81ED-4DB2-BD59-A6C34878D82A}">
                    <a16:rowId xmlns:a16="http://schemas.microsoft.com/office/drawing/2014/main" val="1764093484"/>
                  </a:ext>
                </a:extLst>
              </a:tr>
            </a:tbl>
          </a:graphicData>
        </a:graphic>
      </p:graphicFrame>
      <p:sp>
        <p:nvSpPr>
          <p:cNvPr id="13" name="Rectangle 12"/>
          <p:cNvSpPr/>
          <p:nvPr/>
        </p:nvSpPr>
        <p:spPr>
          <a:xfrm>
            <a:off x="443251" y="3356992"/>
            <a:ext cx="3333750" cy="2333565"/>
          </a:xfrm>
          <a:prstGeom prst="wedgeRectCallout">
            <a:avLst>
              <a:gd name="adj1" fmla="val 88143"/>
              <a:gd name="adj2" fmla="val -51704"/>
            </a:avLst>
          </a:prstGeom>
          <a:solidFill>
            <a:srgbClr val="FFFF0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457200"/>
            <a:r>
              <a:rPr lang="fr-CA" sz="1400" b="1" dirty="0" smtClean="0">
                <a:solidFill>
                  <a:srgbClr val="005EB8">
                    <a:lumMod val="50000"/>
                  </a:srgbClr>
                </a:solidFill>
              </a:rPr>
              <a:t>IMPORTANT </a:t>
            </a:r>
          </a:p>
          <a:p>
            <a:pPr defTabSz="457200"/>
            <a:r>
              <a:rPr lang="fr-CA" sz="1400" dirty="0" smtClean="0">
                <a:solidFill>
                  <a:srgbClr val="005EB8">
                    <a:lumMod val="50000"/>
                  </a:srgbClr>
                </a:solidFill>
                <a:latin typeface="+mj-lt"/>
              </a:rPr>
              <a:t>1- Qui approuve les livrables de l’étape de la détermination des besoins (entente sur les besoins et « Business Case »)</a:t>
            </a:r>
            <a:endParaRPr lang="fr-CA" sz="1400" dirty="0">
              <a:solidFill>
                <a:srgbClr val="005EB8">
                  <a:lumMod val="50000"/>
                </a:srgbClr>
              </a:solidFill>
              <a:latin typeface="+mj-lt"/>
            </a:endParaRPr>
          </a:p>
          <a:p>
            <a:pPr defTabSz="457200"/>
            <a:r>
              <a:rPr lang="fr-CA" sz="1400" dirty="0" smtClean="0">
                <a:solidFill>
                  <a:srgbClr val="005EB8">
                    <a:lumMod val="50000"/>
                  </a:srgbClr>
                </a:solidFill>
                <a:latin typeface="+mj-lt"/>
              </a:rPr>
              <a:t>2- Qui vérifie et valide?</a:t>
            </a:r>
          </a:p>
          <a:p>
            <a:pPr defTabSz="457200"/>
            <a:r>
              <a:rPr lang="fr-CA" sz="1400" dirty="0" smtClean="0">
                <a:solidFill>
                  <a:srgbClr val="005EB8">
                    <a:lumMod val="50000"/>
                  </a:srgbClr>
                </a:solidFill>
                <a:latin typeface="+mj-lt"/>
              </a:rPr>
              <a:t>3- Qui peut demander des changements?</a:t>
            </a:r>
          </a:p>
          <a:p>
            <a:pPr defTabSz="457200"/>
            <a:r>
              <a:rPr lang="fr-CA" sz="1400" dirty="0" smtClean="0">
                <a:solidFill>
                  <a:srgbClr val="005EB8">
                    <a:lumMod val="50000"/>
                  </a:srgbClr>
                </a:solidFill>
                <a:latin typeface="+mj-lt"/>
              </a:rPr>
              <a:t>4- Qui les approuve?</a:t>
            </a:r>
          </a:p>
          <a:p>
            <a:pPr defTabSz="457200"/>
            <a:r>
              <a:rPr lang="fr-CA" sz="1400" dirty="0">
                <a:solidFill>
                  <a:srgbClr val="005EB8">
                    <a:lumMod val="50000"/>
                  </a:srgbClr>
                </a:solidFill>
                <a:latin typeface="+mj-lt"/>
              </a:rPr>
              <a:t>5</a:t>
            </a:r>
            <a:r>
              <a:rPr lang="fr-CA" sz="1400" dirty="0" smtClean="0">
                <a:solidFill>
                  <a:srgbClr val="005EB8">
                    <a:lumMod val="50000"/>
                  </a:srgbClr>
                </a:solidFill>
                <a:latin typeface="+mj-lt"/>
              </a:rPr>
              <a:t>- Qui a droit de veto sur la solution?</a:t>
            </a:r>
          </a:p>
        </p:txBody>
      </p:sp>
    </p:spTree>
    <p:extLst>
      <p:ext uri="{BB962C8B-B14F-4D97-AF65-F5344CB8AC3E}">
        <p14:creationId xmlns:p14="http://schemas.microsoft.com/office/powerpoint/2010/main" val="303041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r>
              <a:rPr lang="fr-CA" smtClean="0">
                <a:solidFill>
                  <a:srgbClr val="000000"/>
                </a:solidFill>
              </a:rPr>
              <a:t>Inspire du BABOK 2.0 IIBA</a:t>
            </a:r>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1</a:t>
            </a:r>
            <a:br>
              <a:rPr lang="fr-CA" dirty="0" smtClean="0">
                <a:solidFill>
                  <a:srgbClr val="002060"/>
                </a:solidFill>
              </a:rPr>
            </a:br>
            <a:r>
              <a:rPr lang="fr-CA" sz="2200" dirty="0" smtClean="0">
                <a:solidFill>
                  <a:srgbClr val="002060"/>
                </a:solidFill>
              </a:rPr>
              <a:t>Cristalliser </a:t>
            </a:r>
            <a:r>
              <a:rPr lang="fr-CA" sz="2200" dirty="0">
                <a:solidFill>
                  <a:srgbClr val="002060"/>
                </a:solidFill>
              </a:rPr>
              <a:t>les besoin d’affaires, les motivations </a:t>
            </a:r>
            <a:r>
              <a:rPr lang="fr-CA" sz="2200" dirty="0" smtClean="0">
                <a:solidFill>
                  <a:srgbClr val="002060"/>
                </a:solidFill>
              </a:rPr>
              <a:t/>
            </a:r>
            <a:br>
              <a:rPr lang="fr-CA" sz="2200" dirty="0" smtClean="0">
                <a:solidFill>
                  <a:srgbClr val="002060"/>
                </a:solidFill>
              </a:rPr>
            </a:br>
            <a:r>
              <a:rPr lang="fr-CA" sz="2200" dirty="0" smtClean="0">
                <a:solidFill>
                  <a:srgbClr val="002060"/>
                </a:solidFill>
              </a:rPr>
              <a:t>et </a:t>
            </a:r>
            <a:r>
              <a:rPr lang="fr-CA" sz="2200" dirty="0">
                <a:solidFill>
                  <a:srgbClr val="002060"/>
                </a:solidFill>
              </a:rPr>
              <a:t>s’entendre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solidFill>
                <a:srgbClr val="FF0066"/>
              </a:solidFill>
            </a:endParaRPr>
          </a:p>
          <a:p>
            <a:pPr marL="457200" indent="-457200">
              <a:buFont typeface="+mj-lt"/>
              <a:buAutoNum type="alphaLcParenR"/>
            </a:pPr>
            <a:r>
              <a:rPr lang="fr-CA" b="1" dirty="0" smtClean="0">
                <a:solidFill>
                  <a:srgbClr val="FF0066"/>
                </a:solidFill>
              </a:rPr>
              <a:t>Identifier les parties prenantes ;</a:t>
            </a:r>
          </a:p>
          <a:p>
            <a:pPr marL="457200" indent="-457200">
              <a:buFont typeface="+mj-lt"/>
              <a:buAutoNum type="alphaLcParenR"/>
            </a:pPr>
            <a:r>
              <a:rPr lang="fr-CA" b="1" dirty="0" smtClean="0">
                <a:solidFill>
                  <a:srgbClr val="FF0066"/>
                </a:solidFill>
              </a:rPr>
              <a:t>Investiguer le problème / l’opportunité ;</a:t>
            </a:r>
          </a:p>
          <a:p>
            <a:pPr marL="457200" indent="-457200">
              <a:buFont typeface="+mj-lt"/>
              <a:buAutoNum type="alphaLcParenR"/>
            </a:pPr>
            <a:r>
              <a:rPr lang="fr-CA" dirty="0" smtClean="0"/>
              <a:t>Compiler les données pertinentes et évaluer la situation ;</a:t>
            </a:r>
          </a:p>
          <a:p>
            <a:pPr marL="457200" indent="-457200">
              <a:buFont typeface="+mj-lt"/>
              <a:buAutoNum type="alphaLcParenR"/>
            </a:pPr>
            <a:r>
              <a:rPr lang="fr-CA" dirty="0" smtClean="0"/>
              <a:t>Rédiger l’énoncé du problème / de l’opportunité ;</a:t>
            </a:r>
          </a:p>
          <a:p>
            <a:pPr marL="457200" indent="-457200">
              <a:buFont typeface="+mj-lt"/>
              <a:buAutoNum type="alphaLcParenR"/>
            </a:pPr>
            <a:r>
              <a:rPr lang="fr-CA" dirty="0" smtClean="0"/>
              <a:t>Faire entériner et approuver l’énoncé par le parties prenantes.</a:t>
            </a:r>
          </a:p>
          <a:p>
            <a:pPr marL="457200" indent="-457200">
              <a:buFont typeface="+mj-lt"/>
              <a:buAutoNum type="alphaLcParenR"/>
            </a:pPr>
            <a:endParaRPr lang="fr-CA" dirty="0"/>
          </a:p>
        </p:txBody>
      </p:sp>
    </p:spTree>
    <p:extLst>
      <p:ext uri="{BB962C8B-B14F-4D97-AF65-F5344CB8AC3E}">
        <p14:creationId xmlns:p14="http://schemas.microsoft.com/office/powerpoint/2010/main" val="40387442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1 </a:t>
            </a:r>
            <a:r>
              <a:rPr lang="fr-CA" sz="1800" b="0" i="1" dirty="0">
                <a:solidFill>
                  <a:srgbClr val="003C71"/>
                </a:solidFill>
              </a:rPr>
              <a:t>- Activité </a:t>
            </a:r>
            <a:r>
              <a:rPr lang="fr-CA" sz="1800" b="0" i="1" dirty="0" smtClean="0">
                <a:solidFill>
                  <a:srgbClr val="003C71"/>
                </a:solidFill>
              </a:rPr>
              <a:t>B. </a:t>
            </a:r>
            <a:r>
              <a:rPr lang="fr-CA" sz="1800" b="0" i="1" dirty="0">
                <a:solidFill>
                  <a:srgbClr val="003C71"/>
                </a:solidFill>
              </a:rPr>
              <a:t>– </a:t>
            </a:r>
            <a:r>
              <a:rPr lang="fr-CA" sz="1800" b="0" i="1" dirty="0" smtClean="0">
                <a:solidFill>
                  <a:srgbClr val="003C71"/>
                </a:solidFill>
              </a:rPr>
              <a:t>investiguer le problème / l’opportunité</a:t>
            </a:r>
            <a:endParaRPr lang="fr-CA" sz="1800" b="0" i="1" dirty="0">
              <a:solidFill>
                <a:srgbClr val="003C71"/>
              </a:solidFill>
            </a:endParaRPr>
          </a:p>
        </p:txBody>
      </p:sp>
      <p:sp>
        <p:nvSpPr>
          <p:cNvPr id="14" name="ZoneTexte 13"/>
          <p:cNvSpPr txBox="1"/>
          <p:nvPr/>
        </p:nvSpPr>
        <p:spPr>
          <a:xfrm>
            <a:off x="1381896" y="1118744"/>
            <a:ext cx="7505701" cy="1158128"/>
          </a:xfrm>
          <a:prstGeom prst="rect">
            <a:avLst/>
          </a:prstGeom>
        </p:spPr>
        <p:txBody>
          <a:bodyPr vert="horz" wrap="square" lIns="91440" tIns="45720" rIns="91440" bIns="45720" rtlCol="0">
            <a:noAutofit/>
          </a:bodyPr>
          <a:lstStyle/>
          <a:p>
            <a:pPr defTabSz="457200"/>
            <a:r>
              <a:rPr lang="fr-CA" sz="1400" dirty="0">
                <a:solidFill>
                  <a:srgbClr val="000000"/>
                </a:solidFill>
                <a:latin typeface="Arial"/>
              </a:rPr>
              <a:t>L’analyste d’affaires doit </a:t>
            </a:r>
            <a:r>
              <a:rPr lang="fr-CA" sz="1400" dirty="0" smtClean="0">
                <a:solidFill>
                  <a:srgbClr val="000000"/>
                </a:solidFill>
                <a:latin typeface="Arial"/>
              </a:rPr>
              <a:t>:</a:t>
            </a:r>
          </a:p>
          <a:p>
            <a:pPr marL="285750" indent="-285750" defTabSz="457200">
              <a:buFont typeface="Arial" panose="020B0604020202020204" pitchFamily="34" charset="0"/>
              <a:buChar char="•"/>
            </a:pPr>
            <a:r>
              <a:rPr lang="fr-CA" sz="1400" b="1" dirty="0">
                <a:solidFill>
                  <a:srgbClr val="000000"/>
                </a:solidFill>
                <a:latin typeface="Arial"/>
              </a:rPr>
              <a:t>D</a:t>
            </a:r>
            <a:r>
              <a:rPr lang="fr-CA" sz="1400" b="1" dirty="0" smtClean="0">
                <a:solidFill>
                  <a:srgbClr val="000000"/>
                </a:solidFill>
                <a:latin typeface="Arial"/>
              </a:rPr>
              <a:t>écouvrir  </a:t>
            </a:r>
            <a:r>
              <a:rPr lang="fr-CA" sz="1400" dirty="0" smtClean="0">
                <a:solidFill>
                  <a:srgbClr val="000000"/>
                </a:solidFill>
                <a:latin typeface="Arial"/>
              </a:rPr>
              <a:t>suffisamment d’information pour </a:t>
            </a:r>
            <a:r>
              <a:rPr lang="fr-CA" sz="1400" dirty="0">
                <a:solidFill>
                  <a:srgbClr val="000000"/>
                </a:solidFill>
                <a:latin typeface="Arial"/>
              </a:rPr>
              <a:t>a</a:t>
            </a:r>
            <a:r>
              <a:rPr lang="fr-CA" sz="1400" dirty="0" smtClean="0">
                <a:solidFill>
                  <a:srgbClr val="000000"/>
                </a:solidFill>
                <a:latin typeface="Arial"/>
              </a:rPr>
              <a:t>pprendre ce qu’il y a à apprendre sur le </a:t>
            </a:r>
            <a:r>
              <a:rPr lang="fr-CA" sz="1400" b="1" dirty="0" smtClean="0">
                <a:solidFill>
                  <a:srgbClr val="000000"/>
                </a:solidFill>
                <a:latin typeface="Arial"/>
              </a:rPr>
              <a:t>problème / l’opportunité à investiguer</a:t>
            </a:r>
          </a:p>
          <a:p>
            <a:pPr marL="285750" indent="-285750" defTabSz="457200">
              <a:buFont typeface="Arial" panose="020B0604020202020204" pitchFamily="34" charset="0"/>
              <a:buChar char="•"/>
            </a:pPr>
            <a:r>
              <a:rPr lang="fr-CA" sz="1400" b="1" dirty="0" smtClean="0">
                <a:solidFill>
                  <a:srgbClr val="000000"/>
                </a:solidFill>
                <a:latin typeface="Arial"/>
              </a:rPr>
              <a:t>Comprendre</a:t>
            </a:r>
            <a:r>
              <a:rPr lang="fr-CA" sz="1400" dirty="0" smtClean="0">
                <a:solidFill>
                  <a:srgbClr val="000000"/>
                </a:solidFill>
                <a:latin typeface="Arial"/>
              </a:rPr>
              <a:t> le contexte</a:t>
            </a:r>
            <a:r>
              <a:rPr lang="fr-CA" sz="1400" dirty="0">
                <a:solidFill>
                  <a:srgbClr val="000000"/>
                </a:solidFill>
                <a:latin typeface="Arial"/>
              </a:rPr>
              <a:t> </a:t>
            </a:r>
            <a:r>
              <a:rPr lang="fr-CA" sz="1400" dirty="0" smtClean="0">
                <a:solidFill>
                  <a:srgbClr val="000000"/>
                </a:solidFill>
                <a:latin typeface="Arial"/>
              </a:rPr>
              <a:t> </a:t>
            </a:r>
          </a:p>
          <a:p>
            <a:pPr marL="742950" lvl="1" indent="-285750" defTabSz="457200">
              <a:buFont typeface="Arial" panose="020B0604020202020204" pitchFamily="34" charset="0"/>
              <a:buChar char="•"/>
            </a:pPr>
            <a:r>
              <a:rPr lang="fr-CA" sz="1400" dirty="0" smtClean="0">
                <a:solidFill>
                  <a:srgbClr val="000000"/>
                </a:solidFill>
                <a:latin typeface="Arial"/>
              </a:rPr>
              <a:t>processus, méthodes, systèmes d’information, organisation du travail  </a:t>
            </a:r>
            <a:r>
              <a:rPr lang="fr-CA" sz="1400" b="1" dirty="0" smtClean="0">
                <a:solidFill>
                  <a:srgbClr val="000000"/>
                </a:solidFill>
                <a:latin typeface="Arial"/>
              </a:rPr>
              <a:t>« AS-IS »…..</a:t>
            </a:r>
          </a:p>
        </p:txBody>
      </p:sp>
      <p:sp>
        <p:nvSpPr>
          <p:cNvPr id="12" name="Freeform 72"/>
          <p:cNvSpPr>
            <a:spLocks noChangeAspect="1" noEditPoints="1"/>
          </p:cNvSpPr>
          <p:nvPr>
            <p:custDataLst>
              <p:tags r:id="rId1"/>
            </p:custDataLst>
          </p:nvPr>
        </p:nvSpPr>
        <p:spPr bwMode="auto">
          <a:xfrm>
            <a:off x="829446" y="1245745"/>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7" name="ZoneTexte 16"/>
          <p:cNvSpPr txBox="1"/>
          <p:nvPr/>
        </p:nvSpPr>
        <p:spPr>
          <a:xfrm>
            <a:off x="1381895" y="2403873"/>
            <a:ext cx="7505701" cy="1331252"/>
          </a:xfrm>
          <a:prstGeom prst="rect">
            <a:avLst/>
          </a:prstGeom>
        </p:spPr>
        <p:txBody>
          <a:bodyPr vert="horz" wrap="square" lIns="91440" tIns="45720" rIns="91440" bIns="45720" rtlCol="0">
            <a:noAutofit/>
          </a:bodyPr>
          <a:lstStyle/>
          <a:p>
            <a:pPr defTabSz="457200"/>
            <a:r>
              <a:rPr lang="fr-CA" sz="1600" b="1" dirty="0" smtClean="0">
                <a:solidFill>
                  <a:srgbClr val="000000"/>
                </a:solidFill>
                <a:latin typeface="Arial"/>
              </a:rPr>
              <a:t>« AS-IS »….. Attention à la grosseur des grains  … Ciblez les GROS grains </a:t>
            </a:r>
          </a:p>
          <a:p>
            <a:pPr marL="285750" indent="-285750" defTabSz="457200">
              <a:buFont typeface="Arial" panose="020B0604020202020204" pitchFamily="34" charset="0"/>
              <a:buChar char="•"/>
            </a:pPr>
            <a:r>
              <a:rPr lang="fr-CA" sz="1600" dirty="0" smtClean="0">
                <a:solidFill>
                  <a:srgbClr val="000000"/>
                </a:solidFill>
                <a:latin typeface="Arial"/>
              </a:rPr>
              <a:t>Il ne s’agit pas de comprendre tous les détails, mais bien l’essentiel « HIGH LEVEL » du contexte ;</a:t>
            </a:r>
          </a:p>
          <a:p>
            <a:pPr marL="285750" indent="-285750" defTabSz="457200">
              <a:buFont typeface="Arial" panose="020B0604020202020204" pitchFamily="34" charset="0"/>
              <a:buChar char="•"/>
            </a:pPr>
            <a:r>
              <a:rPr lang="fr-CA" sz="1600" dirty="0" smtClean="0">
                <a:solidFill>
                  <a:srgbClr val="000000"/>
                </a:solidFill>
                <a:latin typeface="Arial"/>
              </a:rPr>
              <a:t>L’objectif étant de s’entendre, par écrit, sur la description du problème / opportunité.</a:t>
            </a:r>
            <a:endParaRPr lang="fr-CA" sz="1600" dirty="0">
              <a:solidFill>
                <a:srgbClr val="000000"/>
              </a:solidFill>
              <a:latin typeface="Arial"/>
            </a:endParaRPr>
          </a:p>
        </p:txBody>
      </p:sp>
      <p:sp>
        <p:nvSpPr>
          <p:cNvPr id="18" name="ZoneTexte 17"/>
          <p:cNvSpPr txBox="1"/>
          <p:nvPr/>
        </p:nvSpPr>
        <p:spPr>
          <a:xfrm>
            <a:off x="1381895" y="3933056"/>
            <a:ext cx="7505701" cy="2570904"/>
          </a:xfrm>
          <a:prstGeom prst="rect">
            <a:avLst/>
          </a:prstGeom>
        </p:spPr>
        <p:txBody>
          <a:bodyPr vert="horz" wrap="square" lIns="91440" tIns="45720" rIns="91440" bIns="45720" rtlCol="0">
            <a:noAutofit/>
          </a:bodyPr>
          <a:lstStyle/>
          <a:p>
            <a:pPr defTabSz="457200"/>
            <a:r>
              <a:rPr lang="fr-CA" sz="1600" b="1" dirty="0" smtClean="0">
                <a:solidFill>
                  <a:srgbClr val="000000"/>
                </a:solidFill>
                <a:latin typeface="Arial"/>
              </a:rPr>
              <a:t>L’analyste d’affaires :</a:t>
            </a:r>
            <a:endParaRPr lang="fr-CA" sz="1600" b="1" dirty="0">
              <a:solidFill>
                <a:srgbClr val="000000"/>
              </a:solidFill>
              <a:latin typeface="Arial"/>
            </a:endParaRPr>
          </a:p>
          <a:p>
            <a:pPr marL="285750" indent="-285750" defTabSz="457200">
              <a:buFont typeface="Arial" panose="020B0604020202020204" pitchFamily="34" charset="0"/>
              <a:buChar char="•"/>
            </a:pPr>
            <a:r>
              <a:rPr lang="fr-CA" sz="1600" b="1" dirty="0" smtClean="0">
                <a:solidFill>
                  <a:srgbClr val="000000"/>
                </a:solidFill>
                <a:latin typeface="Arial"/>
              </a:rPr>
              <a:t>Réalise</a:t>
            </a:r>
            <a:r>
              <a:rPr lang="fr-CA" sz="1600" dirty="0" smtClean="0">
                <a:solidFill>
                  <a:srgbClr val="000000"/>
                </a:solidFill>
                <a:latin typeface="Arial"/>
              </a:rPr>
              <a:t> des entrevues pour comprendre le problème / l’opportunité et l’environnement ;</a:t>
            </a:r>
          </a:p>
          <a:p>
            <a:pPr marL="285750" indent="-285750" defTabSz="457200">
              <a:buFont typeface="Arial" panose="020B0604020202020204" pitchFamily="34" charset="0"/>
              <a:buChar char="•"/>
            </a:pPr>
            <a:r>
              <a:rPr lang="fr-CA" sz="1600" b="1" dirty="0" smtClean="0">
                <a:solidFill>
                  <a:srgbClr val="000000"/>
                </a:solidFill>
                <a:latin typeface="Arial"/>
              </a:rPr>
              <a:t>Consulte</a:t>
            </a:r>
            <a:r>
              <a:rPr lang="fr-CA" sz="1600" dirty="0" smtClean="0">
                <a:solidFill>
                  <a:srgbClr val="000000"/>
                </a:solidFill>
                <a:latin typeface="Arial"/>
              </a:rPr>
              <a:t> la documentation</a:t>
            </a:r>
          </a:p>
          <a:p>
            <a:pPr marL="742950" lvl="1" indent="-285750" defTabSz="457200">
              <a:buFont typeface="Arial" panose="020B0604020202020204" pitchFamily="34" charset="0"/>
              <a:buChar char="•"/>
            </a:pPr>
            <a:r>
              <a:rPr lang="fr-CA" sz="1600" dirty="0" smtClean="0">
                <a:solidFill>
                  <a:srgbClr val="000000"/>
                </a:solidFill>
                <a:latin typeface="Arial"/>
              </a:rPr>
              <a:t>Organigramme, processus, méthodes, systèmes d’information, bases de données ;</a:t>
            </a:r>
          </a:p>
          <a:p>
            <a:pPr marL="285750" indent="-285750" defTabSz="457200">
              <a:buFont typeface="Arial" panose="020B0604020202020204" pitchFamily="34" charset="0"/>
              <a:buChar char="•"/>
            </a:pPr>
            <a:r>
              <a:rPr lang="fr-CA" sz="1600" b="1" dirty="0" smtClean="0">
                <a:solidFill>
                  <a:srgbClr val="000000"/>
                </a:solidFill>
                <a:latin typeface="Arial"/>
              </a:rPr>
              <a:t>Documente</a:t>
            </a:r>
            <a:r>
              <a:rPr lang="fr-CA" sz="1600" dirty="0" smtClean="0">
                <a:solidFill>
                  <a:srgbClr val="000000"/>
                </a:solidFill>
                <a:latin typeface="Arial"/>
              </a:rPr>
              <a:t> la situation « AS – IS » lorsque la documentation n’est pas disponible </a:t>
            </a:r>
          </a:p>
          <a:p>
            <a:pPr marL="742950" lvl="1" indent="-285750" defTabSz="457200">
              <a:buFont typeface="Arial" panose="020B0604020202020204" pitchFamily="34" charset="0"/>
              <a:buChar char="•"/>
            </a:pPr>
            <a:r>
              <a:rPr lang="fr-CA" sz="1600" dirty="0" smtClean="0">
                <a:solidFill>
                  <a:srgbClr val="000000"/>
                </a:solidFill>
                <a:latin typeface="Arial"/>
              </a:rPr>
              <a:t>Attention à la grosseur des grains !</a:t>
            </a:r>
          </a:p>
          <a:p>
            <a:pPr marL="285750" indent="-285750" defTabSz="457200">
              <a:buFont typeface="Arial" panose="020B0604020202020204" pitchFamily="34" charset="0"/>
              <a:buChar char="•"/>
            </a:pPr>
            <a:r>
              <a:rPr lang="fr-CA" sz="1600" b="1" dirty="0" smtClean="0">
                <a:solidFill>
                  <a:srgbClr val="000000"/>
                </a:solidFill>
                <a:latin typeface="Arial"/>
              </a:rPr>
              <a:t>Observe</a:t>
            </a:r>
            <a:r>
              <a:rPr lang="fr-CA" sz="1600" dirty="0" smtClean="0">
                <a:solidFill>
                  <a:srgbClr val="000000"/>
                </a:solidFill>
                <a:latin typeface="Arial"/>
              </a:rPr>
              <a:t> les travailleurs</a:t>
            </a:r>
            <a:endParaRPr lang="fr-CA" sz="1600" dirty="0">
              <a:solidFill>
                <a:srgbClr val="000000"/>
              </a:solidFill>
              <a:latin typeface="Arial"/>
            </a:endParaRPr>
          </a:p>
          <a:p>
            <a:pPr defTabSz="457200"/>
            <a:endParaRPr lang="fr-CA" sz="1600" b="1" dirty="0" smtClean="0">
              <a:solidFill>
                <a:srgbClr val="000000"/>
              </a:solidFill>
              <a:latin typeface="Arial"/>
            </a:endParaRPr>
          </a:p>
        </p:txBody>
      </p:sp>
    </p:spTree>
    <p:extLst>
      <p:ext uri="{BB962C8B-B14F-4D97-AF65-F5344CB8AC3E}">
        <p14:creationId xmlns:p14="http://schemas.microsoft.com/office/powerpoint/2010/main" val="15051858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fontScale="90000"/>
          </a:bodyPr>
          <a:lstStyle/>
          <a:p>
            <a:r>
              <a:rPr lang="fr-CA" dirty="0" smtClean="0">
                <a:solidFill>
                  <a:srgbClr val="002060"/>
                </a:solidFill>
              </a:rPr>
              <a:t>Étape 1</a:t>
            </a:r>
            <a:br>
              <a:rPr lang="fr-CA" dirty="0" smtClean="0">
                <a:solidFill>
                  <a:srgbClr val="002060"/>
                </a:solidFill>
              </a:rPr>
            </a:br>
            <a:r>
              <a:rPr lang="fr-CA" sz="2200" dirty="0" smtClean="0">
                <a:solidFill>
                  <a:srgbClr val="002060"/>
                </a:solidFill>
              </a:rPr>
              <a:t>Cristalliser </a:t>
            </a:r>
            <a:r>
              <a:rPr lang="fr-CA" sz="2200" dirty="0">
                <a:solidFill>
                  <a:srgbClr val="002060"/>
                </a:solidFill>
              </a:rPr>
              <a:t>les besoin d’affaires, les motivations </a:t>
            </a:r>
            <a:r>
              <a:rPr lang="fr-CA" sz="2200" dirty="0" smtClean="0">
                <a:solidFill>
                  <a:srgbClr val="002060"/>
                </a:solidFill>
              </a:rPr>
              <a:t/>
            </a:r>
            <a:br>
              <a:rPr lang="fr-CA" sz="2200" dirty="0" smtClean="0">
                <a:solidFill>
                  <a:srgbClr val="002060"/>
                </a:solidFill>
              </a:rPr>
            </a:br>
            <a:r>
              <a:rPr lang="fr-CA" sz="2200" dirty="0" smtClean="0">
                <a:solidFill>
                  <a:srgbClr val="002060"/>
                </a:solidFill>
              </a:rPr>
              <a:t>et </a:t>
            </a:r>
            <a:r>
              <a:rPr lang="fr-CA" sz="2200" dirty="0">
                <a:solidFill>
                  <a:srgbClr val="002060"/>
                </a:solidFill>
              </a:rPr>
              <a:t>s’entendre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Identifier les parties prenantes ;</a:t>
            </a:r>
          </a:p>
          <a:p>
            <a:pPr marL="457200" indent="-457200">
              <a:buFont typeface="+mj-lt"/>
              <a:buAutoNum type="alphaLcParenR"/>
            </a:pPr>
            <a:r>
              <a:rPr lang="fr-CA" b="1" dirty="0" smtClean="0">
                <a:solidFill>
                  <a:srgbClr val="FF0066"/>
                </a:solidFill>
              </a:rPr>
              <a:t>Investiguer le problème / l’opportunité ;</a:t>
            </a:r>
          </a:p>
          <a:p>
            <a:pPr marL="457200" indent="-457200">
              <a:buFont typeface="+mj-lt"/>
              <a:buAutoNum type="alphaLcParenR"/>
            </a:pPr>
            <a:r>
              <a:rPr lang="fr-CA" b="1" dirty="0" smtClean="0">
                <a:solidFill>
                  <a:srgbClr val="FF0066"/>
                </a:solidFill>
              </a:rPr>
              <a:t>Compiler les données pertinentes et évaluer la situation ;</a:t>
            </a:r>
          </a:p>
          <a:p>
            <a:pPr marL="457200" indent="-457200">
              <a:buFont typeface="+mj-lt"/>
              <a:buAutoNum type="alphaLcParenR"/>
            </a:pPr>
            <a:r>
              <a:rPr lang="fr-CA" dirty="0" smtClean="0"/>
              <a:t>Rédiger l’énoncé du problème / de l’opportunité</a:t>
            </a:r>
          </a:p>
          <a:p>
            <a:pPr marL="457200" indent="-457200">
              <a:buFont typeface="+mj-lt"/>
              <a:buAutoNum type="alphaLcParenR"/>
            </a:pPr>
            <a:r>
              <a:rPr lang="fr-CA" dirty="0" smtClean="0"/>
              <a:t>Faire entériner et approuver l’énoncé par le parties prenantes.</a:t>
            </a:r>
          </a:p>
          <a:p>
            <a:pPr marL="457200" indent="-457200">
              <a:buFont typeface="+mj-lt"/>
              <a:buAutoNum type="alphaLcParenR"/>
            </a:pPr>
            <a:endParaRPr lang="fr-CA" dirty="0"/>
          </a:p>
        </p:txBody>
      </p:sp>
    </p:spTree>
    <p:extLst>
      <p:ext uri="{BB962C8B-B14F-4D97-AF65-F5344CB8AC3E}">
        <p14:creationId xmlns:p14="http://schemas.microsoft.com/office/powerpoint/2010/main" val="967057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267744" y="1988840"/>
            <a:ext cx="6120680" cy="2232248"/>
          </a:xfrm>
          <a:prstGeom prst="rect">
            <a:avLst/>
          </a:prstGeom>
        </p:spPr>
        <p:txBody>
          <a:bodyPr vert="horz" wrap="none" lIns="91440" tIns="45720" rIns="91440" bIns="45720" rtlCol="0">
            <a:normAutofit/>
          </a:bodyPr>
          <a:lstStyle/>
          <a:p>
            <a:pPr>
              <a:spcBef>
                <a:spcPct val="20000"/>
              </a:spcBef>
              <a:buClr>
                <a:srgbClr val="003C71"/>
              </a:buClr>
              <a:buSzPct val="125000"/>
            </a:pPr>
            <a:r>
              <a:rPr lang="en-CA" sz="5400" dirty="0" smtClean="0"/>
              <a:t>“In </a:t>
            </a:r>
            <a:r>
              <a:rPr lang="en-CA" sz="5400" dirty="0"/>
              <a:t>God we trust. </a:t>
            </a:r>
            <a:endParaRPr lang="en-CA" sz="5400" dirty="0" smtClean="0"/>
          </a:p>
          <a:p>
            <a:pPr>
              <a:spcBef>
                <a:spcPct val="20000"/>
              </a:spcBef>
              <a:buClr>
                <a:srgbClr val="003C71"/>
              </a:buClr>
              <a:buSzPct val="125000"/>
            </a:pPr>
            <a:r>
              <a:rPr lang="en-CA" sz="5400" dirty="0" smtClean="0"/>
              <a:t>All </a:t>
            </a:r>
            <a:r>
              <a:rPr lang="en-CA" sz="5400" dirty="0"/>
              <a:t>others, bring data.’’  </a:t>
            </a:r>
            <a:endParaRPr lang="en-CA" sz="5400" dirty="0" smtClean="0"/>
          </a:p>
        </p:txBody>
      </p:sp>
      <p:sp>
        <p:nvSpPr>
          <p:cNvPr id="6" name="ZoneTexte 5"/>
          <p:cNvSpPr txBox="1"/>
          <p:nvPr/>
        </p:nvSpPr>
        <p:spPr>
          <a:xfrm>
            <a:off x="2555776" y="4293096"/>
            <a:ext cx="6120680" cy="504056"/>
          </a:xfrm>
          <a:prstGeom prst="rect">
            <a:avLst/>
          </a:prstGeom>
        </p:spPr>
        <p:txBody>
          <a:bodyPr vert="horz" wrap="none" lIns="91440" tIns="45720" rIns="91440" bIns="45720" rtlCol="0">
            <a:normAutofit/>
          </a:bodyPr>
          <a:lstStyle/>
          <a:p>
            <a:pPr>
              <a:spcBef>
                <a:spcPct val="20000"/>
              </a:spcBef>
              <a:buClr>
                <a:srgbClr val="003C71"/>
              </a:buClr>
              <a:buSzPct val="125000"/>
            </a:pPr>
            <a:r>
              <a:rPr lang="en-CA" i="1" dirty="0" smtClean="0"/>
              <a:t>Source</a:t>
            </a:r>
            <a:r>
              <a:rPr lang="en-CA" i="1" dirty="0"/>
              <a:t>:  former CEO </a:t>
            </a:r>
            <a:r>
              <a:rPr lang="en-CA" i="1" dirty="0" err="1"/>
              <a:t>Sarra</a:t>
            </a:r>
            <a:r>
              <a:rPr lang="en-CA" i="1" dirty="0"/>
              <a:t> Lee Bakery Group - Barry </a:t>
            </a:r>
            <a:r>
              <a:rPr lang="en-CA" i="1" dirty="0" err="1"/>
              <a:t>Beracha</a:t>
            </a:r>
            <a:r>
              <a:rPr lang="en-CA" i="1" dirty="0"/>
              <a:t>.</a:t>
            </a:r>
            <a:endParaRPr lang="fr-CA" i="1" dirty="0"/>
          </a:p>
          <a:p>
            <a:pPr marL="185738" indent="-185738">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Tree>
    <p:extLst>
      <p:ext uri="{BB962C8B-B14F-4D97-AF65-F5344CB8AC3E}">
        <p14:creationId xmlns:p14="http://schemas.microsoft.com/office/powerpoint/2010/main" val="856760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691378" cy="616564"/>
          </a:xfrm>
          <a:prstGeom prst="rect">
            <a:avLst/>
          </a:prstGeom>
        </p:spPr>
        <p:txBody>
          <a:bodyPr vert="horz" lIns="91440" tIns="0" rIns="91440" bIns="0" rtlCol="0" anchor="t" anchorCtr="0">
            <a:normAutofit fontScale="92500"/>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1 </a:t>
            </a:r>
            <a:r>
              <a:rPr lang="fr-CA" sz="1800" b="0" i="1" dirty="0">
                <a:solidFill>
                  <a:srgbClr val="003C71"/>
                </a:solidFill>
              </a:rPr>
              <a:t>- Activité C</a:t>
            </a:r>
            <a:r>
              <a:rPr lang="fr-CA" sz="1800" b="0" i="1" dirty="0" smtClean="0">
                <a:solidFill>
                  <a:srgbClr val="003C71"/>
                </a:solidFill>
              </a:rPr>
              <a:t>. </a:t>
            </a:r>
            <a:r>
              <a:rPr lang="fr-CA" sz="1800" b="0" i="1" dirty="0">
                <a:solidFill>
                  <a:srgbClr val="003C71"/>
                </a:solidFill>
              </a:rPr>
              <a:t>– </a:t>
            </a:r>
            <a:r>
              <a:rPr lang="fr-CA" sz="1800" b="0" i="1" dirty="0" smtClean="0">
                <a:solidFill>
                  <a:srgbClr val="003C71"/>
                </a:solidFill>
              </a:rPr>
              <a:t>compiler les données et évaluer la situation </a:t>
            </a:r>
            <a:endParaRPr lang="fr-CA" sz="1800" b="0" i="1" dirty="0">
              <a:solidFill>
                <a:srgbClr val="003C71"/>
              </a:solidFill>
            </a:endParaRPr>
          </a:p>
        </p:txBody>
      </p:sp>
      <p:sp>
        <p:nvSpPr>
          <p:cNvPr id="14" name="ZoneTexte 13"/>
          <p:cNvSpPr txBox="1"/>
          <p:nvPr/>
        </p:nvSpPr>
        <p:spPr>
          <a:xfrm>
            <a:off x="1381896" y="815921"/>
            <a:ext cx="7505701" cy="1012338"/>
          </a:xfrm>
          <a:prstGeom prst="rect">
            <a:avLst/>
          </a:prstGeom>
        </p:spPr>
        <p:txBody>
          <a:bodyPr vert="horz" wrap="square" lIns="91440" tIns="45720" rIns="91440" bIns="45720" rtlCol="0">
            <a:noAutofit/>
          </a:bodyPr>
          <a:lstStyle/>
          <a:p>
            <a:pPr defTabSz="457200"/>
            <a:r>
              <a:rPr lang="fr-CA" sz="1600" dirty="0">
                <a:solidFill>
                  <a:srgbClr val="000000"/>
                </a:solidFill>
                <a:latin typeface="Arial"/>
              </a:rPr>
              <a:t>L’analyste d’affaires doit </a:t>
            </a:r>
            <a:r>
              <a:rPr lang="fr-CA" sz="1600" dirty="0" smtClean="0">
                <a:solidFill>
                  <a:srgbClr val="000000"/>
                </a:solidFill>
                <a:latin typeface="Arial"/>
              </a:rPr>
              <a:t>:</a:t>
            </a:r>
          </a:p>
          <a:p>
            <a:pPr marL="285750" indent="-285750" defTabSz="457200">
              <a:buFont typeface="Arial" panose="020B0604020202020204" pitchFamily="34" charset="0"/>
              <a:buChar char="•"/>
            </a:pPr>
            <a:r>
              <a:rPr lang="fr-CA" sz="1600" b="1" dirty="0" smtClean="0">
                <a:solidFill>
                  <a:srgbClr val="000000"/>
                </a:solidFill>
                <a:latin typeface="Arial"/>
              </a:rPr>
              <a:t>Compiler </a:t>
            </a:r>
            <a:r>
              <a:rPr lang="fr-CA" sz="1600" dirty="0" smtClean="0">
                <a:solidFill>
                  <a:srgbClr val="000000"/>
                </a:solidFill>
                <a:latin typeface="Arial"/>
              </a:rPr>
              <a:t>des données factuelles</a:t>
            </a:r>
          </a:p>
          <a:p>
            <a:pPr marL="285750" indent="-285750" defTabSz="457200">
              <a:buFont typeface="Arial" panose="020B0604020202020204" pitchFamily="34" charset="0"/>
              <a:buChar char="•"/>
            </a:pPr>
            <a:r>
              <a:rPr lang="fr-CA" sz="1600" b="1" dirty="0" smtClean="0">
                <a:solidFill>
                  <a:srgbClr val="000000"/>
                </a:solidFill>
                <a:latin typeface="Arial"/>
              </a:rPr>
              <a:t>Mesurer </a:t>
            </a:r>
            <a:r>
              <a:rPr lang="fr-CA" sz="1600" dirty="0" smtClean="0">
                <a:solidFill>
                  <a:srgbClr val="000000"/>
                </a:solidFill>
                <a:latin typeface="Arial"/>
              </a:rPr>
              <a:t>l’ampleur du problème / de l’opportunité </a:t>
            </a:r>
          </a:p>
          <a:p>
            <a:pPr marL="285750" indent="-285750" defTabSz="457200">
              <a:buFont typeface="Arial" panose="020B0604020202020204" pitchFamily="34" charset="0"/>
              <a:buChar char="•"/>
            </a:pPr>
            <a:r>
              <a:rPr lang="fr-CA" sz="1600" b="1" dirty="0" smtClean="0">
                <a:solidFill>
                  <a:srgbClr val="000000"/>
                </a:solidFill>
                <a:latin typeface="Arial"/>
              </a:rPr>
              <a:t>« SIZING UP - HOW BIG </a:t>
            </a:r>
            <a:r>
              <a:rPr lang="fr-CA" sz="1600" b="1" dirty="0">
                <a:solidFill>
                  <a:srgbClr val="000000"/>
                </a:solidFill>
                <a:latin typeface="Arial"/>
              </a:rPr>
              <a:t>I</a:t>
            </a:r>
            <a:r>
              <a:rPr lang="fr-CA" sz="1600" b="1" dirty="0" smtClean="0">
                <a:solidFill>
                  <a:srgbClr val="000000"/>
                </a:solidFill>
                <a:latin typeface="Arial"/>
              </a:rPr>
              <a:t>S IT?</a:t>
            </a:r>
          </a:p>
        </p:txBody>
      </p:sp>
      <p:sp>
        <p:nvSpPr>
          <p:cNvPr id="12" name="Freeform 72"/>
          <p:cNvSpPr>
            <a:spLocks noChangeAspect="1" noEditPoints="1"/>
          </p:cNvSpPr>
          <p:nvPr>
            <p:custDataLst>
              <p:tags r:id="rId1"/>
            </p:custDataLst>
          </p:nvPr>
        </p:nvSpPr>
        <p:spPr bwMode="auto">
          <a:xfrm>
            <a:off x="829446" y="942922"/>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8" name="ZoneTexte 17"/>
          <p:cNvSpPr txBox="1"/>
          <p:nvPr/>
        </p:nvSpPr>
        <p:spPr>
          <a:xfrm>
            <a:off x="1381896" y="2132287"/>
            <a:ext cx="7505701" cy="4105025"/>
          </a:xfrm>
          <a:prstGeom prst="rect">
            <a:avLst/>
          </a:prstGeom>
        </p:spPr>
        <p:txBody>
          <a:bodyPr vert="horz" wrap="square" lIns="91440" tIns="45720" rIns="91440" bIns="45720" rtlCol="0">
            <a:noAutofit/>
          </a:bodyPr>
          <a:lstStyle/>
          <a:p>
            <a:pPr defTabSz="457200"/>
            <a:r>
              <a:rPr lang="fr-CA" sz="1600" b="1" dirty="0" smtClean="0">
                <a:solidFill>
                  <a:srgbClr val="000000"/>
                </a:solidFill>
                <a:latin typeface="Arial"/>
              </a:rPr>
              <a:t>L’analyste d’affaires mesurer l’ampleur du problème / de l’opportunité</a:t>
            </a:r>
            <a:endParaRPr lang="fr-CA" sz="1600" dirty="0">
              <a:solidFill>
                <a:srgbClr val="000000"/>
              </a:solidFill>
              <a:latin typeface="Arial"/>
            </a:endParaRPr>
          </a:p>
          <a:p>
            <a:pPr marL="285750" indent="-285750" defTabSz="457200">
              <a:buFont typeface="Arial" panose="020B0604020202020204" pitchFamily="34" charset="0"/>
              <a:buChar char="•"/>
            </a:pPr>
            <a:r>
              <a:rPr lang="fr-CA" sz="1600" dirty="0" smtClean="0">
                <a:solidFill>
                  <a:srgbClr val="000000"/>
                </a:solidFill>
                <a:latin typeface="Arial"/>
              </a:rPr>
              <a:t>Processus d’affaires</a:t>
            </a:r>
          </a:p>
          <a:p>
            <a:pPr marL="742950" lvl="1" indent="-285750" defTabSz="457200">
              <a:buFont typeface="Arial" panose="020B0604020202020204" pitchFamily="34" charset="0"/>
              <a:buChar char="•"/>
            </a:pPr>
            <a:r>
              <a:rPr lang="fr-CA" sz="1600" dirty="0" smtClean="0">
                <a:solidFill>
                  <a:srgbClr val="000000"/>
                </a:solidFill>
                <a:latin typeface="Arial"/>
              </a:rPr>
              <a:t>cycles pour compléter l’ensemble du volume des transactions ;</a:t>
            </a:r>
          </a:p>
          <a:p>
            <a:pPr marL="742950" lvl="1" indent="-285750" defTabSz="457200">
              <a:buFont typeface="Arial" panose="020B0604020202020204" pitchFamily="34" charset="0"/>
              <a:buChar char="•"/>
            </a:pPr>
            <a:r>
              <a:rPr lang="fr-CA" sz="1600" dirty="0" smtClean="0">
                <a:solidFill>
                  <a:srgbClr val="000000"/>
                </a:solidFill>
                <a:latin typeface="Arial"/>
              </a:rPr>
              <a:t>occurrences des exceptions et délais causés.</a:t>
            </a:r>
          </a:p>
          <a:p>
            <a:pPr marL="285750" indent="-285750" defTabSz="457200">
              <a:buFont typeface="Arial" panose="020B0604020202020204" pitchFamily="34" charset="0"/>
              <a:buChar char="•"/>
            </a:pPr>
            <a:r>
              <a:rPr lang="fr-CA" sz="1600" dirty="0" smtClean="0">
                <a:solidFill>
                  <a:srgbClr val="000000"/>
                </a:solidFill>
                <a:latin typeface="Arial"/>
              </a:rPr>
              <a:t>Quantité d’argent perdue </a:t>
            </a:r>
          </a:p>
          <a:p>
            <a:pPr marL="742950" lvl="1" indent="-285750" defTabSz="457200">
              <a:buFont typeface="Arial" panose="020B0604020202020204" pitchFamily="34" charset="0"/>
              <a:buChar char="•"/>
            </a:pPr>
            <a:r>
              <a:rPr lang="fr-CA" sz="1600" dirty="0" smtClean="0">
                <a:solidFill>
                  <a:srgbClr val="000000"/>
                </a:solidFill>
                <a:latin typeface="Arial"/>
              </a:rPr>
              <a:t>par client perdu (érosion) ;</a:t>
            </a:r>
          </a:p>
          <a:p>
            <a:pPr marL="742950" lvl="1" indent="-285750" defTabSz="457200">
              <a:buFont typeface="Arial" panose="020B0604020202020204" pitchFamily="34" charset="0"/>
              <a:buChar char="•"/>
            </a:pPr>
            <a:r>
              <a:rPr lang="fr-CA" sz="1600" dirty="0" smtClean="0">
                <a:solidFill>
                  <a:srgbClr val="000000"/>
                </a:solidFill>
                <a:latin typeface="Arial"/>
              </a:rPr>
              <a:t>par perte de client évitée (érosion évitée) ;</a:t>
            </a:r>
          </a:p>
          <a:p>
            <a:pPr marL="742950" lvl="1" indent="-285750" defTabSz="457200">
              <a:buFont typeface="Arial" panose="020B0604020202020204" pitchFamily="34" charset="0"/>
              <a:buChar char="•"/>
            </a:pPr>
            <a:r>
              <a:rPr lang="fr-CA" sz="1600" dirty="0">
                <a:solidFill>
                  <a:srgbClr val="000000"/>
                </a:solidFill>
                <a:latin typeface="Arial"/>
              </a:rPr>
              <a:t>p</a:t>
            </a:r>
            <a:r>
              <a:rPr lang="fr-CA" sz="1600" dirty="0" smtClean="0">
                <a:solidFill>
                  <a:srgbClr val="000000"/>
                </a:solidFill>
                <a:latin typeface="Arial"/>
              </a:rPr>
              <a:t>ar nouveau client acquis.</a:t>
            </a:r>
          </a:p>
          <a:p>
            <a:pPr marL="285750" indent="-285750" defTabSz="457200">
              <a:buFont typeface="Arial" panose="020B0604020202020204" pitchFamily="34" charset="0"/>
              <a:buChar char="•"/>
            </a:pPr>
            <a:r>
              <a:rPr lang="fr-CA" sz="1600" dirty="0" smtClean="0">
                <a:solidFill>
                  <a:srgbClr val="000000"/>
                </a:solidFill>
                <a:latin typeface="Arial"/>
              </a:rPr>
              <a:t>Coûts</a:t>
            </a:r>
          </a:p>
          <a:p>
            <a:pPr marL="742950" lvl="1" indent="-285750" defTabSz="457200">
              <a:buFont typeface="Arial" panose="020B0604020202020204" pitchFamily="34" charset="0"/>
              <a:buChar char="•"/>
            </a:pPr>
            <a:r>
              <a:rPr lang="fr-CA" sz="1600" dirty="0" smtClean="0">
                <a:solidFill>
                  <a:srgbClr val="000000"/>
                </a:solidFill>
                <a:latin typeface="Arial"/>
              </a:rPr>
              <a:t>par transaction, par vente …</a:t>
            </a:r>
          </a:p>
          <a:p>
            <a:pPr marL="285750" indent="-285750" defTabSz="457200">
              <a:buFont typeface="Arial" panose="020B0604020202020204" pitchFamily="34" charset="0"/>
              <a:buChar char="•"/>
            </a:pPr>
            <a:r>
              <a:rPr lang="fr-CA" sz="1600" dirty="0" smtClean="0">
                <a:solidFill>
                  <a:srgbClr val="000000"/>
                </a:solidFill>
                <a:latin typeface="Arial"/>
              </a:rPr>
              <a:t>Marché</a:t>
            </a:r>
          </a:p>
          <a:p>
            <a:pPr marL="742950" lvl="1" indent="-285750" defTabSz="457200">
              <a:buFont typeface="Arial" panose="020B0604020202020204" pitchFamily="34" charset="0"/>
              <a:buChar char="•"/>
            </a:pPr>
            <a:r>
              <a:rPr lang="fr-CA" sz="1600" dirty="0">
                <a:solidFill>
                  <a:srgbClr val="000000"/>
                </a:solidFill>
                <a:latin typeface="Arial"/>
              </a:rPr>
              <a:t>a</a:t>
            </a:r>
            <a:r>
              <a:rPr lang="fr-CA" sz="1600" dirty="0" smtClean="0">
                <a:solidFill>
                  <a:srgbClr val="000000"/>
                </a:solidFill>
                <a:latin typeface="Arial"/>
              </a:rPr>
              <a:t>mpleur du marché ;</a:t>
            </a:r>
          </a:p>
          <a:p>
            <a:pPr marL="742950" lvl="1" indent="-285750" defTabSz="457200">
              <a:buFont typeface="Arial" panose="020B0604020202020204" pitchFamily="34" charset="0"/>
              <a:buChar char="•"/>
            </a:pPr>
            <a:r>
              <a:rPr lang="fr-CA" sz="1600" dirty="0">
                <a:solidFill>
                  <a:srgbClr val="000000"/>
                </a:solidFill>
                <a:latin typeface="Arial"/>
              </a:rPr>
              <a:t>p</a:t>
            </a:r>
            <a:r>
              <a:rPr lang="fr-CA" sz="1600" dirty="0" smtClean="0">
                <a:solidFill>
                  <a:srgbClr val="000000"/>
                </a:solidFill>
                <a:latin typeface="Arial"/>
              </a:rPr>
              <a:t>art de marché potentielle ;</a:t>
            </a:r>
          </a:p>
          <a:p>
            <a:pPr marL="742950" lvl="1" indent="-285750" defTabSz="457200">
              <a:buFont typeface="Arial" panose="020B0604020202020204" pitchFamily="34" charset="0"/>
              <a:buChar char="•"/>
            </a:pPr>
            <a:r>
              <a:rPr lang="fr-CA" sz="1600" dirty="0">
                <a:solidFill>
                  <a:srgbClr val="000000"/>
                </a:solidFill>
                <a:latin typeface="Arial"/>
              </a:rPr>
              <a:t>c</a:t>
            </a:r>
            <a:r>
              <a:rPr lang="fr-CA" sz="1600" dirty="0" smtClean="0">
                <a:solidFill>
                  <a:srgbClr val="000000"/>
                </a:solidFill>
                <a:latin typeface="Arial"/>
              </a:rPr>
              <a:t>oncurrents actuels et structure de prix </a:t>
            </a:r>
          </a:p>
          <a:p>
            <a:pPr marL="285750" indent="-285750" defTabSz="457200">
              <a:buFont typeface="Arial" panose="020B0604020202020204" pitchFamily="34" charset="0"/>
              <a:buChar char="•"/>
            </a:pPr>
            <a:r>
              <a:rPr lang="fr-CA" sz="1600" dirty="0" smtClean="0">
                <a:solidFill>
                  <a:srgbClr val="000000"/>
                </a:solidFill>
                <a:latin typeface="Arial"/>
              </a:rPr>
              <a:t>Analyse concurrentielle</a:t>
            </a:r>
          </a:p>
          <a:p>
            <a:pPr marL="742950" lvl="1" indent="-285750" defTabSz="457200">
              <a:buFont typeface="Arial" panose="020B0604020202020204" pitchFamily="34" charset="0"/>
              <a:buChar char="•"/>
            </a:pPr>
            <a:r>
              <a:rPr lang="fr-CA" sz="1600" dirty="0" smtClean="0">
                <a:solidFill>
                  <a:srgbClr val="000000"/>
                </a:solidFill>
                <a:latin typeface="Arial"/>
              </a:rPr>
              <a:t>Offre de produits et caractéristiques</a:t>
            </a:r>
          </a:p>
          <a:p>
            <a:pPr marL="742950" lvl="1" indent="-285750" defTabSz="457200">
              <a:buFont typeface="Arial" panose="020B0604020202020204" pitchFamily="34" charset="0"/>
              <a:buChar char="•"/>
            </a:pPr>
            <a:r>
              <a:rPr lang="fr-CA" sz="1600" dirty="0" smtClean="0">
                <a:solidFill>
                  <a:srgbClr val="000000"/>
                </a:solidFill>
                <a:latin typeface="Arial"/>
              </a:rPr>
              <a:t>Bénéfices </a:t>
            </a:r>
          </a:p>
          <a:p>
            <a:pPr marL="742950" lvl="1" indent="-285750" defTabSz="457200">
              <a:buFont typeface="Arial" panose="020B0604020202020204" pitchFamily="34" charset="0"/>
              <a:buChar char="•"/>
            </a:pPr>
            <a:r>
              <a:rPr lang="fr-CA" sz="1600" dirty="0" err="1" smtClean="0">
                <a:solidFill>
                  <a:srgbClr val="000000"/>
                </a:solidFill>
                <a:latin typeface="Arial"/>
              </a:rPr>
              <a:t>Etc</a:t>
            </a:r>
            <a:r>
              <a:rPr lang="fr-CA" sz="1600" dirty="0" smtClean="0">
                <a:solidFill>
                  <a:srgbClr val="000000"/>
                </a:solidFill>
                <a:latin typeface="Arial"/>
              </a:rPr>
              <a:t> …</a:t>
            </a:r>
          </a:p>
          <a:p>
            <a:pPr marL="742950" lvl="1" indent="-285750" defTabSz="457200">
              <a:buFont typeface="Arial" panose="020B0604020202020204" pitchFamily="34" charset="0"/>
              <a:buChar char="•"/>
            </a:pPr>
            <a:endParaRPr lang="fr-CA" sz="1600" dirty="0" smtClean="0">
              <a:solidFill>
                <a:srgbClr val="000000"/>
              </a:solidFill>
              <a:latin typeface="Arial"/>
            </a:endParaRPr>
          </a:p>
          <a:p>
            <a:pPr marL="742950" lvl="1" indent="-285750" defTabSz="457200">
              <a:buFont typeface="Arial" panose="020B0604020202020204" pitchFamily="34" charset="0"/>
              <a:buChar char="•"/>
            </a:pPr>
            <a:endParaRPr lang="fr-CA" sz="1600" dirty="0" smtClean="0">
              <a:solidFill>
                <a:srgbClr val="000000"/>
              </a:solidFill>
              <a:latin typeface="Arial"/>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192" y="655340"/>
            <a:ext cx="2160240" cy="1154004"/>
          </a:xfrm>
          <a:prstGeom prst="rect">
            <a:avLst/>
          </a:prstGeom>
        </p:spPr>
      </p:pic>
    </p:spTree>
    <p:extLst>
      <p:ext uri="{BB962C8B-B14F-4D97-AF65-F5344CB8AC3E}">
        <p14:creationId xmlns:p14="http://schemas.microsoft.com/office/powerpoint/2010/main" val="38134943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3"/>
          <p:cNvSpPr txBox="1">
            <a:spLocks/>
          </p:cNvSpPr>
          <p:nvPr/>
        </p:nvSpPr>
        <p:spPr>
          <a:xfrm>
            <a:off x="559155" y="1258153"/>
            <a:ext cx="8086081" cy="446290"/>
          </a:xfrm>
          <a:prstGeom prst="rect">
            <a:avLst/>
          </a:prstGeom>
        </p:spPr>
        <p:txBody>
          <a:bodyPr vert="horz" lIns="91440" tIns="0" rIns="91440" bIns="0" rtlCol="0" anchor="t" anchorCtr="0">
            <a:no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800" dirty="0" smtClean="0">
                <a:solidFill>
                  <a:srgbClr val="003C71"/>
                </a:solidFill>
              </a:rPr>
              <a:t>Plan de la séance 1</a:t>
            </a:r>
            <a:endParaRPr lang="fr-CA" sz="2800" dirty="0">
              <a:solidFill>
                <a:srgbClr val="003C71"/>
              </a:solidFill>
            </a:endParaRPr>
          </a:p>
        </p:txBody>
      </p:sp>
      <p:cxnSp>
        <p:nvCxnSpPr>
          <p:cNvPr id="10" name="Connecteur droit 9"/>
          <p:cNvCxnSpPr/>
          <p:nvPr/>
        </p:nvCxnSpPr>
        <p:spPr>
          <a:xfrm flipV="1">
            <a:off x="535405" y="1154594"/>
            <a:ext cx="7527940" cy="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Connecteur droit 11"/>
          <p:cNvCxnSpPr/>
          <p:nvPr/>
        </p:nvCxnSpPr>
        <p:spPr>
          <a:xfrm>
            <a:off x="535405" y="1154594"/>
            <a:ext cx="0" cy="3771089"/>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5" name="ZoneTexte 4"/>
          <p:cNvSpPr txBox="1"/>
          <p:nvPr/>
        </p:nvSpPr>
        <p:spPr>
          <a:xfrm>
            <a:off x="1192377" y="1967788"/>
            <a:ext cx="2633472" cy="2809037"/>
          </a:xfrm>
          <a:prstGeom prst="rect">
            <a:avLst/>
          </a:prstGeom>
        </p:spPr>
        <p:txBody>
          <a:bodyPr vert="horz" wrap="square" lIns="91440" tIns="45720" rIns="91440" bIns="45720" rtlCol="0">
            <a:normAutofit/>
          </a:bodyPr>
          <a:lstStyle/>
          <a:p>
            <a:pPr defTabSz="457200">
              <a:spcBef>
                <a:spcPct val="20000"/>
              </a:spcBef>
              <a:buClr>
                <a:srgbClr val="003C71"/>
              </a:buClr>
              <a:buSzPct val="125000"/>
            </a:pPr>
            <a:endParaRPr lang="fr-CA" sz="2000" dirty="0">
              <a:solidFill>
                <a:srgbClr val="000000"/>
              </a:solidFill>
              <a:latin typeface="Arial"/>
              <a:cs typeface="Times"/>
            </a:endParaRPr>
          </a:p>
        </p:txBody>
      </p:sp>
      <p:sp>
        <p:nvSpPr>
          <p:cNvPr id="7" name="ZoneTexte 6"/>
          <p:cNvSpPr txBox="1"/>
          <p:nvPr/>
        </p:nvSpPr>
        <p:spPr>
          <a:xfrm>
            <a:off x="1360627" y="1821485"/>
            <a:ext cx="4213555" cy="3964838"/>
          </a:xfrm>
          <a:prstGeom prst="rect">
            <a:avLst/>
          </a:prstGeom>
        </p:spPr>
        <p:txBody>
          <a:bodyPr vert="horz" wrap="square" lIns="91440" tIns="45720" rIns="91440" bIns="45720" rtlCol="0">
            <a:normAutofit/>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
        <p:nvSpPr>
          <p:cNvPr id="9" name="ZoneTexte 8"/>
          <p:cNvSpPr txBox="1"/>
          <p:nvPr/>
        </p:nvSpPr>
        <p:spPr>
          <a:xfrm>
            <a:off x="1287474" y="1872691"/>
            <a:ext cx="6307125" cy="3511296"/>
          </a:xfrm>
          <a:prstGeom prst="rect">
            <a:avLst/>
          </a:prstGeom>
        </p:spPr>
        <p:txBody>
          <a:bodyPr vert="horz" wrap="square" lIns="91440" tIns="45720" rIns="91440" bIns="45720" rtlCol="0">
            <a:normAutofit/>
          </a:bodyPr>
          <a:lstStyle/>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FF0066"/>
                </a:solidFill>
                <a:latin typeface="Arial"/>
                <a:cs typeface="Times"/>
              </a:rPr>
              <a:t>Comprendre le positionnement du domaine de compétence de la détermination des besoins d’entreprise</a:t>
            </a:r>
          </a:p>
          <a:p>
            <a:pPr marL="642938" lvl="1" indent="-185738" defTabSz="457200">
              <a:spcBef>
                <a:spcPct val="20000"/>
              </a:spcBef>
              <a:buClr>
                <a:srgbClr val="003C71"/>
              </a:buClr>
              <a:buSzPct val="125000"/>
              <a:buFont typeface="Arial" panose="020B0604020202020204" pitchFamily="34" charset="0"/>
              <a:buChar char="•"/>
            </a:pPr>
            <a:r>
              <a:rPr lang="fr-CA" dirty="0" smtClean="0">
                <a:solidFill>
                  <a:srgbClr val="FF0066"/>
                </a:solidFill>
                <a:latin typeface="Arial"/>
                <a:cs typeface="Times"/>
              </a:rPr>
              <a:t>Quoi, pourquoi et quand?</a:t>
            </a:r>
          </a:p>
          <a:p>
            <a:pPr marL="642938" lvl="1" indent="-185738" defTabSz="457200">
              <a:spcBef>
                <a:spcPct val="20000"/>
              </a:spcBef>
              <a:buClr>
                <a:srgbClr val="003C71"/>
              </a:buClr>
              <a:buSzPct val="125000"/>
              <a:buFont typeface="Arial" panose="020B0604020202020204" pitchFamily="34" charset="0"/>
              <a:buChar char="•"/>
            </a:pPr>
            <a:r>
              <a:rPr lang="fr-CA" dirty="0" smtClean="0">
                <a:solidFill>
                  <a:srgbClr val="FF0066"/>
                </a:solidFill>
                <a:latin typeface="Arial"/>
                <a:cs typeface="Times"/>
              </a:rPr>
              <a:t>Output </a:t>
            </a:r>
            <a:r>
              <a:rPr lang="fr-CA" dirty="0" smtClean="0">
                <a:solidFill>
                  <a:srgbClr val="FF0066"/>
                </a:solidFill>
                <a:latin typeface="Arial"/>
                <a:cs typeface="Times"/>
                <a:sym typeface="Wingdings" panose="05000000000000000000" pitchFamily="2" charset="2"/>
              </a:rPr>
              <a:t> dossier de décision (Business Case)</a:t>
            </a:r>
            <a:endParaRPr lang="fr-CA" dirty="0" smtClean="0">
              <a:solidFill>
                <a:srgbClr val="FF0066"/>
              </a:solidFill>
              <a:latin typeface="Arial"/>
              <a:cs typeface="Times"/>
            </a:endParaRP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Comprendre ce domaine de l’analyse d’affaires</a:t>
            </a: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Comprendre la démarche de détermination des besoins</a:t>
            </a: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Utiliser cette démarche pour résoudre le cas de transformation numérique des hôtels Accord</a:t>
            </a:r>
          </a:p>
          <a:p>
            <a:pPr defTabSz="457200">
              <a:lnSpc>
                <a:spcPct val="150000"/>
              </a:lnSpc>
              <a:spcBef>
                <a:spcPct val="20000"/>
              </a:spcBef>
              <a:buClr>
                <a:srgbClr val="003C71"/>
              </a:buClr>
              <a:buSzPct val="125000"/>
            </a:pPr>
            <a:endParaRPr lang="fr-CA" dirty="0" smtClean="0">
              <a:solidFill>
                <a:srgbClr val="000000"/>
              </a:solidFill>
              <a:latin typeface="Arial"/>
              <a:cs typeface="Times"/>
            </a:endParaRPr>
          </a:p>
          <a:p>
            <a:pPr marL="285750" indent="-285750" defTabSz="457200">
              <a:lnSpc>
                <a:spcPct val="150000"/>
              </a:lnSpc>
              <a:spcBef>
                <a:spcPct val="20000"/>
              </a:spcBef>
              <a:buClr>
                <a:srgbClr val="003C71"/>
              </a:buClr>
              <a:buSzPct val="125000"/>
              <a:buFont typeface="Wingdings" panose="05000000000000000000" pitchFamily="2" charset="2"/>
              <a:buChar char="Ø"/>
            </a:pPr>
            <a:endParaRPr lang="fr-CA" dirty="0" smtClean="0">
              <a:solidFill>
                <a:srgbClr val="000000"/>
              </a:solidFill>
              <a:latin typeface="Arial"/>
              <a:cs typeface="Times"/>
            </a:endParaRPr>
          </a:p>
          <a:p>
            <a:pPr marL="285750" indent="-285750" defTabSz="457200">
              <a:lnSpc>
                <a:spcPct val="150000"/>
              </a:lnSpc>
              <a:spcBef>
                <a:spcPct val="20000"/>
              </a:spcBef>
              <a:buClr>
                <a:srgbClr val="003C71"/>
              </a:buClr>
              <a:buSzPct val="125000"/>
              <a:buFont typeface="Wingdings" panose="05000000000000000000" pitchFamily="2" charset="2"/>
              <a:buChar char="Ø"/>
            </a:pPr>
            <a:endParaRPr lang="fr-CA" dirty="0">
              <a:solidFill>
                <a:srgbClr val="000000"/>
              </a:solidFill>
              <a:latin typeface="Arial"/>
              <a:cs typeface="Times"/>
            </a:endParaRPr>
          </a:p>
        </p:txBody>
      </p:sp>
    </p:spTree>
    <p:extLst>
      <p:ext uri="{BB962C8B-B14F-4D97-AF65-F5344CB8AC3E}">
        <p14:creationId xmlns:p14="http://schemas.microsoft.com/office/powerpoint/2010/main" val="29033858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r>
              <a:rPr lang="fr-CA" smtClean="0">
                <a:solidFill>
                  <a:srgbClr val="000000"/>
                </a:solidFill>
              </a:rPr>
              <a:t>Inspire du BABOK 2.0 IIBA</a:t>
            </a:r>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1</a:t>
            </a:r>
            <a:br>
              <a:rPr lang="fr-CA" dirty="0" smtClean="0">
                <a:solidFill>
                  <a:srgbClr val="002060"/>
                </a:solidFill>
              </a:rPr>
            </a:br>
            <a:r>
              <a:rPr lang="fr-CA" sz="2200" dirty="0" smtClean="0">
                <a:solidFill>
                  <a:srgbClr val="002060"/>
                </a:solidFill>
              </a:rPr>
              <a:t>Cristalliser </a:t>
            </a:r>
            <a:r>
              <a:rPr lang="fr-CA" sz="2200" dirty="0">
                <a:solidFill>
                  <a:srgbClr val="002060"/>
                </a:solidFill>
              </a:rPr>
              <a:t>les besoin d’affaires, les motivations </a:t>
            </a:r>
            <a:r>
              <a:rPr lang="fr-CA" sz="2200" dirty="0" smtClean="0">
                <a:solidFill>
                  <a:srgbClr val="002060"/>
                </a:solidFill>
              </a:rPr>
              <a:t/>
            </a:r>
            <a:br>
              <a:rPr lang="fr-CA" sz="2200" dirty="0" smtClean="0">
                <a:solidFill>
                  <a:srgbClr val="002060"/>
                </a:solidFill>
              </a:rPr>
            </a:br>
            <a:r>
              <a:rPr lang="fr-CA" sz="2200" dirty="0" smtClean="0">
                <a:solidFill>
                  <a:srgbClr val="002060"/>
                </a:solidFill>
              </a:rPr>
              <a:t>et </a:t>
            </a:r>
            <a:r>
              <a:rPr lang="fr-CA" sz="2200" dirty="0">
                <a:solidFill>
                  <a:srgbClr val="002060"/>
                </a:solidFill>
              </a:rPr>
              <a:t>s’entendre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Identifier les parties prenantes ;</a:t>
            </a:r>
          </a:p>
          <a:p>
            <a:pPr marL="457200" indent="-457200">
              <a:buFont typeface="+mj-lt"/>
              <a:buAutoNum type="alphaLcParenR"/>
            </a:pPr>
            <a:r>
              <a:rPr lang="fr-CA" b="1" dirty="0" smtClean="0">
                <a:solidFill>
                  <a:srgbClr val="FF0066"/>
                </a:solidFill>
              </a:rPr>
              <a:t>Investiguer le problème / l’opportunité ;</a:t>
            </a:r>
          </a:p>
          <a:p>
            <a:pPr marL="457200" indent="-457200">
              <a:buFont typeface="+mj-lt"/>
              <a:buAutoNum type="alphaLcParenR"/>
            </a:pPr>
            <a:r>
              <a:rPr lang="fr-CA" b="1" dirty="0" smtClean="0">
                <a:solidFill>
                  <a:srgbClr val="FF0066"/>
                </a:solidFill>
              </a:rPr>
              <a:t>Compiler les données pertinentes et évaluer la situation ;</a:t>
            </a:r>
          </a:p>
          <a:p>
            <a:pPr marL="457200" indent="-457200">
              <a:buFont typeface="+mj-lt"/>
              <a:buAutoNum type="alphaLcParenR"/>
            </a:pPr>
            <a:r>
              <a:rPr lang="fr-CA" b="1" dirty="0" smtClean="0">
                <a:solidFill>
                  <a:srgbClr val="FF0066"/>
                </a:solidFill>
              </a:rPr>
              <a:t>Rédiger l’énoncé du problème / de l’opportunité ;</a:t>
            </a:r>
          </a:p>
          <a:p>
            <a:pPr marL="457200" indent="-457200">
              <a:buFont typeface="+mj-lt"/>
              <a:buAutoNum type="alphaLcParenR"/>
            </a:pPr>
            <a:r>
              <a:rPr lang="fr-CA" dirty="0" smtClean="0"/>
              <a:t>Faire entériner et approuver l’énoncé par le parties prenantes.</a:t>
            </a:r>
          </a:p>
          <a:p>
            <a:pPr marL="457200" indent="-457200">
              <a:buFont typeface="+mj-lt"/>
              <a:buAutoNum type="alphaLcParenR"/>
            </a:pPr>
            <a:endParaRPr lang="fr-CA" dirty="0"/>
          </a:p>
        </p:txBody>
      </p:sp>
    </p:spTree>
    <p:extLst>
      <p:ext uri="{BB962C8B-B14F-4D97-AF65-F5344CB8AC3E}">
        <p14:creationId xmlns:p14="http://schemas.microsoft.com/office/powerpoint/2010/main" val="13251373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7" y="82103"/>
            <a:ext cx="8840277" cy="616564"/>
          </a:xfrm>
          <a:prstGeom prst="rect">
            <a:avLst/>
          </a:prstGeom>
        </p:spPr>
        <p:txBody>
          <a:bodyPr vert="horz" lIns="91440" tIns="0" rIns="91440" bIns="0" rtlCol="0" anchor="t" anchorCtr="0">
            <a:normAutofit fontScale="92500"/>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1 </a:t>
            </a:r>
            <a:r>
              <a:rPr lang="fr-CA" sz="1800" b="0" i="1" dirty="0">
                <a:solidFill>
                  <a:srgbClr val="003C71"/>
                </a:solidFill>
              </a:rPr>
              <a:t>- Activité </a:t>
            </a:r>
            <a:r>
              <a:rPr lang="fr-CA" sz="1800" b="0" i="1" dirty="0" smtClean="0">
                <a:solidFill>
                  <a:srgbClr val="003C71"/>
                </a:solidFill>
              </a:rPr>
              <a:t>D. </a:t>
            </a:r>
            <a:r>
              <a:rPr lang="fr-CA" sz="1800" b="0" i="1" dirty="0">
                <a:solidFill>
                  <a:srgbClr val="003C71"/>
                </a:solidFill>
              </a:rPr>
              <a:t>– </a:t>
            </a:r>
            <a:r>
              <a:rPr lang="fr-CA" sz="1800" b="0" i="1" dirty="0" smtClean="0">
                <a:solidFill>
                  <a:srgbClr val="003C71"/>
                </a:solidFill>
              </a:rPr>
              <a:t>rédiger l’énoncé du problème / de l’opportunité</a:t>
            </a:r>
            <a:endParaRPr lang="fr-CA" sz="1800" b="0" i="1" dirty="0">
              <a:solidFill>
                <a:srgbClr val="003C71"/>
              </a:solidFill>
            </a:endParaRPr>
          </a:p>
        </p:txBody>
      </p:sp>
      <p:sp>
        <p:nvSpPr>
          <p:cNvPr id="14" name="ZoneTexte 13"/>
          <p:cNvSpPr txBox="1"/>
          <p:nvPr/>
        </p:nvSpPr>
        <p:spPr>
          <a:xfrm>
            <a:off x="1381896" y="1175962"/>
            <a:ext cx="7762104" cy="889426"/>
          </a:xfrm>
          <a:prstGeom prst="rect">
            <a:avLst/>
          </a:prstGeom>
        </p:spPr>
        <p:txBody>
          <a:bodyPr vert="horz" wrap="square" lIns="91440" tIns="45720" rIns="91440" bIns="45720" rtlCol="0">
            <a:noAutofit/>
          </a:bodyPr>
          <a:lstStyle/>
          <a:p>
            <a:pPr defTabSz="457200"/>
            <a:r>
              <a:rPr lang="fr-CA" sz="1600" dirty="0" smtClean="0">
                <a:solidFill>
                  <a:srgbClr val="000000"/>
                </a:solidFill>
                <a:latin typeface="Arial"/>
              </a:rPr>
              <a:t>Une fois le problème compris, l’analyste </a:t>
            </a:r>
            <a:r>
              <a:rPr lang="fr-CA" sz="1600" dirty="0">
                <a:solidFill>
                  <a:srgbClr val="000000"/>
                </a:solidFill>
                <a:latin typeface="Arial"/>
              </a:rPr>
              <a:t>d’affaires doit </a:t>
            </a:r>
            <a:r>
              <a:rPr lang="fr-CA" sz="1600" dirty="0" smtClean="0">
                <a:solidFill>
                  <a:srgbClr val="000000"/>
                </a:solidFill>
                <a:latin typeface="Arial"/>
              </a:rPr>
              <a:t>:</a:t>
            </a:r>
          </a:p>
          <a:p>
            <a:pPr marL="285750" indent="-285750" defTabSz="457200">
              <a:buFont typeface="Arial" panose="020B0604020202020204" pitchFamily="34" charset="0"/>
              <a:buChar char="•"/>
            </a:pPr>
            <a:r>
              <a:rPr lang="fr-CA" sz="1600" b="1" dirty="0" smtClean="0">
                <a:solidFill>
                  <a:srgbClr val="000000"/>
                </a:solidFill>
                <a:latin typeface="Arial"/>
              </a:rPr>
              <a:t>Rédiger </a:t>
            </a:r>
            <a:r>
              <a:rPr lang="fr-CA" sz="1600" dirty="0" smtClean="0">
                <a:solidFill>
                  <a:srgbClr val="000000"/>
                </a:solidFill>
                <a:latin typeface="Arial"/>
              </a:rPr>
              <a:t>l’énoncé décrivant le problème à résoudre.</a:t>
            </a:r>
          </a:p>
          <a:p>
            <a:pPr marL="285750" indent="-285750" defTabSz="457200">
              <a:buFont typeface="Arial" panose="020B0604020202020204" pitchFamily="34" charset="0"/>
              <a:buChar char="•"/>
            </a:pPr>
            <a:r>
              <a:rPr lang="fr-CA" sz="1200" i="1" dirty="0" smtClean="0">
                <a:solidFill>
                  <a:srgbClr val="000000"/>
                </a:solidFill>
                <a:latin typeface="Arial"/>
              </a:rPr>
              <a:t>Notez bien </a:t>
            </a:r>
            <a:r>
              <a:rPr lang="fr-CA" sz="1600" i="1" dirty="0" smtClean="0">
                <a:solidFill>
                  <a:srgbClr val="000000"/>
                </a:solidFill>
                <a:latin typeface="Arial"/>
              </a:rPr>
              <a:t>:  </a:t>
            </a:r>
            <a:r>
              <a:rPr lang="fr-CA" sz="1200" i="1" dirty="0" smtClean="0">
                <a:solidFill>
                  <a:srgbClr val="000000"/>
                </a:solidFill>
                <a:latin typeface="Arial"/>
              </a:rPr>
              <a:t>cette étape importante permet d’éviter qu’une mauvaise solution soit sélectionnée. </a:t>
            </a:r>
          </a:p>
        </p:txBody>
      </p:sp>
      <p:sp>
        <p:nvSpPr>
          <p:cNvPr id="12" name="Freeform 72"/>
          <p:cNvSpPr>
            <a:spLocks noChangeAspect="1" noEditPoints="1"/>
          </p:cNvSpPr>
          <p:nvPr>
            <p:custDataLst>
              <p:tags r:id="rId1"/>
            </p:custDataLst>
          </p:nvPr>
        </p:nvSpPr>
        <p:spPr bwMode="auto">
          <a:xfrm>
            <a:off x="829446" y="1302962"/>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7" name="ZoneTexte 6"/>
          <p:cNvSpPr txBox="1"/>
          <p:nvPr/>
        </p:nvSpPr>
        <p:spPr>
          <a:xfrm>
            <a:off x="1381896" y="1988840"/>
            <a:ext cx="7505701" cy="2323004"/>
          </a:xfrm>
          <a:prstGeom prst="rect">
            <a:avLst/>
          </a:prstGeom>
        </p:spPr>
        <p:txBody>
          <a:bodyPr vert="horz" wrap="square" lIns="91440" tIns="45720" rIns="91440" bIns="45720" rtlCol="0">
            <a:noAutofit/>
          </a:bodyPr>
          <a:lstStyle/>
          <a:p>
            <a:pPr defTabSz="457200"/>
            <a:r>
              <a:rPr lang="fr-CA" sz="1600" dirty="0" smtClean="0">
                <a:solidFill>
                  <a:srgbClr val="000000"/>
                </a:solidFill>
                <a:latin typeface="Arial"/>
                <a:cs typeface="Times"/>
              </a:rPr>
              <a:t>L’énoncé du </a:t>
            </a:r>
            <a:r>
              <a:rPr lang="fr-CA" sz="1600" b="1" dirty="0" smtClean="0">
                <a:solidFill>
                  <a:srgbClr val="000000"/>
                </a:solidFill>
                <a:latin typeface="Arial"/>
                <a:cs typeface="Times"/>
              </a:rPr>
              <a:t>problème</a:t>
            </a:r>
            <a:r>
              <a:rPr lang="fr-CA" sz="1600" dirty="0" smtClean="0">
                <a:solidFill>
                  <a:srgbClr val="000000"/>
                </a:solidFill>
                <a:latin typeface="Arial"/>
                <a:cs typeface="Times"/>
              </a:rPr>
              <a:t> présente </a:t>
            </a:r>
            <a:r>
              <a:rPr lang="fr-CA" sz="1600" dirty="0">
                <a:solidFill>
                  <a:srgbClr val="000000"/>
                </a:solidFill>
                <a:latin typeface="Arial"/>
                <a:cs typeface="Times"/>
              </a:rPr>
              <a:t>les éléments </a:t>
            </a:r>
            <a:r>
              <a:rPr lang="fr-CA" sz="1600" dirty="0" smtClean="0">
                <a:solidFill>
                  <a:srgbClr val="000000"/>
                </a:solidFill>
                <a:latin typeface="Arial"/>
                <a:cs typeface="Times"/>
              </a:rPr>
              <a:t>contextuels </a:t>
            </a:r>
            <a:r>
              <a:rPr lang="fr-CA" sz="1600" dirty="0">
                <a:solidFill>
                  <a:srgbClr val="000000"/>
                </a:solidFill>
                <a:latin typeface="Arial"/>
                <a:cs typeface="Times"/>
              </a:rPr>
              <a:t>qui </a:t>
            </a:r>
            <a:r>
              <a:rPr lang="fr-CA" sz="1600" b="1" dirty="0">
                <a:solidFill>
                  <a:srgbClr val="000000"/>
                </a:solidFill>
                <a:latin typeface="Arial"/>
                <a:cs typeface="Times"/>
              </a:rPr>
              <a:t>nuisent à l’atteinte des objectifs </a:t>
            </a:r>
            <a:r>
              <a:rPr lang="fr-CA" sz="1600" b="1" dirty="0" smtClean="0">
                <a:solidFill>
                  <a:srgbClr val="000000"/>
                </a:solidFill>
                <a:latin typeface="Arial"/>
                <a:cs typeface="Times"/>
              </a:rPr>
              <a:t>de </a:t>
            </a:r>
            <a:r>
              <a:rPr lang="fr-CA" sz="1600" b="1" dirty="0">
                <a:solidFill>
                  <a:srgbClr val="000000"/>
                </a:solidFill>
                <a:latin typeface="Arial"/>
                <a:cs typeface="Times"/>
              </a:rPr>
              <a:t>l’entreprise</a:t>
            </a:r>
            <a:r>
              <a:rPr lang="fr-CA" sz="1600" dirty="0">
                <a:solidFill>
                  <a:srgbClr val="000000"/>
                </a:solidFill>
                <a:latin typeface="Arial"/>
                <a:cs typeface="Times"/>
              </a:rPr>
              <a:t>. </a:t>
            </a:r>
            <a:r>
              <a:rPr lang="fr-CA" sz="1600" dirty="0" smtClean="0">
                <a:solidFill>
                  <a:srgbClr val="000000"/>
                </a:solidFill>
                <a:latin typeface="Arial"/>
                <a:cs typeface="Times"/>
              </a:rPr>
              <a:t>Le problème, ses effets et leurs conséquences doivent être </a:t>
            </a:r>
            <a:r>
              <a:rPr lang="fr-CA" sz="1600" b="1" dirty="0" smtClean="0">
                <a:solidFill>
                  <a:srgbClr val="000000"/>
                </a:solidFill>
                <a:latin typeface="Arial"/>
                <a:cs typeface="Times"/>
              </a:rPr>
              <a:t>clairs</a:t>
            </a:r>
            <a:r>
              <a:rPr lang="fr-CA" sz="1600" dirty="0">
                <a:solidFill>
                  <a:srgbClr val="000000"/>
                </a:solidFill>
                <a:latin typeface="Arial"/>
                <a:cs typeface="Times"/>
              </a:rPr>
              <a:t> </a:t>
            </a:r>
            <a:r>
              <a:rPr lang="fr-CA" sz="1600" dirty="0" smtClean="0">
                <a:solidFill>
                  <a:srgbClr val="000000"/>
                </a:solidFill>
                <a:latin typeface="Arial"/>
                <a:cs typeface="Times"/>
              </a:rPr>
              <a:t>et </a:t>
            </a:r>
            <a:r>
              <a:rPr lang="fr-CA" sz="1600" b="1" dirty="0" smtClean="0">
                <a:solidFill>
                  <a:srgbClr val="000000"/>
                </a:solidFill>
                <a:latin typeface="Arial"/>
                <a:cs typeface="Times"/>
              </a:rPr>
              <a:t>factuels. </a:t>
            </a:r>
            <a:endParaRPr lang="fr-CA" sz="1600" b="1" dirty="0">
              <a:solidFill>
                <a:srgbClr val="000000"/>
              </a:solidFill>
              <a:latin typeface="Arial"/>
              <a:cs typeface="Times"/>
            </a:endParaRPr>
          </a:p>
          <a:p>
            <a:pPr defTabSz="457200"/>
            <a:endParaRPr lang="fr-CA" sz="1600" b="1" dirty="0" smtClean="0">
              <a:solidFill>
                <a:srgbClr val="000000"/>
              </a:solidFill>
              <a:latin typeface="Arial"/>
            </a:endParaRPr>
          </a:p>
          <a:p>
            <a:pPr defTabSz="457200"/>
            <a:r>
              <a:rPr lang="fr-CA" sz="1600" b="1" dirty="0" smtClean="0">
                <a:solidFill>
                  <a:srgbClr val="000000"/>
                </a:solidFill>
                <a:latin typeface="Arial"/>
              </a:rPr>
              <a:t>Le format de l’énoncé du problème se résumerait à :</a:t>
            </a:r>
            <a:endParaRPr lang="fr-CA" sz="1600" dirty="0">
              <a:solidFill>
                <a:srgbClr val="000000"/>
              </a:solidFill>
              <a:latin typeface="Arial"/>
            </a:endParaRPr>
          </a:p>
          <a:p>
            <a:pPr marL="285750" indent="-285750" defTabSz="457200">
              <a:buFont typeface="Arial" panose="020B0604020202020204" pitchFamily="34" charset="0"/>
              <a:buChar char="•"/>
            </a:pPr>
            <a:r>
              <a:rPr lang="fr-CA" sz="1600" dirty="0" smtClean="0">
                <a:solidFill>
                  <a:srgbClr val="000000"/>
                </a:solidFill>
                <a:latin typeface="Arial"/>
              </a:rPr>
              <a:t>Le </a:t>
            </a:r>
            <a:r>
              <a:rPr lang="fr-CA" sz="1600" b="1" dirty="0" smtClean="0">
                <a:solidFill>
                  <a:srgbClr val="000000"/>
                </a:solidFill>
                <a:latin typeface="Arial"/>
              </a:rPr>
              <a:t>problème</a:t>
            </a:r>
            <a:r>
              <a:rPr lang="fr-CA" sz="1600" dirty="0" smtClean="0">
                <a:solidFill>
                  <a:srgbClr val="000000"/>
                </a:solidFill>
                <a:latin typeface="Arial"/>
              </a:rPr>
              <a:t> de « A » ;</a:t>
            </a:r>
          </a:p>
          <a:p>
            <a:pPr marL="285750" indent="-285750" defTabSz="457200">
              <a:buFont typeface="Arial" panose="020B0604020202020204" pitchFamily="34" charset="0"/>
              <a:buChar char="•"/>
            </a:pPr>
            <a:r>
              <a:rPr lang="fr-CA" sz="1600" dirty="0" smtClean="0">
                <a:solidFill>
                  <a:srgbClr val="000000"/>
                </a:solidFill>
                <a:latin typeface="Arial"/>
              </a:rPr>
              <a:t>À </a:t>
            </a:r>
            <a:r>
              <a:rPr lang="fr-CA" sz="1600" b="1" dirty="0" smtClean="0">
                <a:solidFill>
                  <a:srgbClr val="000000"/>
                </a:solidFill>
                <a:latin typeface="Arial"/>
              </a:rPr>
              <a:t>cause</a:t>
            </a:r>
            <a:r>
              <a:rPr lang="fr-CA" sz="1600" dirty="0" smtClean="0">
                <a:solidFill>
                  <a:srgbClr val="000000"/>
                </a:solidFill>
                <a:latin typeface="Arial"/>
              </a:rPr>
              <a:t> de « B »  ;</a:t>
            </a:r>
          </a:p>
          <a:p>
            <a:pPr marL="285750" indent="-285750" defTabSz="457200">
              <a:buFont typeface="Arial" panose="020B0604020202020204" pitchFamily="34" charset="0"/>
              <a:buChar char="•"/>
            </a:pPr>
            <a:r>
              <a:rPr lang="fr-CA" sz="1600" dirty="0" smtClean="0">
                <a:solidFill>
                  <a:srgbClr val="000000"/>
                </a:solidFill>
                <a:latin typeface="Arial"/>
              </a:rPr>
              <a:t>A pour </a:t>
            </a:r>
            <a:r>
              <a:rPr lang="fr-CA" sz="1600" b="1" dirty="0" smtClean="0">
                <a:solidFill>
                  <a:srgbClr val="000000"/>
                </a:solidFill>
                <a:latin typeface="Arial"/>
              </a:rPr>
              <a:t>conséquence</a:t>
            </a:r>
            <a:r>
              <a:rPr lang="fr-CA" sz="1600" dirty="0" smtClean="0">
                <a:solidFill>
                  <a:srgbClr val="000000"/>
                </a:solidFill>
                <a:latin typeface="Arial"/>
              </a:rPr>
              <a:t> « C » - conséquences ressenties ;</a:t>
            </a:r>
          </a:p>
          <a:p>
            <a:pPr marL="285750" indent="-285750" defTabSz="457200">
              <a:buFont typeface="Arial" panose="020B0604020202020204" pitchFamily="34" charset="0"/>
              <a:buChar char="•"/>
            </a:pPr>
            <a:r>
              <a:rPr lang="fr-CA" sz="1600" dirty="0" smtClean="0">
                <a:solidFill>
                  <a:srgbClr val="000000"/>
                </a:solidFill>
                <a:latin typeface="Arial"/>
              </a:rPr>
              <a:t>Une solution pertinente permettrait de résoudre « A »</a:t>
            </a:r>
          </a:p>
          <a:p>
            <a:pPr marL="285750" indent="-285750" defTabSz="457200">
              <a:buFont typeface="Arial" panose="020B0604020202020204" pitchFamily="34" charset="0"/>
              <a:buChar char="•"/>
            </a:pPr>
            <a:endParaRPr lang="fr-CA" sz="1600" dirty="0">
              <a:solidFill>
                <a:srgbClr val="000000"/>
              </a:solidFill>
              <a:latin typeface="Arial"/>
            </a:endParaRPr>
          </a:p>
          <a:p>
            <a:pPr defTabSz="457200"/>
            <a:endParaRPr lang="fr-CA" sz="1600" dirty="0">
              <a:solidFill>
                <a:srgbClr val="000000"/>
              </a:solidFill>
              <a:latin typeface="Arial"/>
            </a:endParaRPr>
          </a:p>
          <a:p>
            <a:pPr defTabSz="457200"/>
            <a:endParaRPr lang="fr-CA" sz="1600" dirty="0" smtClean="0">
              <a:solidFill>
                <a:srgbClr val="000000"/>
              </a:solidFill>
              <a:latin typeface="Arial"/>
            </a:endParaRPr>
          </a:p>
          <a:p>
            <a:pPr marL="742950" lvl="1" indent="-285750" defTabSz="457200">
              <a:buFont typeface="Arial" panose="020B0604020202020204" pitchFamily="34" charset="0"/>
              <a:buChar char="•"/>
            </a:pPr>
            <a:endParaRPr lang="fr-CA" sz="1600" dirty="0" smtClean="0">
              <a:solidFill>
                <a:srgbClr val="000000"/>
              </a:solidFill>
              <a:latin typeface="Arial"/>
            </a:endParaRPr>
          </a:p>
        </p:txBody>
      </p:sp>
      <p:graphicFrame>
        <p:nvGraphicFramePr>
          <p:cNvPr id="3" name="Tableau 2"/>
          <p:cNvGraphicFramePr>
            <a:graphicFrameLocks noGrp="1"/>
          </p:cNvGraphicFramePr>
          <p:nvPr>
            <p:extLst>
              <p:ext uri="{D42A27DB-BD31-4B8C-83A1-F6EECF244321}">
                <p14:modId xmlns:p14="http://schemas.microsoft.com/office/powerpoint/2010/main" val="774221612"/>
              </p:ext>
            </p:extLst>
          </p:nvPr>
        </p:nvGraphicFramePr>
        <p:xfrm>
          <a:off x="829446" y="4869160"/>
          <a:ext cx="8207049" cy="1122040"/>
        </p:xfrm>
        <a:graphic>
          <a:graphicData uri="http://schemas.openxmlformats.org/drawingml/2006/table">
            <a:tbl>
              <a:tblPr firstRow="1" bandRow="1">
                <a:tableStyleId>{5940675A-B579-460E-94D1-54222C63F5DA}</a:tableStyleId>
              </a:tblPr>
              <a:tblGrid>
                <a:gridCol w="2590426">
                  <a:extLst>
                    <a:ext uri="{9D8B030D-6E8A-4147-A177-3AD203B41FA5}">
                      <a16:colId xmlns:a16="http://schemas.microsoft.com/office/drawing/2014/main" val="2443041168"/>
                    </a:ext>
                  </a:extLst>
                </a:gridCol>
                <a:gridCol w="2520280">
                  <a:extLst>
                    <a:ext uri="{9D8B030D-6E8A-4147-A177-3AD203B41FA5}">
                      <a16:colId xmlns:a16="http://schemas.microsoft.com/office/drawing/2014/main" val="1005414390"/>
                    </a:ext>
                  </a:extLst>
                </a:gridCol>
                <a:gridCol w="3096343">
                  <a:extLst>
                    <a:ext uri="{9D8B030D-6E8A-4147-A177-3AD203B41FA5}">
                      <a16:colId xmlns:a16="http://schemas.microsoft.com/office/drawing/2014/main" val="907576676"/>
                    </a:ext>
                  </a:extLst>
                </a:gridCol>
              </a:tblGrid>
              <a:tr h="360040">
                <a:tc>
                  <a:txBody>
                    <a:bodyPr/>
                    <a:lstStyle/>
                    <a:p>
                      <a:pPr algn="ctr"/>
                      <a:r>
                        <a:rPr lang="fr-CA" sz="1600" dirty="0" smtClean="0">
                          <a:latin typeface="+mj-lt"/>
                        </a:rPr>
                        <a:t>Le problème de « A »</a:t>
                      </a:r>
                      <a:endParaRPr lang="fr-CA" sz="1600" dirty="0">
                        <a:latin typeface="+mj-lt"/>
                      </a:endParaRPr>
                    </a:p>
                  </a:txBody>
                  <a:tcPr>
                    <a:solidFill>
                      <a:schemeClr val="bg2">
                        <a:lumMod val="90000"/>
                      </a:schemeClr>
                    </a:solidFill>
                  </a:tcPr>
                </a:tc>
                <a:tc>
                  <a:txBody>
                    <a:bodyPr/>
                    <a:lstStyle/>
                    <a:p>
                      <a:pPr algn="ctr"/>
                      <a:r>
                        <a:rPr lang="fr-CA" sz="1600" dirty="0" smtClean="0">
                          <a:latin typeface="+mj-lt"/>
                        </a:rPr>
                        <a:t>À</a:t>
                      </a:r>
                      <a:r>
                        <a:rPr lang="fr-CA" sz="1600" baseline="0" dirty="0" smtClean="0">
                          <a:latin typeface="+mj-lt"/>
                        </a:rPr>
                        <a:t> cause de</a:t>
                      </a:r>
                      <a:r>
                        <a:rPr lang="fr-CA" sz="1600" dirty="0" smtClean="0">
                          <a:latin typeface="+mj-lt"/>
                        </a:rPr>
                        <a:t> « B »</a:t>
                      </a:r>
                      <a:endParaRPr lang="fr-CA" sz="1600" dirty="0">
                        <a:latin typeface="+mj-lt"/>
                      </a:endParaRPr>
                    </a:p>
                  </a:txBody>
                  <a:tcPr>
                    <a:solidFill>
                      <a:schemeClr val="bg2">
                        <a:lumMod val="90000"/>
                      </a:schemeClr>
                    </a:solidFill>
                  </a:tcPr>
                </a:tc>
                <a:tc>
                  <a:txBody>
                    <a:bodyPr/>
                    <a:lstStyle/>
                    <a:p>
                      <a:pPr algn="ctr"/>
                      <a:r>
                        <a:rPr lang="fr-CA" sz="1600" baseline="0" dirty="0" smtClean="0">
                          <a:latin typeface="+mj-lt"/>
                        </a:rPr>
                        <a:t>A pour conséquence « C »</a:t>
                      </a:r>
                      <a:endParaRPr lang="fr-CA" sz="1600" dirty="0">
                        <a:latin typeface="+mj-lt"/>
                      </a:endParaRPr>
                    </a:p>
                  </a:txBody>
                  <a:tcPr>
                    <a:solidFill>
                      <a:schemeClr val="bg2">
                        <a:lumMod val="90000"/>
                      </a:schemeClr>
                    </a:solidFill>
                  </a:tcPr>
                </a:tc>
                <a:extLst>
                  <a:ext uri="{0D108BD9-81ED-4DB2-BD59-A6C34878D82A}">
                    <a16:rowId xmlns:a16="http://schemas.microsoft.com/office/drawing/2014/main" val="1241411167"/>
                  </a:ext>
                </a:extLst>
              </a:tr>
              <a:tr h="740654">
                <a:tc>
                  <a:txBody>
                    <a:bodyPr/>
                    <a:lstStyle/>
                    <a:p>
                      <a:pPr algn="ctr"/>
                      <a:r>
                        <a:rPr lang="fr-CA" sz="1100" smtClean="0"/>
                        <a:t>Le coût de traitement des réclamations augmente d’un taux moyen de</a:t>
                      </a:r>
                      <a:r>
                        <a:rPr lang="fr-CA" sz="1100" baseline="0" smtClean="0"/>
                        <a:t> 7% par année depuis les 3 dernière années.</a:t>
                      </a:r>
                      <a:endParaRPr lang="fr-CA" sz="1100" dirty="0"/>
                    </a:p>
                  </a:txBody>
                  <a:tcPr/>
                </a:tc>
                <a:tc>
                  <a:txBody>
                    <a:bodyPr/>
                    <a:lstStyle/>
                    <a:p>
                      <a:pPr algn="ctr"/>
                      <a:r>
                        <a:rPr lang="fr-CA" sz="1100" dirty="0" smtClean="0"/>
                        <a:t>Les méthodes</a:t>
                      </a:r>
                      <a:r>
                        <a:rPr lang="fr-CA" sz="1100" baseline="0" dirty="0" smtClean="0"/>
                        <a:t> existantes de transmission d’une réclamation (par téléphone et/ou par Internet) ….</a:t>
                      </a:r>
                      <a:endParaRPr lang="fr-CA" sz="1100" dirty="0"/>
                    </a:p>
                  </a:txBody>
                  <a:tcPr/>
                </a:tc>
                <a:tc>
                  <a:txBody>
                    <a:bodyPr/>
                    <a:lstStyle/>
                    <a:p>
                      <a:pPr algn="ctr"/>
                      <a:r>
                        <a:rPr lang="fr-CA" sz="1100" dirty="0" smtClean="0"/>
                        <a:t>Occasionnent </a:t>
                      </a:r>
                      <a:r>
                        <a:rPr lang="fr-CA" sz="1100" baseline="0" dirty="0" smtClean="0"/>
                        <a:t>d’importants délais de traitement pour le client. et à pour effet (conséquences) d’augmenter le personnel pour traiter les appels et investiguer les réclamations.</a:t>
                      </a:r>
                      <a:endParaRPr lang="fr-CA" sz="1100" dirty="0"/>
                    </a:p>
                  </a:txBody>
                  <a:tcPr/>
                </a:tc>
                <a:extLst>
                  <a:ext uri="{0D108BD9-81ED-4DB2-BD59-A6C34878D82A}">
                    <a16:rowId xmlns:a16="http://schemas.microsoft.com/office/drawing/2014/main" val="883456683"/>
                  </a:ext>
                </a:extLst>
              </a:tr>
            </a:tbl>
          </a:graphicData>
        </a:graphic>
      </p:graphicFrame>
      <p:sp>
        <p:nvSpPr>
          <p:cNvPr id="9" name="ZoneTexte 8"/>
          <p:cNvSpPr txBox="1"/>
          <p:nvPr/>
        </p:nvSpPr>
        <p:spPr>
          <a:xfrm>
            <a:off x="1180119" y="4365104"/>
            <a:ext cx="7505701" cy="450796"/>
          </a:xfrm>
          <a:prstGeom prst="rect">
            <a:avLst/>
          </a:prstGeom>
        </p:spPr>
        <p:txBody>
          <a:bodyPr vert="horz" wrap="square" lIns="91440" tIns="45720" rIns="91440" bIns="45720" rtlCol="0">
            <a:noAutofit/>
          </a:bodyPr>
          <a:lstStyle/>
          <a:p>
            <a:pPr defTabSz="457200"/>
            <a:r>
              <a:rPr lang="fr-CA" sz="1600" b="1" dirty="0" smtClean="0">
                <a:solidFill>
                  <a:srgbClr val="000000"/>
                </a:solidFill>
                <a:latin typeface="Arial"/>
              </a:rPr>
              <a:t>Exemple :  traitement des réclamations dans une compagnie d’assurance</a:t>
            </a:r>
            <a:endParaRPr lang="fr-CA" sz="1600" dirty="0" smtClean="0">
              <a:solidFill>
                <a:srgbClr val="000000"/>
              </a:solidFill>
              <a:latin typeface="Arial"/>
            </a:endParaRPr>
          </a:p>
        </p:txBody>
      </p:sp>
      <p:sp>
        <p:nvSpPr>
          <p:cNvPr id="10" name="ZoneTexte 9"/>
          <p:cNvSpPr txBox="1"/>
          <p:nvPr/>
        </p:nvSpPr>
        <p:spPr>
          <a:xfrm>
            <a:off x="829446" y="6308750"/>
            <a:ext cx="7505701" cy="288602"/>
          </a:xfrm>
          <a:prstGeom prst="rect">
            <a:avLst/>
          </a:prstGeom>
        </p:spPr>
        <p:txBody>
          <a:bodyPr vert="horz" wrap="square" lIns="91440" tIns="45720" rIns="91440" bIns="45720" rtlCol="0">
            <a:noAutofit/>
          </a:bodyPr>
          <a:lstStyle/>
          <a:p>
            <a:pPr defTabSz="457200"/>
            <a:r>
              <a:rPr lang="fr-CA" sz="1050" dirty="0" smtClean="0">
                <a:solidFill>
                  <a:srgbClr val="000000"/>
                </a:solidFill>
                <a:latin typeface="Arial"/>
              </a:rPr>
              <a:t>Source: PMI-PBA – Business </a:t>
            </a:r>
            <a:r>
              <a:rPr lang="fr-CA" sz="1050" dirty="0" err="1" smtClean="0">
                <a:solidFill>
                  <a:srgbClr val="000000"/>
                </a:solidFill>
                <a:latin typeface="Arial"/>
              </a:rPr>
              <a:t>Analysis</a:t>
            </a:r>
            <a:r>
              <a:rPr lang="fr-CA" sz="1050" dirty="0" smtClean="0">
                <a:solidFill>
                  <a:srgbClr val="000000"/>
                </a:solidFill>
                <a:latin typeface="Arial"/>
              </a:rPr>
              <a:t> for </a:t>
            </a:r>
            <a:r>
              <a:rPr lang="fr-CA" sz="1050" dirty="0" err="1" smtClean="0">
                <a:solidFill>
                  <a:srgbClr val="000000"/>
                </a:solidFill>
                <a:latin typeface="Arial"/>
              </a:rPr>
              <a:t>Practitioners</a:t>
            </a:r>
            <a:r>
              <a:rPr lang="fr-CA" sz="1050" dirty="0" smtClean="0">
                <a:solidFill>
                  <a:srgbClr val="000000"/>
                </a:solidFill>
                <a:latin typeface="Arial"/>
              </a:rPr>
              <a:t> – a </a:t>
            </a:r>
            <a:r>
              <a:rPr lang="fr-CA" sz="1050" dirty="0" err="1" smtClean="0">
                <a:solidFill>
                  <a:srgbClr val="000000"/>
                </a:solidFill>
                <a:latin typeface="Arial"/>
              </a:rPr>
              <a:t>practical</a:t>
            </a:r>
            <a:r>
              <a:rPr lang="fr-CA" sz="1050" dirty="0" smtClean="0">
                <a:solidFill>
                  <a:srgbClr val="000000"/>
                </a:solidFill>
                <a:latin typeface="Arial"/>
              </a:rPr>
              <a:t> guide, page 15  </a:t>
            </a:r>
          </a:p>
          <a:p>
            <a:pPr marL="285750" indent="-285750" defTabSz="457200">
              <a:buFont typeface="Arial" panose="020B0604020202020204" pitchFamily="34" charset="0"/>
              <a:buChar char="•"/>
            </a:pPr>
            <a:endParaRPr lang="fr-CA" sz="1600" dirty="0">
              <a:solidFill>
                <a:srgbClr val="000000"/>
              </a:solidFill>
              <a:latin typeface="Arial"/>
            </a:endParaRPr>
          </a:p>
          <a:p>
            <a:pPr defTabSz="457200"/>
            <a:endParaRPr lang="fr-CA" sz="1600" dirty="0">
              <a:solidFill>
                <a:srgbClr val="000000"/>
              </a:solidFill>
              <a:latin typeface="Arial"/>
            </a:endParaRPr>
          </a:p>
          <a:p>
            <a:pPr defTabSz="457200"/>
            <a:endParaRPr lang="fr-CA" sz="1600" dirty="0" smtClean="0">
              <a:solidFill>
                <a:srgbClr val="000000"/>
              </a:solidFill>
              <a:latin typeface="Arial"/>
            </a:endParaRPr>
          </a:p>
          <a:p>
            <a:pPr marL="742950" lvl="1" indent="-285750" defTabSz="457200">
              <a:buFont typeface="Arial" panose="020B0604020202020204" pitchFamily="34" charset="0"/>
              <a:buChar char="•"/>
            </a:pPr>
            <a:endParaRPr lang="fr-CA" sz="1600" dirty="0" smtClean="0">
              <a:solidFill>
                <a:srgbClr val="000000"/>
              </a:solidFill>
              <a:latin typeface="Arial"/>
            </a:endParaRPr>
          </a:p>
        </p:txBody>
      </p:sp>
      <p:graphicFrame>
        <p:nvGraphicFramePr>
          <p:cNvPr id="11" name="Tableau 10"/>
          <p:cNvGraphicFramePr>
            <a:graphicFrameLocks noGrp="1"/>
          </p:cNvGraphicFramePr>
          <p:nvPr>
            <p:extLst>
              <p:ext uri="{D42A27DB-BD31-4B8C-83A1-F6EECF244321}">
                <p14:modId xmlns:p14="http://schemas.microsoft.com/office/powerpoint/2010/main" val="4047871178"/>
              </p:ext>
            </p:extLst>
          </p:nvPr>
        </p:nvGraphicFramePr>
        <p:xfrm>
          <a:off x="314324" y="698667"/>
          <a:ext cx="8429624" cy="358608"/>
        </p:xfrm>
        <a:graphic>
          <a:graphicData uri="http://schemas.openxmlformats.org/drawingml/2006/table">
            <a:tbl>
              <a:tblPr firstRow="1" bandRow="1">
                <a:tableStyleId>{0E3FDE45-AF77-4B5C-9715-49D594BDF05E}</a:tableStyleId>
              </a:tblPr>
              <a:tblGrid>
                <a:gridCol w="2107406">
                  <a:extLst>
                    <a:ext uri="{9D8B030D-6E8A-4147-A177-3AD203B41FA5}">
                      <a16:colId xmlns:a16="http://schemas.microsoft.com/office/drawing/2014/main" val="20000"/>
                    </a:ext>
                  </a:extLst>
                </a:gridCol>
                <a:gridCol w="2107406">
                  <a:extLst>
                    <a:ext uri="{9D8B030D-6E8A-4147-A177-3AD203B41FA5}">
                      <a16:colId xmlns:a16="http://schemas.microsoft.com/office/drawing/2014/main" val="20001"/>
                    </a:ext>
                  </a:extLst>
                </a:gridCol>
                <a:gridCol w="2107406">
                  <a:extLst>
                    <a:ext uri="{9D8B030D-6E8A-4147-A177-3AD203B41FA5}">
                      <a16:colId xmlns:a16="http://schemas.microsoft.com/office/drawing/2014/main" val="20002"/>
                    </a:ext>
                  </a:extLst>
                </a:gridCol>
                <a:gridCol w="2107406">
                  <a:extLst>
                    <a:ext uri="{9D8B030D-6E8A-4147-A177-3AD203B41FA5}">
                      <a16:colId xmlns:a16="http://schemas.microsoft.com/office/drawing/2014/main" val="20003"/>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bg1"/>
                          </a:solidFill>
                        </a:rPr>
                        <a:t>Définir une problématique</a:t>
                      </a:r>
                      <a:endParaRPr lang="fr-CA" sz="1000" dirty="0">
                        <a:solidFill>
                          <a:schemeClr val="bg1"/>
                        </a:solidFill>
                      </a:endParaRPr>
                    </a:p>
                  </a:txBody>
                  <a:tcPr anchor="ctr">
                    <a:solidFill>
                      <a:schemeClr val="accent2"/>
                    </a:solidFill>
                  </a:tcPr>
                </a:tc>
                <a:tc>
                  <a:txBody>
                    <a:bodyPr/>
                    <a:lstStyle/>
                    <a:p>
                      <a:pPr algn="ctr"/>
                      <a:r>
                        <a:rPr lang="fr-CA" sz="1000" dirty="0" smtClean="0">
                          <a:solidFill>
                            <a:schemeClr val="accent6">
                              <a:lumMod val="50000"/>
                            </a:schemeClr>
                          </a:solidFill>
                        </a:rPr>
                        <a:t>Définir une opportunité</a:t>
                      </a:r>
                      <a:endParaRPr lang="fr-CA" sz="1000" dirty="0">
                        <a:solidFill>
                          <a:schemeClr val="accent6">
                            <a:lumMod val="50000"/>
                          </a:schemeClr>
                        </a:solidFill>
                      </a:endParaRPr>
                    </a:p>
                  </a:txBody>
                  <a:tcPr anchor="ctr">
                    <a:solidFill>
                      <a:schemeClr val="bg1"/>
                    </a:solidFill>
                  </a:tcPr>
                </a:tc>
                <a:tc>
                  <a:txBody>
                    <a:bodyPr/>
                    <a:lstStyle/>
                    <a:p>
                      <a:pPr algn="ct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434934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7" y="82103"/>
            <a:ext cx="8840277" cy="616564"/>
          </a:xfrm>
          <a:prstGeom prst="rect">
            <a:avLst/>
          </a:prstGeom>
        </p:spPr>
        <p:txBody>
          <a:bodyPr vert="horz" lIns="91440" tIns="0" rIns="91440" bIns="0" rtlCol="0" anchor="t" anchorCtr="0">
            <a:normAutofit fontScale="92500"/>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1 </a:t>
            </a:r>
            <a:r>
              <a:rPr lang="fr-CA" sz="1800" b="0" i="1" dirty="0">
                <a:solidFill>
                  <a:srgbClr val="003C71"/>
                </a:solidFill>
              </a:rPr>
              <a:t>- Activité </a:t>
            </a:r>
            <a:r>
              <a:rPr lang="fr-CA" sz="1800" b="0" i="1" dirty="0" smtClean="0">
                <a:solidFill>
                  <a:srgbClr val="003C71"/>
                </a:solidFill>
              </a:rPr>
              <a:t>D. </a:t>
            </a:r>
            <a:r>
              <a:rPr lang="fr-CA" sz="1800" b="0" i="1" dirty="0">
                <a:solidFill>
                  <a:srgbClr val="003C71"/>
                </a:solidFill>
              </a:rPr>
              <a:t>– </a:t>
            </a:r>
            <a:r>
              <a:rPr lang="fr-CA" sz="1800" b="0" i="1" dirty="0" smtClean="0">
                <a:solidFill>
                  <a:srgbClr val="003C71"/>
                </a:solidFill>
              </a:rPr>
              <a:t>rédiger l’énoncé du problème / de l’opportunité</a:t>
            </a:r>
            <a:endParaRPr lang="fr-CA" sz="1800" b="0" i="1" dirty="0">
              <a:solidFill>
                <a:srgbClr val="003C71"/>
              </a:solidFill>
            </a:endParaRPr>
          </a:p>
        </p:txBody>
      </p:sp>
      <p:sp>
        <p:nvSpPr>
          <p:cNvPr id="14" name="ZoneTexte 13"/>
          <p:cNvSpPr txBox="1"/>
          <p:nvPr/>
        </p:nvSpPr>
        <p:spPr>
          <a:xfrm>
            <a:off x="1381896" y="1175962"/>
            <a:ext cx="7762104" cy="644745"/>
          </a:xfrm>
          <a:prstGeom prst="rect">
            <a:avLst/>
          </a:prstGeom>
        </p:spPr>
        <p:txBody>
          <a:bodyPr vert="horz" wrap="square" lIns="91440" tIns="45720" rIns="91440" bIns="45720" rtlCol="0">
            <a:noAutofit/>
          </a:bodyPr>
          <a:lstStyle/>
          <a:p>
            <a:pPr defTabSz="457200"/>
            <a:r>
              <a:rPr lang="fr-CA" sz="1600" dirty="0" smtClean="0">
                <a:solidFill>
                  <a:srgbClr val="000000"/>
                </a:solidFill>
                <a:latin typeface="Arial"/>
              </a:rPr>
              <a:t>Une fois l’opportunité comprise, l’analyste </a:t>
            </a:r>
            <a:r>
              <a:rPr lang="fr-CA" sz="1600" dirty="0">
                <a:solidFill>
                  <a:srgbClr val="000000"/>
                </a:solidFill>
                <a:latin typeface="Arial"/>
              </a:rPr>
              <a:t>d’affaires doit </a:t>
            </a:r>
            <a:r>
              <a:rPr lang="fr-CA" sz="1600" dirty="0" smtClean="0">
                <a:solidFill>
                  <a:srgbClr val="000000"/>
                </a:solidFill>
                <a:latin typeface="Arial"/>
              </a:rPr>
              <a:t>:</a:t>
            </a:r>
          </a:p>
          <a:p>
            <a:pPr marL="285750" indent="-285750" defTabSz="457200">
              <a:buFont typeface="Arial" panose="020B0604020202020204" pitchFamily="34" charset="0"/>
              <a:buChar char="•"/>
            </a:pPr>
            <a:r>
              <a:rPr lang="fr-CA" sz="1600" b="1" dirty="0" smtClean="0">
                <a:solidFill>
                  <a:srgbClr val="000000"/>
                </a:solidFill>
                <a:latin typeface="Arial"/>
              </a:rPr>
              <a:t>Rédiger </a:t>
            </a:r>
            <a:r>
              <a:rPr lang="fr-CA" sz="1600" dirty="0" smtClean="0">
                <a:solidFill>
                  <a:srgbClr val="000000"/>
                </a:solidFill>
                <a:latin typeface="Arial"/>
              </a:rPr>
              <a:t>l’énoncé décrivant l’opportunité à poursuivre.</a:t>
            </a:r>
          </a:p>
        </p:txBody>
      </p:sp>
      <p:sp>
        <p:nvSpPr>
          <p:cNvPr id="12" name="Freeform 72"/>
          <p:cNvSpPr>
            <a:spLocks noChangeAspect="1" noEditPoints="1"/>
          </p:cNvSpPr>
          <p:nvPr>
            <p:custDataLst>
              <p:tags r:id="rId1"/>
            </p:custDataLst>
          </p:nvPr>
        </p:nvSpPr>
        <p:spPr bwMode="auto">
          <a:xfrm>
            <a:off x="829446" y="1302962"/>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7" name="ZoneTexte 6"/>
          <p:cNvSpPr txBox="1"/>
          <p:nvPr/>
        </p:nvSpPr>
        <p:spPr>
          <a:xfrm>
            <a:off x="1381896" y="1988840"/>
            <a:ext cx="7505701" cy="1944216"/>
          </a:xfrm>
          <a:prstGeom prst="rect">
            <a:avLst/>
          </a:prstGeom>
        </p:spPr>
        <p:txBody>
          <a:bodyPr vert="horz" wrap="square" lIns="91440" tIns="45720" rIns="91440" bIns="45720" rtlCol="0">
            <a:noAutofit/>
          </a:bodyPr>
          <a:lstStyle/>
          <a:p>
            <a:pPr defTabSz="457200"/>
            <a:r>
              <a:rPr lang="fr-CA" sz="1600" dirty="0">
                <a:solidFill>
                  <a:srgbClr val="000000"/>
                </a:solidFill>
                <a:latin typeface="Arial"/>
                <a:cs typeface="Times"/>
              </a:rPr>
              <a:t>L’opportunité d’affaires </a:t>
            </a:r>
            <a:r>
              <a:rPr lang="fr-CA" sz="1600" dirty="0" smtClean="0">
                <a:solidFill>
                  <a:srgbClr val="000000"/>
                </a:solidFill>
                <a:latin typeface="Arial"/>
                <a:cs typeface="Times"/>
              </a:rPr>
              <a:t>doit </a:t>
            </a:r>
            <a:r>
              <a:rPr lang="fr-CA" sz="1600" b="1" dirty="0" smtClean="0">
                <a:solidFill>
                  <a:srgbClr val="000000"/>
                </a:solidFill>
                <a:latin typeface="Arial"/>
                <a:cs typeface="Times"/>
              </a:rPr>
              <a:t>ajouter </a:t>
            </a:r>
            <a:r>
              <a:rPr lang="fr-CA" sz="1600" b="1" dirty="0">
                <a:solidFill>
                  <a:srgbClr val="000000"/>
                </a:solidFill>
                <a:latin typeface="Arial"/>
                <a:cs typeface="Times"/>
              </a:rPr>
              <a:t>de </a:t>
            </a:r>
            <a:r>
              <a:rPr lang="fr-CA" sz="1600" b="1" dirty="0" smtClean="0">
                <a:solidFill>
                  <a:srgbClr val="000000"/>
                </a:solidFill>
                <a:latin typeface="Arial"/>
                <a:cs typeface="Times"/>
              </a:rPr>
              <a:t>la valeur </a:t>
            </a:r>
            <a:r>
              <a:rPr lang="fr-CA" sz="1600" dirty="0">
                <a:solidFill>
                  <a:srgbClr val="000000"/>
                </a:solidFill>
                <a:latin typeface="Arial"/>
                <a:cs typeface="Times"/>
              </a:rPr>
              <a:t>pour </a:t>
            </a:r>
            <a:r>
              <a:rPr lang="fr-CA" sz="1600" dirty="0" smtClean="0">
                <a:solidFill>
                  <a:srgbClr val="000000"/>
                </a:solidFill>
                <a:latin typeface="Arial"/>
                <a:cs typeface="Times"/>
              </a:rPr>
              <a:t>l’entreprise et doit être </a:t>
            </a:r>
            <a:r>
              <a:rPr lang="fr-CA" sz="1600" b="1" dirty="0" smtClean="0">
                <a:solidFill>
                  <a:srgbClr val="000000"/>
                </a:solidFill>
                <a:latin typeface="Arial"/>
                <a:cs typeface="Times"/>
              </a:rPr>
              <a:t>alignée sur la stratégie et les </a:t>
            </a:r>
            <a:r>
              <a:rPr lang="fr-CA" sz="1600" b="1" dirty="0">
                <a:solidFill>
                  <a:srgbClr val="000000"/>
                </a:solidFill>
                <a:latin typeface="Arial"/>
                <a:cs typeface="Times"/>
              </a:rPr>
              <a:t>objectifs</a:t>
            </a:r>
            <a:r>
              <a:rPr lang="fr-CA" sz="1600" dirty="0">
                <a:solidFill>
                  <a:srgbClr val="000000"/>
                </a:solidFill>
                <a:latin typeface="Arial"/>
                <a:cs typeface="Times"/>
              </a:rPr>
              <a:t> </a:t>
            </a:r>
            <a:r>
              <a:rPr lang="fr-CA" sz="1600" dirty="0" smtClean="0">
                <a:solidFill>
                  <a:srgbClr val="000000"/>
                </a:solidFill>
                <a:latin typeface="Arial"/>
                <a:cs typeface="Times"/>
              </a:rPr>
              <a:t>de l’entreprise.</a:t>
            </a:r>
            <a:endParaRPr lang="fr-CA" sz="1600" b="1" dirty="0" smtClean="0">
              <a:solidFill>
                <a:srgbClr val="000000"/>
              </a:solidFill>
              <a:latin typeface="Arial"/>
            </a:endParaRPr>
          </a:p>
          <a:p>
            <a:pPr defTabSz="457200"/>
            <a:endParaRPr lang="fr-CA" sz="1600" b="1" dirty="0" smtClean="0">
              <a:solidFill>
                <a:srgbClr val="000000"/>
              </a:solidFill>
              <a:latin typeface="Arial"/>
            </a:endParaRPr>
          </a:p>
          <a:p>
            <a:pPr defTabSz="457200"/>
            <a:r>
              <a:rPr lang="fr-CA" sz="1600" b="1" dirty="0" smtClean="0">
                <a:solidFill>
                  <a:srgbClr val="000000"/>
                </a:solidFill>
                <a:latin typeface="Arial"/>
              </a:rPr>
              <a:t>Le format de l’énoncé de l’opportunité se résumerait à :</a:t>
            </a:r>
            <a:endParaRPr lang="fr-CA" sz="1600" dirty="0">
              <a:solidFill>
                <a:srgbClr val="000000"/>
              </a:solidFill>
              <a:latin typeface="Arial"/>
            </a:endParaRPr>
          </a:p>
          <a:p>
            <a:pPr marL="285750" indent="-285750" defTabSz="457200">
              <a:buFont typeface="Arial" panose="020B0604020202020204" pitchFamily="34" charset="0"/>
              <a:buChar char="•"/>
            </a:pPr>
            <a:r>
              <a:rPr lang="fr-CA" sz="1600" dirty="0" smtClean="0">
                <a:solidFill>
                  <a:srgbClr val="000000"/>
                </a:solidFill>
                <a:latin typeface="Arial"/>
              </a:rPr>
              <a:t>L’opportunité ;</a:t>
            </a:r>
          </a:p>
          <a:p>
            <a:pPr marL="285750" indent="-285750" defTabSz="457200">
              <a:buFont typeface="Arial" panose="020B0604020202020204" pitchFamily="34" charset="0"/>
              <a:buChar char="•"/>
            </a:pPr>
            <a:r>
              <a:rPr lang="fr-CA" sz="1600" dirty="0" smtClean="0">
                <a:solidFill>
                  <a:srgbClr val="000000"/>
                </a:solidFill>
                <a:latin typeface="Arial"/>
              </a:rPr>
              <a:t>Crée la valeur suivante pour l’entreprise ;</a:t>
            </a:r>
          </a:p>
          <a:p>
            <a:pPr marL="285750" indent="-285750" defTabSz="457200">
              <a:buFont typeface="Arial" panose="020B0604020202020204" pitchFamily="34" charset="0"/>
              <a:buChar char="•"/>
            </a:pPr>
            <a:r>
              <a:rPr lang="fr-CA" sz="1600" dirty="0" smtClean="0">
                <a:solidFill>
                  <a:srgbClr val="000000"/>
                </a:solidFill>
                <a:latin typeface="Arial"/>
              </a:rPr>
              <a:t>Une solution pertinente permettrait de capturer l’opportunité</a:t>
            </a:r>
          </a:p>
          <a:p>
            <a:pPr marL="285750" indent="-285750" defTabSz="457200">
              <a:buFont typeface="Arial" panose="020B0604020202020204" pitchFamily="34" charset="0"/>
              <a:buChar char="•"/>
            </a:pPr>
            <a:endParaRPr lang="fr-CA" sz="1600" dirty="0">
              <a:solidFill>
                <a:srgbClr val="000000"/>
              </a:solidFill>
              <a:latin typeface="Arial"/>
            </a:endParaRPr>
          </a:p>
          <a:p>
            <a:pPr defTabSz="457200"/>
            <a:endParaRPr lang="fr-CA" sz="1600" dirty="0">
              <a:solidFill>
                <a:srgbClr val="000000"/>
              </a:solidFill>
              <a:latin typeface="Arial"/>
            </a:endParaRPr>
          </a:p>
          <a:p>
            <a:pPr defTabSz="457200"/>
            <a:endParaRPr lang="fr-CA" sz="1600" dirty="0" smtClean="0">
              <a:solidFill>
                <a:srgbClr val="000000"/>
              </a:solidFill>
              <a:latin typeface="Arial"/>
            </a:endParaRPr>
          </a:p>
          <a:p>
            <a:pPr marL="742950" lvl="1" indent="-285750" defTabSz="457200">
              <a:buFont typeface="Arial" panose="020B0604020202020204" pitchFamily="34" charset="0"/>
              <a:buChar char="•"/>
            </a:pPr>
            <a:endParaRPr lang="fr-CA" sz="1600" dirty="0" smtClean="0">
              <a:solidFill>
                <a:srgbClr val="000000"/>
              </a:solidFill>
              <a:latin typeface="Arial"/>
            </a:endParaRPr>
          </a:p>
        </p:txBody>
      </p:sp>
      <p:sp>
        <p:nvSpPr>
          <p:cNvPr id="9" name="ZoneTexte 8"/>
          <p:cNvSpPr txBox="1"/>
          <p:nvPr/>
        </p:nvSpPr>
        <p:spPr>
          <a:xfrm>
            <a:off x="1381895" y="3951772"/>
            <a:ext cx="7505701" cy="2789596"/>
          </a:xfrm>
          <a:prstGeom prst="rect">
            <a:avLst/>
          </a:prstGeom>
        </p:spPr>
        <p:txBody>
          <a:bodyPr vert="horz" wrap="square" lIns="91440" tIns="45720" rIns="91440" bIns="45720" rtlCol="0">
            <a:noAutofit/>
          </a:bodyPr>
          <a:lstStyle/>
          <a:p>
            <a:pPr defTabSz="457200"/>
            <a:r>
              <a:rPr lang="fr-CA" sz="1600" b="1" dirty="0" smtClean="0">
                <a:solidFill>
                  <a:srgbClr val="000000"/>
                </a:solidFill>
                <a:latin typeface="Arial"/>
              </a:rPr>
              <a:t>Exemple :  </a:t>
            </a:r>
          </a:p>
          <a:p>
            <a:pPr defTabSz="457200"/>
            <a:r>
              <a:rPr lang="fr-CA" sz="1600" b="1" dirty="0" smtClean="0">
                <a:solidFill>
                  <a:srgbClr val="000000"/>
                </a:solidFill>
                <a:latin typeface="Arial"/>
              </a:rPr>
              <a:t>L’opportunité</a:t>
            </a:r>
            <a:r>
              <a:rPr lang="fr-CA" sz="1600" dirty="0" smtClean="0">
                <a:solidFill>
                  <a:srgbClr val="000000"/>
                </a:solidFill>
                <a:latin typeface="Arial"/>
              </a:rPr>
              <a:t> = utiliser des drones pour livrer des paquets de 5 livres et moins dans un rayon de 10 miles</a:t>
            </a:r>
          </a:p>
          <a:p>
            <a:pPr defTabSz="457200"/>
            <a:r>
              <a:rPr lang="fr-CA" sz="1600" b="1" dirty="0" smtClean="0">
                <a:solidFill>
                  <a:srgbClr val="000000"/>
                </a:solidFill>
                <a:latin typeface="Arial"/>
              </a:rPr>
              <a:t>Crée la valeur suivante </a:t>
            </a:r>
            <a:r>
              <a:rPr lang="fr-CA" sz="1600" dirty="0" smtClean="0">
                <a:solidFill>
                  <a:srgbClr val="000000"/>
                </a:solidFill>
                <a:latin typeface="Arial"/>
              </a:rPr>
              <a:t>= permet de réduire le coût moyen de livraison de 9$ à 1$ par livraison de 5 livres et moins, Amazon livre 1,2 milliards de paquets par an.  86% des livraisons sont de 5 livres et moins.  Permettant ainsi des économies substantielles </a:t>
            </a:r>
          </a:p>
          <a:p>
            <a:pPr defTabSz="457200"/>
            <a:r>
              <a:rPr lang="fr-CA" sz="1600" b="1" dirty="0" smtClean="0">
                <a:solidFill>
                  <a:srgbClr val="000000"/>
                </a:solidFill>
                <a:latin typeface="Arial"/>
              </a:rPr>
              <a:t>La solution suivante permettrait de capturer l’opportunité </a:t>
            </a:r>
            <a:r>
              <a:rPr lang="fr-CA" sz="1600" dirty="0" smtClean="0">
                <a:solidFill>
                  <a:srgbClr val="000000"/>
                </a:solidFill>
                <a:latin typeface="Arial"/>
              </a:rPr>
              <a:t>= </a:t>
            </a:r>
            <a:r>
              <a:rPr lang="fr-CA" sz="1600" dirty="0" smtClean="0">
                <a:solidFill>
                  <a:srgbClr val="000000"/>
                </a:solidFill>
                <a:latin typeface="+mj-lt"/>
              </a:rPr>
              <a:t>environ 50M$ en </a:t>
            </a:r>
            <a:r>
              <a:rPr lang="fr-CA" sz="1600" dirty="0" smtClean="0">
                <a:latin typeface="+mj-lt"/>
              </a:rPr>
              <a:t>infrastructures </a:t>
            </a:r>
            <a:r>
              <a:rPr lang="fr-CA" sz="1600" dirty="0">
                <a:latin typeface="+mj-lt"/>
              </a:rPr>
              <a:t>(mise à niveau des centres de distribution, espace additionnel, logiciels et équipements), </a:t>
            </a:r>
            <a:r>
              <a:rPr lang="fr-CA" sz="1600" dirty="0" smtClean="0">
                <a:latin typeface="+mj-lt"/>
              </a:rPr>
              <a:t>achat </a:t>
            </a:r>
            <a:r>
              <a:rPr lang="fr-CA" sz="1600" dirty="0">
                <a:latin typeface="+mj-lt"/>
              </a:rPr>
              <a:t>de drones et de batteries, environ </a:t>
            </a:r>
            <a:r>
              <a:rPr lang="fr-CA" sz="1600" dirty="0" smtClean="0">
                <a:latin typeface="+mj-lt"/>
              </a:rPr>
              <a:t>100 M$ </a:t>
            </a:r>
            <a:r>
              <a:rPr lang="fr-CA" sz="1600" dirty="0">
                <a:latin typeface="+mj-lt"/>
              </a:rPr>
              <a:t>(soit 40 000 drones pour répondre à la demande </a:t>
            </a:r>
            <a:r>
              <a:rPr lang="fr-CA" sz="1600" dirty="0" smtClean="0">
                <a:latin typeface="+mj-lt"/>
              </a:rPr>
              <a:t>actuelle)  …. </a:t>
            </a:r>
            <a:r>
              <a:rPr lang="fr-CA" sz="1600" dirty="0">
                <a:latin typeface="+mj-lt"/>
              </a:rPr>
              <a:t>	</a:t>
            </a:r>
          </a:p>
          <a:p>
            <a:pPr defTabSz="457200"/>
            <a:endParaRPr lang="fr-CA" sz="1600" dirty="0" smtClean="0">
              <a:solidFill>
                <a:srgbClr val="000000"/>
              </a:solidFill>
              <a:latin typeface="Arial"/>
            </a:endParaRPr>
          </a:p>
        </p:txBody>
      </p:sp>
      <p:graphicFrame>
        <p:nvGraphicFramePr>
          <p:cNvPr id="15" name="Tableau 14"/>
          <p:cNvGraphicFramePr>
            <a:graphicFrameLocks noGrp="1"/>
          </p:cNvGraphicFramePr>
          <p:nvPr>
            <p:extLst>
              <p:ext uri="{D42A27DB-BD31-4B8C-83A1-F6EECF244321}">
                <p14:modId xmlns:p14="http://schemas.microsoft.com/office/powerpoint/2010/main" val="1228487819"/>
              </p:ext>
            </p:extLst>
          </p:nvPr>
        </p:nvGraphicFramePr>
        <p:xfrm>
          <a:off x="314324" y="698667"/>
          <a:ext cx="8429624" cy="358608"/>
        </p:xfrm>
        <a:graphic>
          <a:graphicData uri="http://schemas.openxmlformats.org/drawingml/2006/table">
            <a:tbl>
              <a:tblPr firstRow="1" bandRow="1">
                <a:tableStyleId>{0E3FDE45-AF77-4B5C-9715-49D594BDF05E}</a:tableStyleId>
              </a:tblPr>
              <a:tblGrid>
                <a:gridCol w="2107406">
                  <a:extLst>
                    <a:ext uri="{9D8B030D-6E8A-4147-A177-3AD203B41FA5}">
                      <a16:colId xmlns:a16="http://schemas.microsoft.com/office/drawing/2014/main" val="20000"/>
                    </a:ext>
                  </a:extLst>
                </a:gridCol>
                <a:gridCol w="2107406">
                  <a:extLst>
                    <a:ext uri="{9D8B030D-6E8A-4147-A177-3AD203B41FA5}">
                      <a16:colId xmlns:a16="http://schemas.microsoft.com/office/drawing/2014/main" val="20001"/>
                    </a:ext>
                  </a:extLst>
                </a:gridCol>
                <a:gridCol w="2107406">
                  <a:extLst>
                    <a:ext uri="{9D8B030D-6E8A-4147-A177-3AD203B41FA5}">
                      <a16:colId xmlns:a16="http://schemas.microsoft.com/office/drawing/2014/main" val="20002"/>
                    </a:ext>
                  </a:extLst>
                </a:gridCol>
                <a:gridCol w="2107406">
                  <a:extLst>
                    <a:ext uri="{9D8B030D-6E8A-4147-A177-3AD203B41FA5}">
                      <a16:colId xmlns:a16="http://schemas.microsoft.com/office/drawing/2014/main" val="20003"/>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tx1"/>
                          </a:solidFill>
                        </a:rPr>
                        <a:t>Définir une problématique</a:t>
                      </a:r>
                      <a:endParaRPr lang="fr-CA" sz="1000" dirty="0">
                        <a:solidFill>
                          <a:schemeClr val="tx1"/>
                        </a:solidFill>
                      </a:endParaRPr>
                    </a:p>
                  </a:txBody>
                  <a:tcPr anchor="ctr">
                    <a:noFill/>
                  </a:tcPr>
                </a:tc>
                <a:tc>
                  <a:txBody>
                    <a:bodyPr/>
                    <a:lstStyle/>
                    <a:p>
                      <a:pPr algn="ctr"/>
                      <a:r>
                        <a:rPr lang="fr-CA" sz="1000" dirty="0" smtClean="0">
                          <a:solidFill>
                            <a:schemeClr val="bg1"/>
                          </a:solidFill>
                        </a:rPr>
                        <a:t>Définir une opportunité</a:t>
                      </a:r>
                      <a:endParaRPr lang="fr-CA" sz="1000" dirty="0">
                        <a:solidFill>
                          <a:schemeClr val="bg1"/>
                        </a:solidFill>
                      </a:endParaRPr>
                    </a:p>
                  </a:txBody>
                  <a:tcPr anchor="ctr">
                    <a:solidFill>
                      <a:srgbClr val="002060"/>
                    </a:solidFill>
                  </a:tcPr>
                </a:tc>
                <a:tc>
                  <a:txBody>
                    <a:bodyPr/>
                    <a:lstStyle/>
                    <a:p>
                      <a:pPr algn="ct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880839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fontScale="90000"/>
          </a:bodyPr>
          <a:lstStyle/>
          <a:p>
            <a:r>
              <a:rPr lang="fr-CA" dirty="0" smtClean="0">
                <a:solidFill>
                  <a:srgbClr val="002060"/>
                </a:solidFill>
              </a:rPr>
              <a:t>Étape 1</a:t>
            </a:r>
            <a:br>
              <a:rPr lang="fr-CA" dirty="0" smtClean="0">
                <a:solidFill>
                  <a:srgbClr val="002060"/>
                </a:solidFill>
              </a:rPr>
            </a:br>
            <a:r>
              <a:rPr lang="fr-CA" sz="2200" dirty="0" smtClean="0">
                <a:solidFill>
                  <a:srgbClr val="002060"/>
                </a:solidFill>
              </a:rPr>
              <a:t>Cristalliser </a:t>
            </a:r>
            <a:r>
              <a:rPr lang="fr-CA" sz="2200" dirty="0">
                <a:solidFill>
                  <a:srgbClr val="002060"/>
                </a:solidFill>
              </a:rPr>
              <a:t>les besoin d’affaires, les motivations </a:t>
            </a:r>
            <a:r>
              <a:rPr lang="fr-CA" sz="2200" dirty="0" smtClean="0">
                <a:solidFill>
                  <a:srgbClr val="002060"/>
                </a:solidFill>
              </a:rPr>
              <a:t/>
            </a:r>
            <a:br>
              <a:rPr lang="fr-CA" sz="2200" dirty="0" smtClean="0">
                <a:solidFill>
                  <a:srgbClr val="002060"/>
                </a:solidFill>
              </a:rPr>
            </a:br>
            <a:r>
              <a:rPr lang="fr-CA" sz="2200" dirty="0" smtClean="0">
                <a:solidFill>
                  <a:srgbClr val="002060"/>
                </a:solidFill>
              </a:rPr>
              <a:t>et </a:t>
            </a:r>
            <a:r>
              <a:rPr lang="fr-CA" sz="2200" dirty="0">
                <a:solidFill>
                  <a:srgbClr val="002060"/>
                </a:solidFill>
              </a:rPr>
              <a:t>s’entendre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Identifier les parties prenantes ;</a:t>
            </a:r>
          </a:p>
          <a:p>
            <a:pPr marL="457200" indent="-457200">
              <a:buFont typeface="+mj-lt"/>
              <a:buAutoNum type="alphaLcParenR"/>
            </a:pPr>
            <a:r>
              <a:rPr lang="fr-CA" b="1" dirty="0" smtClean="0">
                <a:solidFill>
                  <a:srgbClr val="FF0066"/>
                </a:solidFill>
              </a:rPr>
              <a:t>Investiguer le problème / l’opportunité ;</a:t>
            </a:r>
          </a:p>
          <a:p>
            <a:pPr marL="457200" indent="-457200">
              <a:buFont typeface="+mj-lt"/>
              <a:buAutoNum type="alphaLcParenR"/>
            </a:pPr>
            <a:r>
              <a:rPr lang="fr-CA" b="1" dirty="0" smtClean="0">
                <a:solidFill>
                  <a:srgbClr val="FF0066"/>
                </a:solidFill>
              </a:rPr>
              <a:t>Compiler les données pertinentes et évaluer la situation ;</a:t>
            </a:r>
          </a:p>
          <a:p>
            <a:pPr marL="457200" indent="-457200">
              <a:buFont typeface="+mj-lt"/>
              <a:buAutoNum type="alphaLcParenR"/>
            </a:pPr>
            <a:r>
              <a:rPr lang="fr-CA" b="1" dirty="0" smtClean="0">
                <a:solidFill>
                  <a:srgbClr val="FF0066"/>
                </a:solidFill>
              </a:rPr>
              <a:t>Rédiger l’énoncé du problème / de l’opportunité ;</a:t>
            </a:r>
          </a:p>
          <a:p>
            <a:pPr marL="457200" indent="-457200">
              <a:buFont typeface="+mj-lt"/>
              <a:buAutoNum type="alphaLcParenR"/>
            </a:pPr>
            <a:r>
              <a:rPr lang="fr-CA" b="1" dirty="0" smtClean="0">
                <a:solidFill>
                  <a:srgbClr val="FF0066"/>
                </a:solidFill>
              </a:rPr>
              <a:t>Faire entériner et approuver l’énoncé par le parties prenantes.</a:t>
            </a:r>
          </a:p>
          <a:p>
            <a:pPr marL="457200" indent="-457200">
              <a:buFont typeface="+mj-lt"/>
              <a:buAutoNum type="alphaLcParenR"/>
            </a:pPr>
            <a:endParaRPr lang="fr-CA" dirty="0"/>
          </a:p>
        </p:txBody>
      </p:sp>
    </p:spTree>
    <p:extLst>
      <p:ext uri="{BB962C8B-B14F-4D97-AF65-F5344CB8AC3E}">
        <p14:creationId xmlns:p14="http://schemas.microsoft.com/office/powerpoint/2010/main" val="26495045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7" y="82103"/>
            <a:ext cx="8840277"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1 </a:t>
            </a:r>
            <a:r>
              <a:rPr lang="fr-CA" sz="1800" b="0" i="1" dirty="0">
                <a:solidFill>
                  <a:srgbClr val="003C71"/>
                </a:solidFill>
              </a:rPr>
              <a:t>- Activité E</a:t>
            </a:r>
            <a:r>
              <a:rPr lang="fr-CA" sz="1800" b="0" i="1" dirty="0" smtClean="0">
                <a:solidFill>
                  <a:srgbClr val="003C71"/>
                </a:solidFill>
              </a:rPr>
              <a:t>. </a:t>
            </a:r>
            <a:r>
              <a:rPr lang="fr-CA" sz="1800" b="0" i="1" dirty="0">
                <a:solidFill>
                  <a:srgbClr val="003C71"/>
                </a:solidFill>
              </a:rPr>
              <a:t>– </a:t>
            </a:r>
            <a:r>
              <a:rPr lang="fr-CA" sz="1800" b="0" i="1" dirty="0" smtClean="0">
                <a:solidFill>
                  <a:srgbClr val="003C71"/>
                </a:solidFill>
              </a:rPr>
              <a:t>faire approuver l’énoncé</a:t>
            </a:r>
            <a:endParaRPr lang="fr-CA" sz="1800" b="0" i="1" dirty="0">
              <a:solidFill>
                <a:srgbClr val="003C71"/>
              </a:solidFill>
            </a:endParaRPr>
          </a:p>
        </p:txBody>
      </p:sp>
      <p:sp>
        <p:nvSpPr>
          <p:cNvPr id="14" name="ZoneTexte 13"/>
          <p:cNvSpPr txBox="1"/>
          <p:nvPr/>
        </p:nvSpPr>
        <p:spPr>
          <a:xfrm>
            <a:off x="1381896" y="815921"/>
            <a:ext cx="7505701" cy="692152"/>
          </a:xfrm>
          <a:prstGeom prst="rect">
            <a:avLst/>
          </a:prstGeom>
        </p:spPr>
        <p:txBody>
          <a:bodyPr vert="horz" wrap="square" lIns="91440" tIns="45720" rIns="91440" bIns="45720" rtlCol="0">
            <a:noAutofit/>
          </a:bodyPr>
          <a:lstStyle/>
          <a:p>
            <a:pPr defTabSz="457200"/>
            <a:r>
              <a:rPr lang="fr-CA" sz="1600" dirty="0" smtClean="0">
                <a:solidFill>
                  <a:srgbClr val="000000"/>
                </a:solidFill>
                <a:latin typeface="Arial"/>
              </a:rPr>
              <a:t>Une fois l’énoncé rédigé, l’analyste </a:t>
            </a:r>
            <a:r>
              <a:rPr lang="fr-CA" sz="1600" dirty="0">
                <a:solidFill>
                  <a:srgbClr val="000000"/>
                </a:solidFill>
                <a:latin typeface="Arial"/>
              </a:rPr>
              <a:t>d’affaires doit </a:t>
            </a:r>
            <a:r>
              <a:rPr lang="fr-CA" sz="1600" dirty="0" smtClean="0">
                <a:solidFill>
                  <a:srgbClr val="000000"/>
                </a:solidFill>
                <a:latin typeface="Arial"/>
              </a:rPr>
              <a:t>:</a:t>
            </a:r>
          </a:p>
          <a:p>
            <a:pPr marL="285750" indent="-285750" defTabSz="457200">
              <a:buFont typeface="Arial" panose="020B0604020202020204" pitchFamily="34" charset="0"/>
              <a:buChar char="•"/>
            </a:pPr>
            <a:r>
              <a:rPr lang="fr-CA" sz="1600" b="1" dirty="0" smtClean="0">
                <a:solidFill>
                  <a:srgbClr val="000000"/>
                </a:solidFill>
                <a:latin typeface="Arial"/>
              </a:rPr>
              <a:t>Faire entériner, approuver </a:t>
            </a:r>
            <a:r>
              <a:rPr lang="fr-CA" sz="1600" dirty="0" smtClean="0">
                <a:solidFill>
                  <a:srgbClr val="000000"/>
                </a:solidFill>
                <a:latin typeface="Arial"/>
              </a:rPr>
              <a:t>l’énoncé</a:t>
            </a:r>
            <a:endParaRPr lang="fr-CA" sz="1600" i="1" dirty="0" smtClean="0">
              <a:solidFill>
                <a:srgbClr val="000000"/>
              </a:solidFill>
              <a:latin typeface="Arial"/>
            </a:endParaRPr>
          </a:p>
        </p:txBody>
      </p:sp>
      <p:sp>
        <p:nvSpPr>
          <p:cNvPr id="12" name="Freeform 72"/>
          <p:cNvSpPr>
            <a:spLocks noChangeAspect="1" noEditPoints="1"/>
          </p:cNvSpPr>
          <p:nvPr>
            <p:custDataLst>
              <p:tags r:id="rId1"/>
            </p:custDataLst>
          </p:nvPr>
        </p:nvSpPr>
        <p:spPr bwMode="auto">
          <a:xfrm>
            <a:off x="829446" y="942922"/>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7" name="ZoneTexte 6"/>
          <p:cNvSpPr txBox="1"/>
          <p:nvPr/>
        </p:nvSpPr>
        <p:spPr>
          <a:xfrm>
            <a:off x="1381896" y="1821415"/>
            <a:ext cx="7505701" cy="1590267"/>
          </a:xfrm>
          <a:prstGeom prst="rect">
            <a:avLst/>
          </a:prstGeom>
        </p:spPr>
        <p:txBody>
          <a:bodyPr vert="horz" wrap="square" lIns="91440" tIns="45720" rIns="91440" bIns="45720" rtlCol="0">
            <a:noAutofit/>
          </a:bodyPr>
          <a:lstStyle/>
          <a:p>
            <a:pPr defTabSz="457200"/>
            <a:r>
              <a:rPr lang="fr-CA" sz="1600" b="1" dirty="0" smtClean="0">
                <a:solidFill>
                  <a:srgbClr val="000000"/>
                </a:solidFill>
                <a:latin typeface="Arial"/>
              </a:rPr>
              <a:t>L’analyste d’affaires initie / facilite le processus d’approbation de l’énoncé </a:t>
            </a:r>
            <a:r>
              <a:rPr lang="fr-CA" sz="1600" dirty="0" smtClean="0">
                <a:solidFill>
                  <a:srgbClr val="000000"/>
                </a:solidFill>
                <a:latin typeface="Arial"/>
              </a:rPr>
              <a:t>(formel / informel) </a:t>
            </a:r>
            <a:r>
              <a:rPr lang="fr-CA" sz="1600" b="1" dirty="0" smtClean="0">
                <a:solidFill>
                  <a:srgbClr val="000000"/>
                </a:solidFill>
                <a:latin typeface="Arial"/>
              </a:rPr>
              <a:t>:</a:t>
            </a:r>
            <a:endParaRPr lang="fr-CA" sz="1600" dirty="0">
              <a:solidFill>
                <a:srgbClr val="000000"/>
              </a:solidFill>
              <a:latin typeface="Arial"/>
            </a:endParaRPr>
          </a:p>
          <a:p>
            <a:pPr lvl="1" defTabSz="457200"/>
            <a:endParaRPr lang="fr-CA" sz="1600" dirty="0">
              <a:solidFill>
                <a:srgbClr val="000000"/>
              </a:solidFill>
              <a:latin typeface="Arial"/>
            </a:endParaRPr>
          </a:p>
          <a:p>
            <a:pPr marL="285750" indent="-285750" defTabSz="457200">
              <a:buFont typeface="Arial" panose="020B0604020202020204" pitchFamily="34" charset="0"/>
              <a:buChar char="•"/>
            </a:pPr>
            <a:r>
              <a:rPr lang="fr-CA" sz="1600" dirty="0" smtClean="0">
                <a:solidFill>
                  <a:srgbClr val="000000"/>
                </a:solidFill>
                <a:latin typeface="Arial"/>
              </a:rPr>
              <a:t>L’approbation peut nécessiter plusieurs « tours de roues » ;</a:t>
            </a:r>
          </a:p>
          <a:p>
            <a:pPr marL="285750" indent="-285750" defTabSz="457200">
              <a:buFont typeface="Arial" panose="020B0604020202020204" pitchFamily="34" charset="0"/>
              <a:buChar char="•"/>
            </a:pPr>
            <a:r>
              <a:rPr lang="fr-CA" sz="1600" dirty="0" smtClean="0">
                <a:solidFill>
                  <a:srgbClr val="000000"/>
                </a:solidFill>
                <a:latin typeface="Arial"/>
              </a:rPr>
              <a:t>Il est probable que de multiples révisions s’imposent ;</a:t>
            </a:r>
          </a:p>
          <a:p>
            <a:pPr marL="285750" indent="-285750" defTabSz="457200">
              <a:buFont typeface="Arial" panose="020B0604020202020204" pitchFamily="34" charset="0"/>
              <a:buChar char="•"/>
            </a:pPr>
            <a:r>
              <a:rPr lang="fr-CA" sz="1600" dirty="0" smtClean="0">
                <a:solidFill>
                  <a:srgbClr val="000000"/>
                </a:solidFill>
                <a:latin typeface="Arial"/>
              </a:rPr>
              <a:t>Les parties prenantes doivent s’entendre sur l’énoncé.</a:t>
            </a:r>
          </a:p>
          <a:p>
            <a:pPr marL="285750" indent="-285750" defTabSz="457200">
              <a:buFont typeface="Arial" panose="020B0604020202020204" pitchFamily="34" charset="0"/>
              <a:buChar char="•"/>
            </a:pPr>
            <a:endParaRPr lang="fr-CA" sz="1600" dirty="0">
              <a:solidFill>
                <a:srgbClr val="000000"/>
              </a:solidFill>
              <a:latin typeface="Arial"/>
            </a:endParaRPr>
          </a:p>
          <a:p>
            <a:pPr defTabSz="457200"/>
            <a:endParaRPr lang="fr-CA" sz="1600" dirty="0">
              <a:solidFill>
                <a:srgbClr val="000000"/>
              </a:solidFill>
              <a:latin typeface="Arial"/>
            </a:endParaRPr>
          </a:p>
          <a:p>
            <a:pPr defTabSz="457200"/>
            <a:endParaRPr lang="fr-CA" sz="1600" dirty="0" smtClean="0">
              <a:solidFill>
                <a:srgbClr val="000000"/>
              </a:solidFill>
              <a:latin typeface="Arial"/>
            </a:endParaRPr>
          </a:p>
          <a:p>
            <a:pPr marL="742950" lvl="1" indent="-285750" defTabSz="457200">
              <a:buFont typeface="Arial" panose="020B0604020202020204" pitchFamily="34" charset="0"/>
              <a:buChar char="•"/>
            </a:pPr>
            <a:endParaRPr lang="fr-CA" sz="1600" dirty="0" smtClean="0">
              <a:solidFill>
                <a:srgbClr val="000000"/>
              </a:solidFill>
              <a:latin typeface="Arial"/>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8836" y="3573016"/>
            <a:ext cx="4275059" cy="2448272"/>
          </a:xfrm>
          <a:prstGeom prst="rect">
            <a:avLst/>
          </a:prstGeom>
        </p:spPr>
      </p:pic>
    </p:spTree>
    <p:extLst>
      <p:ext uri="{BB962C8B-B14F-4D97-AF65-F5344CB8AC3E}">
        <p14:creationId xmlns:p14="http://schemas.microsoft.com/office/powerpoint/2010/main" val="26181750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4412636" y="710238"/>
            <a:ext cx="4335827" cy="1109230"/>
          </a:xfrm>
          <a:prstGeom prst="roundRect">
            <a:avLst/>
          </a:prstGeom>
          <a:solidFill>
            <a:schemeClr val="bg1"/>
          </a:solidFill>
          <a:ln w="28575" cmpd="dbl">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smtClean="0">
                <a:solidFill>
                  <a:srgbClr val="003C71"/>
                </a:solidFill>
              </a:rPr>
              <a:t>DÉTERMINATION des besoins</a:t>
            </a:r>
            <a:r>
              <a:rPr lang="fr-CA" sz="2400" dirty="0" smtClean="0">
                <a:solidFill>
                  <a:srgbClr val="003C71"/>
                </a:solidFill>
              </a:rPr>
              <a:t/>
            </a:r>
            <a:br>
              <a:rPr lang="fr-CA" sz="2400" dirty="0" smtClean="0">
                <a:solidFill>
                  <a:srgbClr val="003C71"/>
                </a:solidFill>
              </a:rPr>
            </a:br>
            <a:r>
              <a:rPr lang="fr-CA" sz="1600" b="0" i="1" dirty="0" smtClean="0">
                <a:solidFill>
                  <a:srgbClr val="003C71"/>
                </a:solidFill>
              </a:rPr>
              <a:t>Fiche descriptive sommaire du domaine et démarche</a:t>
            </a:r>
            <a:endParaRPr lang="fr-CA" sz="1600" b="0" i="1" dirty="0">
              <a:solidFill>
                <a:srgbClr val="003C71"/>
              </a:solidFill>
            </a:endParaRPr>
          </a:p>
        </p:txBody>
      </p:sp>
      <p:sp>
        <p:nvSpPr>
          <p:cNvPr id="2" name="ZoneTexte 1"/>
          <p:cNvSpPr txBox="1"/>
          <p:nvPr/>
        </p:nvSpPr>
        <p:spPr>
          <a:xfrm>
            <a:off x="4375976" y="787874"/>
            <a:ext cx="2044461" cy="353683"/>
          </a:xfrm>
          <a:prstGeom prst="rect">
            <a:avLst/>
          </a:prstGeom>
        </p:spPr>
        <p:txBody>
          <a:bodyPr vert="horz" wrap="square" lIns="91440" tIns="45720" rIns="91440" bIns="45720" rtlCol="0">
            <a:normAutofit fontScale="92500" lnSpcReduction="10000"/>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grpSp>
        <p:nvGrpSpPr>
          <p:cNvPr id="13" name="Group 10"/>
          <p:cNvGrpSpPr>
            <a:grpSpLocks noChangeAspect="1"/>
          </p:cNvGrpSpPr>
          <p:nvPr>
            <p:custDataLst>
              <p:tags r:id="rId1"/>
            </p:custDataLst>
          </p:nvPr>
        </p:nvGrpSpPr>
        <p:grpSpPr bwMode="auto">
          <a:xfrm>
            <a:off x="4665441" y="800821"/>
            <a:ext cx="573088" cy="573087"/>
            <a:chOff x="2930" y="2200"/>
            <a:chExt cx="361" cy="361"/>
          </a:xfrm>
          <a:solidFill>
            <a:srgbClr val="92D050"/>
          </a:solidFill>
        </p:grpSpPr>
        <p:sp>
          <p:nvSpPr>
            <p:cNvPr id="16" name="Freeform 12"/>
            <p:cNvSpPr>
              <a:spLocks/>
            </p:cNvSpPr>
            <p:nvPr/>
          </p:nvSpPr>
          <p:spPr bwMode="auto">
            <a:xfrm>
              <a:off x="3064" y="2200"/>
              <a:ext cx="227" cy="227"/>
            </a:xfrm>
            <a:custGeom>
              <a:avLst/>
              <a:gdLst>
                <a:gd name="T0" fmla="*/ 1860 w 2276"/>
                <a:gd name="T1" fmla="*/ 0 h 2276"/>
                <a:gd name="T2" fmla="*/ 1908 w 2276"/>
                <a:gd name="T3" fmla="*/ 367 h 2276"/>
                <a:gd name="T4" fmla="*/ 2276 w 2276"/>
                <a:gd name="T5" fmla="*/ 415 h 2276"/>
                <a:gd name="T6" fmla="*/ 1789 w 2276"/>
                <a:gd name="T7" fmla="*/ 901 h 2276"/>
                <a:gd name="T8" fmla="*/ 1634 w 2276"/>
                <a:gd name="T9" fmla="*/ 880 h 2276"/>
                <a:gd name="T10" fmla="*/ 675 w 2276"/>
                <a:gd name="T11" fmla="*/ 1839 h 2276"/>
                <a:gd name="T12" fmla="*/ 683 w 2276"/>
                <a:gd name="T13" fmla="*/ 1869 h 2276"/>
                <a:gd name="T14" fmla="*/ 687 w 2276"/>
                <a:gd name="T15" fmla="*/ 1899 h 2276"/>
                <a:gd name="T16" fmla="*/ 688 w 2276"/>
                <a:gd name="T17" fmla="*/ 1931 h 2276"/>
                <a:gd name="T18" fmla="*/ 685 w 2276"/>
                <a:gd name="T19" fmla="*/ 1977 h 2276"/>
                <a:gd name="T20" fmla="*/ 676 w 2276"/>
                <a:gd name="T21" fmla="*/ 2023 h 2276"/>
                <a:gd name="T22" fmla="*/ 661 w 2276"/>
                <a:gd name="T23" fmla="*/ 2064 h 2276"/>
                <a:gd name="T24" fmla="*/ 641 w 2276"/>
                <a:gd name="T25" fmla="*/ 2105 h 2276"/>
                <a:gd name="T26" fmla="*/ 617 w 2276"/>
                <a:gd name="T27" fmla="*/ 2141 h 2276"/>
                <a:gd name="T28" fmla="*/ 587 w 2276"/>
                <a:gd name="T29" fmla="*/ 2174 h 2276"/>
                <a:gd name="T30" fmla="*/ 554 w 2276"/>
                <a:gd name="T31" fmla="*/ 2203 h 2276"/>
                <a:gd name="T32" fmla="*/ 518 w 2276"/>
                <a:gd name="T33" fmla="*/ 2228 h 2276"/>
                <a:gd name="T34" fmla="*/ 478 w 2276"/>
                <a:gd name="T35" fmla="*/ 2248 h 2276"/>
                <a:gd name="T36" fmla="*/ 435 w 2276"/>
                <a:gd name="T37" fmla="*/ 2263 h 2276"/>
                <a:gd name="T38" fmla="*/ 390 w 2276"/>
                <a:gd name="T39" fmla="*/ 2272 h 2276"/>
                <a:gd name="T40" fmla="*/ 344 w 2276"/>
                <a:gd name="T41" fmla="*/ 2276 h 2276"/>
                <a:gd name="T42" fmla="*/ 297 w 2276"/>
                <a:gd name="T43" fmla="*/ 2272 h 2276"/>
                <a:gd name="T44" fmla="*/ 253 w 2276"/>
                <a:gd name="T45" fmla="*/ 2263 h 2276"/>
                <a:gd name="T46" fmla="*/ 210 w 2276"/>
                <a:gd name="T47" fmla="*/ 2248 h 2276"/>
                <a:gd name="T48" fmla="*/ 170 w 2276"/>
                <a:gd name="T49" fmla="*/ 2228 h 2276"/>
                <a:gd name="T50" fmla="*/ 134 w 2276"/>
                <a:gd name="T51" fmla="*/ 2203 h 2276"/>
                <a:gd name="T52" fmla="*/ 101 w 2276"/>
                <a:gd name="T53" fmla="*/ 2174 h 2276"/>
                <a:gd name="T54" fmla="*/ 71 w 2276"/>
                <a:gd name="T55" fmla="*/ 2141 h 2276"/>
                <a:gd name="T56" fmla="*/ 47 w 2276"/>
                <a:gd name="T57" fmla="*/ 2105 h 2276"/>
                <a:gd name="T58" fmla="*/ 26 w 2276"/>
                <a:gd name="T59" fmla="*/ 2064 h 2276"/>
                <a:gd name="T60" fmla="*/ 12 w 2276"/>
                <a:gd name="T61" fmla="*/ 2023 h 2276"/>
                <a:gd name="T62" fmla="*/ 3 w 2276"/>
                <a:gd name="T63" fmla="*/ 1977 h 2276"/>
                <a:gd name="T64" fmla="*/ 0 w 2276"/>
                <a:gd name="T65" fmla="*/ 1931 h 2276"/>
                <a:gd name="T66" fmla="*/ 3 w 2276"/>
                <a:gd name="T67" fmla="*/ 1884 h 2276"/>
                <a:gd name="T68" fmla="*/ 12 w 2276"/>
                <a:gd name="T69" fmla="*/ 1840 h 2276"/>
                <a:gd name="T70" fmla="*/ 26 w 2276"/>
                <a:gd name="T71" fmla="*/ 1797 h 2276"/>
                <a:gd name="T72" fmla="*/ 47 w 2276"/>
                <a:gd name="T73" fmla="*/ 1757 h 2276"/>
                <a:gd name="T74" fmla="*/ 71 w 2276"/>
                <a:gd name="T75" fmla="*/ 1720 h 2276"/>
                <a:gd name="T76" fmla="*/ 101 w 2276"/>
                <a:gd name="T77" fmla="*/ 1687 h 2276"/>
                <a:gd name="T78" fmla="*/ 134 w 2276"/>
                <a:gd name="T79" fmla="*/ 1658 h 2276"/>
                <a:gd name="T80" fmla="*/ 170 w 2276"/>
                <a:gd name="T81" fmla="*/ 1633 h 2276"/>
                <a:gd name="T82" fmla="*/ 210 w 2276"/>
                <a:gd name="T83" fmla="*/ 1613 h 2276"/>
                <a:gd name="T84" fmla="*/ 253 w 2276"/>
                <a:gd name="T85" fmla="*/ 1599 h 2276"/>
                <a:gd name="T86" fmla="*/ 297 w 2276"/>
                <a:gd name="T87" fmla="*/ 1590 h 2276"/>
                <a:gd name="T88" fmla="*/ 344 w 2276"/>
                <a:gd name="T89" fmla="*/ 1587 h 2276"/>
                <a:gd name="T90" fmla="*/ 375 w 2276"/>
                <a:gd name="T91" fmla="*/ 1588 h 2276"/>
                <a:gd name="T92" fmla="*/ 406 w 2276"/>
                <a:gd name="T93" fmla="*/ 1592 h 2276"/>
                <a:gd name="T94" fmla="*/ 435 w 2276"/>
                <a:gd name="T95" fmla="*/ 1599 h 2276"/>
                <a:gd name="T96" fmla="*/ 1394 w 2276"/>
                <a:gd name="T97" fmla="*/ 640 h 2276"/>
                <a:gd name="T98" fmla="*/ 1374 w 2276"/>
                <a:gd name="T99" fmla="*/ 485 h 2276"/>
                <a:gd name="T100" fmla="*/ 1860 w 2276"/>
                <a:gd name="T101" fmla="*/ 0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6" h="2276">
                  <a:moveTo>
                    <a:pt x="1860" y="0"/>
                  </a:moveTo>
                  <a:lnTo>
                    <a:pt x="1908" y="367"/>
                  </a:lnTo>
                  <a:lnTo>
                    <a:pt x="2276" y="415"/>
                  </a:lnTo>
                  <a:lnTo>
                    <a:pt x="1789" y="901"/>
                  </a:lnTo>
                  <a:lnTo>
                    <a:pt x="1634" y="880"/>
                  </a:lnTo>
                  <a:lnTo>
                    <a:pt x="675" y="1839"/>
                  </a:lnTo>
                  <a:lnTo>
                    <a:pt x="683" y="1869"/>
                  </a:lnTo>
                  <a:lnTo>
                    <a:pt x="687" y="1899"/>
                  </a:lnTo>
                  <a:lnTo>
                    <a:pt x="688" y="1931"/>
                  </a:lnTo>
                  <a:lnTo>
                    <a:pt x="685" y="1977"/>
                  </a:lnTo>
                  <a:lnTo>
                    <a:pt x="676" y="2023"/>
                  </a:lnTo>
                  <a:lnTo>
                    <a:pt x="661" y="2064"/>
                  </a:lnTo>
                  <a:lnTo>
                    <a:pt x="641" y="2105"/>
                  </a:lnTo>
                  <a:lnTo>
                    <a:pt x="617" y="2141"/>
                  </a:lnTo>
                  <a:lnTo>
                    <a:pt x="587" y="2174"/>
                  </a:lnTo>
                  <a:lnTo>
                    <a:pt x="554" y="2203"/>
                  </a:lnTo>
                  <a:lnTo>
                    <a:pt x="518" y="2228"/>
                  </a:lnTo>
                  <a:lnTo>
                    <a:pt x="478" y="2248"/>
                  </a:lnTo>
                  <a:lnTo>
                    <a:pt x="435" y="2263"/>
                  </a:lnTo>
                  <a:lnTo>
                    <a:pt x="390" y="2272"/>
                  </a:lnTo>
                  <a:lnTo>
                    <a:pt x="344" y="2276"/>
                  </a:lnTo>
                  <a:lnTo>
                    <a:pt x="297" y="2272"/>
                  </a:lnTo>
                  <a:lnTo>
                    <a:pt x="253" y="2263"/>
                  </a:lnTo>
                  <a:lnTo>
                    <a:pt x="210" y="2248"/>
                  </a:lnTo>
                  <a:lnTo>
                    <a:pt x="170" y="2228"/>
                  </a:lnTo>
                  <a:lnTo>
                    <a:pt x="134" y="2203"/>
                  </a:lnTo>
                  <a:lnTo>
                    <a:pt x="101" y="2174"/>
                  </a:lnTo>
                  <a:lnTo>
                    <a:pt x="71" y="2141"/>
                  </a:lnTo>
                  <a:lnTo>
                    <a:pt x="47" y="2105"/>
                  </a:lnTo>
                  <a:lnTo>
                    <a:pt x="26" y="2064"/>
                  </a:lnTo>
                  <a:lnTo>
                    <a:pt x="12" y="2023"/>
                  </a:lnTo>
                  <a:lnTo>
                    <a:pt x="3" y="1977"/>
                  </a:lnTo>
                  <a:lnTo>
                    <a:pt x="0" y="1931"/>
                  </a:lnTo>
                  <a:lnTo>
                    <a:pt x="3" y="1884"/>
                  </a:lnTo>
                  <a:lnTo>
                    <a:pt x="12" y="1840"/>
                  </a:lnTo>
                  <a:lnTo>
                    <a:pt x="26" y="1797"/>
                  </a:lnTo>
                  <a:lnTo>
                    <a:pt x="47" y="1757"/>
                  </a:lnTo>
                  <a:lnTo>
                    <a:pt x="71" y="1720"/>
                  </a:lnTo>
                  <a:lnTo>
                    <a:pt x="101" y="1687"/>
                  </a:lnTo>
                  <a:lnTo>
                    <a:pt x="134" y="1658"/>
                  </a:lnTo>
                  <a:lnTo>
                    <a:pt x="170" y="1633"/>
                  </a:lnTo>
                  <a:lnTo>
                    <a:pt x="210" y="1613"/>
                  </a:lnTo>
                  <a:lnTo>
                    <a:pt x="253" y="1599"/>
                  </a:lnTo>
                  <a:lnTo>
                    <a:pt x="297" y="1590"/>
                  </a:lnTo>
                  <a:lnTo>
                    <a:pt x="344" y="1587"/>
                  </a:lnTo>
                  <a:lnTo>
                    <a:pt x="375" y="1588"/>
                  </a:lnTo>
                  <a:lnTo>
                    <a:pt x="406" y="1592"/>
                  </a:lnTo>
                  <a:lnTo>
                    <a:pt x="435" y="1599"/>
                  </a:lnTo>
                  <a:lnTo>
                    <a:pt x="1394" y="640"/>
                  </a:lnTo>
                  <a:lnTo>
                    <a:pt x="1374" y="485"/>
                  </a:lnTo>
                  <a:lnTo>
                    <a:pt x="18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7" name="Freeform 13"/>
            <p:cNvSpPr>
              <a:spLocks/>
            </p:cNvSpPr>
            <p:nvPr/>
          </p:nvSpPr>
          <p:spPr bwMode="auto">
            <a:xfrm>
              <a:off x="2999" y="2293"/>
              <a:ext cx="199" cy="199"/>
            </a:xfrm>
            <a:custGeom>
              <a:avLst/>
              <a:gdLst>
                <a:gd name="T0" fmla="*/ 1177 w 1996"/>
                <a:gd name="T1" fmla="*/ 15 h 1994"/>
                <a:gd name="T2" fmla="*/ 1034 w 1996"/>
                <a:gd name="T3" fmla="*/ 335 h 1994"/>
                <a:gd name="T4" fmla="*/ 871 w 1996"/>
                <a:gd name="T5" fmla="*/ 346 h 1994"/>
                <a:gd name="T6" fmla="*/ 715 w 1996"/>
                <a:gd name="T7" fmla="*/ 398 h 1994"/>
                <a:gd name="T8" fmla="*/ 572 w 1996"/>
                <a:gd name="T9" fmla="*/ 489 h 1994"/>
                <a:gd name="T10" fmla="*/ 449 w 1996"/>
                <a:gd name="T11" fmla="*/ 625 h 1994"/>
                <a:gd name="T12" fmla="*/ 368 w 1996"/>
                <a:gd name="T13" fmla="*/ 790 h 1994"/>
                <a:gd name="T14" fmla="*/ 336 w 1996"/>
                <a:gd name="T15" fmla="*/ 966 h 1994"/>
                <a:gd name="T16" fmla="*/ 352 w 1996"/>
                <a:gd name="T17" fmla="*/ 1146 h 1994"/>
                <a:gd name="T18" fmla="*/ 416 w 1996"/>
                <a:gd name="T19" fmla="*/ 1315 h 1994"/>
                <a:gd name="T20" fmla="*/ 529 w 1996"/>
                <a:gd name="T21" fmla="*/ 1466 h 1994"/>
                <a:gd name="T22" fmla="*/ 679 w 1996"/>
                <a:gd name="T23" fmla="*/ 1578 h 1994"/>
                <a:gd name="T24" fmla="*/ 849 w 1996"/>
                <a:gd name="T25" fmla="*/ 1643 h 1994"/>
                <a:gd name="T26" fmla="*/ 1028 w 1996"/>
                <a:gd name="T27" fmla="*/ 1658 h 1994"/>
                <a:gd name="T28" fmla="*/ 1205 w 1996"/>
                <a:gd name="T29" fmla="*/ 1626 h 1994"/>
                <a:gd name="T30" fmla="*/ 1369 w 1996"/>
                <a:gd name="T31" fmla="*/ 1546 h 1994"/>
                <a:gd name="T32" fmla="*/ 1506 w 1996"/>
                <a:gd name="T33" fmla="*/ 1422 h 1994"/>
                <a:gd name="T34" fmla="*/ 1597 w 1996"/>
                <a:gd name="T35" fmla="*/ 1280 h 1994"/>
                <a:gd name="T36" fmla="*/ 1648 w 1996"/>
                <a:gd name="T37" fmla="*/ 1123 h 1994"/>
                <a:gd name="T38" fmla="*/ 1659 w 1996"/>
                <a:gd name="T39" fmla="*/ 959 h 1994"/>
                <a:gd name="T40" fmla="*/ 1979 w 1996"/>
                <a:gd name="T41" fmla="*/ 817 h 1994"/>
                <a:gd name="T42" fmla="*/ 1995 w 1996"/>
                <a:gd name="T43" fmla="*/ 1035 h 1994"/>
                <a:gd name="T44" fmla="*/ 1963 w 1996"/>
                <a:gd name="T45" fmla="*/ 1251 h 1994"/>
                <a:gd name="T46" fmla="*/ 1883 w 1996"/>
                <a:gd name="T47" fmla="*/ 1457 h 1994"/>
                <a:gd name="T48" fmla="*/ 1756 w 1996"/>
                <a:gd name="T49" fmla="*/ 1645 h 1994"/>
                <a:gd name="T50" fmla="*/ 1586 w 1996"/>
                <a:gd name="T51" fmla="*/ 1804 h 1994"/>
                <a:gd name="T52" fmla="*/ 1391 w 1996"/>
                <a:gd name="T53" fmla="*/ 1915 h 1994"/>
                <a:gd name="T54" fmla="*/ 1179 w 1996"/>
                <a:gd name="T55" fmla="*/ 1978 h 1994"/>
                <a:gd name="T56" fmla="*/ 962 w 1996"/>
                <a:gd name="T57" fmla="*/ 1994 h 1994"/>
                <a:gd name="T58" fmla="*/ 745 w 1996"/>
                <a:gd name="T59" fmla="*/ 1962 h 1994"/>
                <a:gd name="T60" fmla="*/ 538 w 1996"/>
                <a:gd name="T61" fmla="*/ 1883 h 1994"/>
                <a:gd name="T62" fmla="*/ 349 w 1996"/>
                <a:gd name="T63" fmla="*/ 1755 h 1994"/>
                <a:gd name="T64" fmla="*/ 192 w 1996"/>
                <a:gd name="T65" fmla="*/ 1585 h 1994"/>
                <a:gd name="T66" fmla="*/ 81 w 1996"/>
                <a:gd name="T67" fmla="*/ 1390 h 1994"/>
                <a:gd name="T68" fmla="*/ 17 w 1996"/>
                <a:gd name="T69" fmla="*/ 1179 h 1994"/>
                <a:gd name="T70" fmla="*/ 0 w 1996"/>
                <a:gd name="T71" fmla="*/ 960 h 1994"/>
                <a:gd name="T72" fmla="*/ 32 w 1996"/>
                <a:gd name="T73" fmla="*/ 743 h 1994"/>
                <a:gd name="T74" fmla="*/ 111 w 1996"/>
                <a:gd name="T75" fmla="*/ 536 h 1994"/>
                <a:gd name="T76" fmla="*/ 239 w 1996"/>
                <a:gd name="T77" fmla="*/ 348 h 1994"/>
                <a:gd name="T78" fmla="*/ 409 w 1996"/>
                <a:gd name="T79" fmla="*/ 191 h 1994"/>
                <a:gd name="T80" fmla="*/ 604 w 1996"/>
                <a:gd name="T81" fmla="*/ 80 h 1994"/>
                <a:gd name="T82" fmla="*/ 814 w 1996"/>
                <a:gd name="T83" fmla="*/ 16 h 1994"/>
                <a:gd name="T84" fmla="*/ 1032 w 1996"/>
                <a:gd name="T85" fmla="*/ 0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6" h="1994">
                  <a:moveTo>
                    <a:pt x="1032" y="0"/>
                  </a:moveTo>
                  <a:lnTo>
                    <a:pt x="1105" y="5"/>
                  </a:lnTo>
                  <a:lnTo>
                    <a:pt x="1177" y="15"/>
                  </a:lnTo>
                  <a:lnTo>
                    <a:pt x="1248" y="30"/>
                  </a:lnTo>
                  <a:lnTo>
                    <a:pt x="1318" y="52"/>
                  </a:lnTo>
                  <a:lnTo>
                    <a:pt x="1034" y="335"/>
                  </a:lnTo>
                  <a:lnTo>
                    <a:pt x="980" y="335"/>
                  </a:lnTo>
                  <a:lnTo>
                    <a:pt x="925" y="338"/>
                  </a:lnTo>
                  <a:lnTo>
                    <a:pt x="871" y="346"/>
                  </a:lnTo>
                  <a:lnTo>
                    <a:pt x="819" y="359"/>
                  </a:lnTo>
                  <a:lnTo>
                    <a:pt x="766" y="376"/>
                  </a:lnTo>
                  <a:lnTo>
                    <a:pt x="715" y="398"/>
                  </a:lnTo>
                  <a:lnTo>
                    <a:pt x="666" y="423"/>
                  </a:lnTo>
                  <a:lnTo>
                    <a:pt x="617" y="454"/>
                  </a:lnTo>
                  <a:lnTo>
                    <a:pt x="572" y="489"/>
                  </a:lnTo>
                  <a:lnTo>
                    <a:pt x="529" y="529"/>
                  </a:lnTo>
                  <a:lnTo>
                    <a:pt x="486" y="576"/>
                  </a:lnTo>
                  <a:lnTo>
                    <a:pt x="449" y="625"/>
                  </a:lnTo>
                  <a:lnTo>
                    <a:pt x="416" y="678"/>
                  </a:lnTo>
                  <a:lnTo>
                    <a:pt x="390" y="733"/>
                  </a:lnTo>
                  <a:lnTo>
                    <a:pt x="368" y="790"/>
                  </a:lnTo>
                  <a:lnTo>
                    <a:pt x="352" y="849"/>
                  </a:lnTo>
                  <a:lnTo>
                    <a:pt x="341" y="907"/>
                  </a:lnTo>
                  <a:lnTo>
                    <a:pt x="336" y="966"/>
                  </a:lnTo>
                  <a:lnTo>
                    <a:pt x="336" y="1027"/>
                  </a:lnTo>
                  <a:lnTo>
                    <a:pt x="341" y="1086"/>
                  </a:lnTo>
                  <a:lnTo>
                    <a:pt x="352" y="1146"/>
                  </a:lnTo>
                  <a:lnTo>
                    <a:pt x="368" y="1204"/>
                  </a:lnTo>
                  <a:lnTo>
                    <a:pt x="390" y="1260"/>
                  </a:lnTo>
                  <a:lnTo>
                    <a:pt x="416" y="1315"/>
                  </a:lnTo>
                  <a:lnTo>
                    <a:pt x="449" y="1368"/>
                  </a:lnTo>
                  <a:lnTo>
                    <a:pt x="486" y="1419"/>
                  </a:lnTo>
                  <a:lnTo>
                    <a:pt x="529" y="1466"/>
                  </a:lnTo>
                  <a:lnTo>
                    <a:pt x="577" y="1509"/>
                  </a:lnTo>
                  <a:lnTo>
                    <a:pt x="626" y="1546"/>
                  </a:lnTo>
                  <a:lnTo>
                    <a:pt x="679" y="1578"/>
                  </a:lnTo>
                  <a:lnTo>
                    <a:pt x="734" y="1604"/>
                  </a:lnTo>
                  <a:lnTo>
                    <a:pt x="791" y="1626"/>
                  </a:lnTo>
                  <a:lnTo>
                    <a:pt x="849" y="1643"/>
                  </a:lnTo>
                  <a:lnTo>
                    <a:pt x="908" y="1653"/>
                  </a:lnTo>
                  <a:lnTo>
                    <a:pt x="968" y="1658"/>
                  </a:lnTo>
                  <a:lnTo>
                    <a:pt x="1028" y="1658"/>
                  </a:lnTo>
                  <a:lnTo>
                    <a:pt x="1087" y="1653"/>
                  </a:lnTo>
                  <a:lnTo>
                    <a:pt x="1146" y="1643"/>
                  </a:lnTo>
                  <a:lnTo>
                    <a:pt x="1205" y="1626"/>
                  </a:lnTo>
                  <a:lnTo>
                    <a:pt x="1261" y="1604"/>
                  </a:lnTo>
                  <a:lnTo>
                    <a:pt x="1316" y="1578"/>
                  </a:lnTo>
                  <a:lnTo>
                    <a:pt x="1369" y="1546"/>
                  </a:lnTo>
                  <a:lnTo>
                    <a:pt x="1419" y="1509"/>
                  </a:lnTo>
                  <a:lnTo>
                    <a:pt x="1467" y="1466"/>
                  </a:lnTo>
                  <a:lnTo>
                    <a:pt x="1506" y="1422"/>
                  </a:lnTo>
                  <a:lnTo>
                    <a:pt x="1540" y="1377"/>
                  </a:lnTo>
                  <a:lnTo>
                    <a:pt x="1571" y="1329"/>
                  </a:lnTo>
                  <a:lnTo>
                    <a:pt x="1597" y="1280"/>
                  </a:lnTo>
                  <a:lnTo>
                    <a:pt x="1618" y="1228"/>
                  </a:lnTo>
                  <a:lnTo>
                    <a:pt x="1636" y="1175"/>
                  </a:lnTo>
                  <a:lnTo>
                    <a:pt x="1648" y="1123"/>
                  </a:lnTo>
                  <a:lnTo>
                    <a:pt x="1657" y="1069"/>
                  </a:lnTo>
                  <a:lnTo>
                    <a:pt x="1660" y="1014"/>
                  </a:lnTo>
                  <a:lnTo>
                    <a:pt x="1659" y="959"/>
                  </a:lnTo>
                  <a:lnTo>
                    <a:pt x="1943" y="675"/>
                  </a:lnTo>
                  <a:lnTo>
                    <a:pt x="1964" y="745"/>
                  </a:lnTo>
                  <a:lnTo>
                    <a:pt x="1979" y="817"/>
                  </a:lnTo>
                  <a:lnTo>
                    <a:pt x="1990" y="889"/>
                  </a:lnTo>
                  <a:lnTo>
                    <a:pt x="1996" y="962"/>
                  </a:lnTo>
                  <a:lnTo>
                    <a:pt x="1995" y="1035"/>
                  </a:lnTo>
                  <a:lnTo>
                    <a:pt x="1990" y="1107"/>
                  </a:lnTo>
                  <a:lnTo>
                    <a:pt x="1979" y="1180"/>
                  </a:lnTo>
                  <a:lnTo>
                    <a:pt x="1963" y="1251"/>
                  </a:lnTo>
                  <a:lnTo>
                    <a:pt x="1942" y="1322"/>
                  </a:lnTo>
                  <a:lnTo>
                    <a:pt x="1915" y="1390"/>
                  </a:lnTo>
                  <a:lnTo>
                    <a:pt x="1883" y="1457"/>
                  </a:lnTo>
                  <a:lnTo>
                    <a:pt x="1846" y="1523"/>
                  </a:lnTo>
                  <a:lnTo>
                    <a:pt x="1804" y="1586"/>
                  </a:lnTo>
                  <a:lnTo>
                    <a:pt x="1756" y="1645"/>
                  </a:lnTo>
                  <a:lnTo>
                    <a:pt x="1703" y="1702"/>
                  </a:lnTo>
                  <a:lnTo>
                    <a:pt x="1646" y="1755"/>
                  </a:lnTo>
                  <a:lnTo>
                    <a:pt x="1586" y="1804"/>
                  </a:lnTo>
                  <a:lnTo>
                    <a:pt x="1523" y="1845"/>
                  </a:lnTo>
                  <a:lnTo>
                    <a:pt x="1458" y="1883"/>
                  </a:lnTo>
                  <a:lnTo>
                    <a:pt x="1391" y="1915"/>
                  </a:lnTo>
                  <a:lnTo>
                    <a:pt x="1321" y="1941"/>
                  </a:lnTo>
                  <a:lnTo>
                    <a:pt x="1251" y="1962"/>
                  </a:lnTo>
                  <a:lnTo>
                    <a:pt x="1179" y="1978"/>
                  </a:lnTo>
                  <a:lnTo>
                    <a:pt x="1107" y="1988"/>
                  </a:lnTo>
                  <a:lnTo>
                    <a:pt x="1034" y="1994"/>
                  </a:lnTo>
                  <a:lnTo>
                    <a:pt x="962" y="1994"/>
                  </a:lnTo>
                  <a:lnTo>
                    <a:pt x="888" y="1988"/>
                  </a:lnTo>
                  <a:lnTo>
                    <a:pt x="816" y="1978"/>
                  </a:lnTo>
                  <a:lnTo>
                    <a:pt x="745" y="1962"/>
                  </a:lnTo>
                  <a:lnTo>
                    <a:pt x="675" y="1941"/>
                  </a:lnTo>
                  <a:lnTo>
                    <a:pt x="605" y="1915"/>
                  </a:lnTo>
                  <a:lnTo>
                    <a:pt x="538" y="1883"/>
                  </a:lnTo>
                  <a:lnTo>
                    <a:pt x="472" y="1845"/>
                  </a:lnTo>
                  <a:lnTo>
                    <a:pt x="409" y="1804"/>
                  </a:lnTo>
                  <a:lnTo>
                    <a:pt x="349" y="1755"/>
                  </a:lnTo>
                  <a:lnTo>
                    <a:pt x="292" y="1702"/>
                  </a:lnTo>
                  <a:lnTo>
                    <a:pt x="239" y="1645"/>
                  </a:lnTo>
                  <a:lnTo>
                    <a:pt x="192" y="1585"/>
                  </a:lnTo>
                  <a:lnTo>
                    <a:pt x="149" y="1522"/>
                  </a:lnTo>
                  <a:lnTo>
                    <a:pt x="111" y="1457"/>
                  </a:lnTo>
                  <a:lnTo>
                    <a:pt x="81" y="1390"/>
                  </a:lnTo>
                  <a:lnTo>
                    <a:pt x="54" y="1321"/>
                  </a:lnTo>
                  <a:lnTo>
                    <a:pt x="32" y="1250"/>
                  </a:lnTo>
                  <a:lnTo>
                    <a:pt x="17" y="1179"/>
                  </a:lnTo>
                  <a:lnTo>
                    <a:pt x="6" y="1106"/>
                  </a:lnTo>
                  <a:lnTo>
                    <a:pt x="0" y="1034"/>
                  </a:lnTo>
                  <a:lnTo>
                    <a:pt x="0" y="960"/>
                  </a:lnTo>
                  <a:lnTo>
                    <a:pt x="6" y="887"/>
                  </a:lnTo>
                  <a:lnTo>
                    <a:pt x="17" y="816"/>
                  </a:lnTo>
                  <a:lnTo>
                    <a:pt x="32" y="743"/>
                  </a:lnTo>
                  <a:lnTo>
                    <a:pt x="54" y="673"/>
                  </a:lnTo>
                  <a:lnTo>
                    <a:pt x="81" y="605"/>
                  </a:lnTo>
                  <a:lnTo>
                    <a:pt x="111" y="536"/>
                  </a:lnTo>
                  <a:lnTo>
                    <a:pt x="149" y="471"/>
                  </a:lnTo>
                  <a:lnTo>
                    <a:pt x="192" y="409"/>
                  </a:lnTo>
                  <a:lnTo>
                    <a:pt x="239" y="348"/>
                  </a:lnTo>
                  <a:lnTo>
                    <a:pt x="292" y="291"/>
                  </a:lnTo>
                  <a:lnTo>
                    <a:pt x="349" y="238"/>
                  </a:lnTo>
                  <a:lnTo>
                    <a:pt x="409" y="191"/>
                  </a:lnTo>
                  <a:lnTo>
                    <a:pt x="472" y="148"/>
                  </a:lnTo>
                  <a:lnTo>
                    <a:pt x="537" y="111"/>
                  </a:lnTo>
                  <a:lnTo>
                    <a:pt x="604" y="80"/>
                  </a:lnTo>
                  <a:lnTo>
                    <a:pt x="672" y="52"/>
                  </a:lnTo>
                  <a:lnTo>
                    <a:pt x="743" y="31"/>
                  </a:lnTo>
                  <a:lnTo>
                    <a:pt x="814" y="16"/>
                  </a:lnTo>
                  <a:lnTo>
                    <a:pt x="887" y="5"/>
                  </a:lnTo>
                  <a:lnTo>
                    <a:pt x="959" y="0"/>
                  </a:lnTo>
                  <a:lnTo>
                    <a:pt x="10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8" name="Freeform 14"/>
            <p:cNvSpPr>
              <a:spLocks/>
            </p:cNvSpPr>
            <p:nvPr/>
          </p:nvSpPr>
          <p:spPr bwMode="auto">
            <a:xfrm>
              <a:off x="2930" y="2225"/>
              <a:ext cx="336" cy="336"/>
            </a:xfrm>
            <a:custGeom>
              <a:avLst/>
              <a:gdLst>
                <a:gd name="T0" fmla="*/ 1892 w 3365"/>
                <a:gd name="T1" fmla="*/ 12 h 3365"/>
                <a:gd name="T2" fmla="*/ 2169 w 3365"/>
                <a:gd name="T3" fmla="*/ 72 h 3365"/>
                <a:gd name="T4" fmla="*/ 2434 w 3365"/>
                <a:gd name="T5" fmla="*/ 176 h 3365"/>
                <a:gd name="T6" fmla="*/ 2170 w 3365"/>
                <a:gd name="T7" fmla="*/ 459 h 3365"/>
                <a:gd name="T8" fmla="*/ 1927 w 3365"/>
                <a:gd name="T9" fmla="*/ 389 h 3365"/>
                <a:gd name="T10" fmla="*/ 1676 w 3365"/>
                <a:gd name="T11" fmla="*/ 367 h 3365"/>
                <a:gd name="T12" fmla="*/ 1427 w 3365"/>
                <a:gd name="T13" fmla="*/ 391 h 3365"/>
                <a:gd name="T14" fmla="*/ 1185 w 3365"/>
                <a:gd name="T15" fmla="*/ 463 h 3365"/>
                <a:gd name="T16" fmla="*/ 957 w 3365"/>
                <a:gd name="T17" fmla="*/ 584 h 3365"/>
                <a:gd name="T18" fmla="*/ 751 w 3365"/>
                <a:gd name="T19" fmla="*/ 752 h 3365"/>
                <a:gd name="T20" fmla="*/ 583 w 3365"/>
                <a:gd name="T21" fmla="*/ 958 h 3365"/>
                <a:gd name="T22" fmla="*/ 462 w 3365"/>
                <a:gd name="T23" fmla="*/ 1187 h 3365"/>
                <a:gd name="T24" fmla="*/ 390 w 3365"/>
                <a:gd name="T25" fmla="*/ 1431 h 3365"/>
                <a:gd name="T26" fmla="*/ 366 w 3365"/>
                <a:gd name="T27" fmla="*/ 1683 h 3365"/>
                <a:gd name="T28" fmla="*/ 390 w 3365"/>
                <a:gd name="T29" fmla="*/ 1934 h 3365"/>
                <a:gd name="T30" fmla="*/ 462 w 3365"/>
                <a:gd name="T31" fmla="*/ 2178 h 3365"/>
                <a:gd name="T32" fmla="*/ 583 w 3365"/>
                <a:gd name="T33" fmla="*/ 2407 h 3365"/>
                <a:gd name="T34" fmla="*/ 751 w 3365"/>
                <a:gd name="T35" fmla="*/ 2614 h 3365"/>
                <a:gd name="T36" fmla="*/ 958 w 3365"/>
                <a:gd name="T37" fmla="*/ 2783 h 3365"/>
                <a:gd name="T38" fmla="*/ 1187 w 3365"/>
                <a:gd name="T39" fmla="*/ 2903 h 3365"/>
                <a:gd name="T40" fmla="*/ 1431 w 3365"/>
                <a:gd name="T41" fmla="*/ 2976 h 3365"/>
                <a:gd name="T42" fmla="*/ 1683 w 3365"/>
                <a:gd name="T43" fmla="*/ 3000 h 3365"/>
                <a:gd name="T44" fmla="*/ 1934 w 3365"/>
                <a:gd name="T45" fmla="*/ 2976 h 3365"/>
                <a:gd name="T46" fmla="*/ 2178 w 3365"/>
                <a:gd name="T47" fmla="*/ 2903 h 3365"/>
                <a:gd name="T48" fmla="*/ 2407 w 3365"/>
                <a:gd name="T49" fmla="*/ 2783 h 3365"/>
                <a:gd name="T50" fmla="*/ 2614 w 3365"/>
                <a:gd name="T51" fmla="*/ 2614 h 3365"/>
                <a:gd name="T52" fmla="*/ 2782 w 3365"/>
                <a:gd name="T53" fmla="*/ 2408 h 3365"/>
                <a:gd name="T54" fmla="*/ 2902 w 3365"/>
                <a:gd name="T55" fmla="*/ 2182 h 3365"/>
                <a:gd name="T56" fmla="*/ 2974 w 3365"/>
                <a:gd name="T57" fmla="*/ 1938 h 3365"/>
                <a:gd name="T58" fmla="*/ 3000 w 3365"/>
                <a:gd name="T59" fmla="*/ 1689 h 3365"/>
                <a:gd name="T60" fmla="*/ 2977 w 3365"/>
                <a:gd name="T61" fmla="*/ 1439 h 3365"/>
                <a:gd name="T62" fmla="*/ 2906 w 3365"/>
                <a:gd name="T63" fmla="*/ 1196 h 3365"/>
                <a:gd name="T64" fmla="*/ 3189 w 3365"/>
                <a:gd name="T65" fmla="*/ 931 h 3365"/>
                <a:gd name="T66" fmla="*/ 3293 w 3365"/>
                <a:gd name="T67" fmla="*/ 1196 h 3365"/>
                <a:gd name="T68" fmla="*/ 3352 w 3365"/>
                <a:gd name="T69" fmla="*/ 1472 h 3365"/>
                <a:gd name="T70" fmla="*/ 3364 w 3365"/>
                <a:gd name="T71" fmla="*/ 1754 h 3365"/>
                <a:gd name="T72" fmla="*/ 3329 w 3365"/>
                <a:gd name="T73" fmla="*/ 2033 h 3365"/>
                <a:gd name="T74" fmla="*/ 3246 w 3365"/>
                <a:gd name="T75" fmla="*/ 2306 h 3365"/>
                <a:gd name="T76" fmla="*/ 3117 w 3365"/>
                <a:gd name="T77" fmla="*/ 2563 h 3365"/>
                <a:gd name="T78" fmla="*/ 2941 w 3365"/>
                <a:gd name="T79" fmla="*/ 2800 h 3365"/>
                <a:gd name="T80" fmla="*/ 2720 w 3365"/>
                <a:gd name="T81" fmla="*/ 3008 h 3365"/>
                <a:gd name="T82" fmla="*/ 2471 w 3365"/>
                <a:gd name="T83" fmla="*/ 3170 h 3365"/>
                <a:gd name="T84" fmla="*/ 2202 w 3365"/>
                <a:gd name="T85" fmla="*/ 3284 h 3365"/>
                <a:gd name="T86" fmla="*/ 1922 w 3365"/>
                <a:gd name="T87" fmla="*/ 3349 h 3365"/>
                <a:gd name="T88" fmla="*/ 1635 w 3365"/>
                <a:gd name="T89" fmla="*/ 3365 h 3365"/>
                <a:gd name="T90" fmla="*/ 1350 w 3365"/>
                <a:gd name="T91" fmla="*/ 3332 h 3365"/>
                <a:gd name="T92" fmla="*/ 1071 w 3365"/>
                <a:gd name="T93" fmla="*/ 3252 h 3365"/>
                <a:gd name="T94" fmla="*/ 808 w 3365"/>
                <a:gd name="T95" fmla="*/ 3122 h 3365"/>
                <a:gd name="T96" fmla="*/ 566 w 3365"/>
                <a:gd name="T97" fmla="*/ 2943 h 3365"/>
                <a:gd name="T98" fmla="*/ 357 w 3365"/>
                <a:gd name="T99" fmla="*/ 2721 h 3365"/>
                <a:gd name="T100" fmla="*/ 195 w 3365"/>
                <a:gd name="T101" fmla="*/ 2471 h 3365"/>
                <a:gd name="T102" fmla="*/ 81 w 3365"/>
                <a:gd name="T103" fmla="*/ 2202 h 3365"/>
                <a:gd name="T104" fmla="*/ 16 w 3365"/>
                <a:gd name="T105" fmla="*/ 1922 h 3365"/>
                <a:gd name="T106" fmla="*/ 0 w 3365"/>
                <a:gd name="T107" fmla="*/ 1635 h 3365"/>
                <a:gd name="T108" fmla="*/ 32 w 3365"/>
                <a:gd name="T109" fmla="*/ 1350 h 3365"/>
                <a:gd name="T110" fmla="*/ 113 w 3365"/>
                <a:gd name="T111" fmla="*/ 1072 h 3365"/>
                <a:gd name="T112" fmla="*/ 243 w 3365"/>
                <a:gd name="T113" fmla="*/ 809 h 3365"/>
                <a:gd name="T114" fmla="*/ 422 w 3365"/>
                <a:gd name="T115" fmla="*/ 567 h 3365"/>
                <a:gd name="T116" fmla="*/ 641 w 3365"/>
                <a:gd name="T117" fmla="*/ 360 h 3365"/>
                <a:gd name="T118" fmla="*/ 885 w 3365"/>
                <a:gd name="T119" fmla="*/ 199 h 3365"/>
                <a:gd name="T120" fmla="*/ 1148 w 3365"/>
                <a:gd name="T121" fmla="*/ 86 h 3365"/>
                <a:gd name="T122" fmla="*/ 1424 w 3365"/>
                <a:gd name="T123" fmla="*/ 20 h 3365"/>
                <a:gd name="T124" fmla="*/ 1705 w 3365"/>
                <a:gd name="T125" fmla="*/ 0 h 3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5" h="3365">
                  <a:moveTo>
                    <a:pt x="1705" y="0"/>
                  </a:moveTo>
                  <a:lnTo>
                    <a:pt x="1798" y="4"/>
                  </a:lnTo>
                  <a:lnTo>
                    <a:pt x="1892" y="12"/>
                  </a:lnTo>
                  <a:lnTo>
                    <a:pt x="1985" y="27"/>
                  </a:lnTo>
                  <a:lnTo>
                    <a:pt x="2078" y="46"/>
                  </a:lnTo>
                  <a:lnTo>
                    <a:pt x="2169" y="72"/>
                  </a:lnTo>
                  <a:lnTo>
                    <a:pt x="2259" y="101"/>
                  </a:lnTo>
                  <a:lnTo>
                    <a:pt x="2347" y="137"/>
                  </a:lnTo>
                  <a:lnTo>
                    <a:pt x="2434" y="176"/>
                  </a:lnTo>
                  <a:lnTo>
                    <a:pt x="2519" y="222"/>
                  </a:lnTo>
                  <a:lnTo>
                    <a:pt x="2248" y="493"/>
                  </a:lnTo>
                  <a:lnTo>
                    <a:pt x="2170" y="459"/>
                  </a:lnTo>
                  <a:lnTo>
                    <a:pt x="2090" y="430"/>
                  </a:lnTo>
                  <a:lnTo>
                    <a:pt x="2009" y="407"/>
                  </a:lnTo>
                  <a:lnTo>
                    <a:pt x="1927" y="389"/>
                  </a:lnTo>
                  <a:lnTo>
                    <a:pt x="1844" y="376"/>
                  </a:lnTo>
                  <a:lnTo>
                    <a:pt x="1761" y="369"/>
                  </a:lnTo>
                  <a:lnTo>
                    <a:pt x="1676" y="367"/>
                  </a:lnTo>
                  <a:lnTo>
                    <a:pt x="1593" y="369"/>
                  </a:lnTo>
                  <a:lnTo>
                    <a:pt x="1510" y="378"/>
                  </a:lnTo>
                  <a:lnTo>
                    <a:pt x="1427" y="391"/>
                  </a:lnTo>
                  <a:lnTo>
                    <a:pt x="1345" y="411"/>
                  </a:lnTo>
                  <a:lnTo>
                    <a:pt x="1264" y="434"/>
                  </a:lnTo>
                  <a:lnTo>
                    <a:pt x="1185" y="463"/>
                  </a:lnTo>
                  <a:lnTo>
                    <a:pt x="1107" y="499"/>
                  </a:lnTo>
                  <a:lnTo>
                    <a:pt x="1031" y="538"/>
                  </a:lnTo>
                  <a:lnTo>
                    <a:pt x="957" y="584"/>
                  </a:lnTo>
                  <a:lnTo>
                    <a:pt x="885" y="635"/>
                  </a:lnTo>
                  <a:lnTo>
                    <a:pt x="817" y="691"/>
                  </a:lnTo>
                  <a:lnTo>
                    <a:pt x="751" y="752"/>
                  </a:lnTo>
                  <a:lnTo>
                    <a:pt x="690" y="818"/>
                  </a:lnTo>
                  <a:lnTo>
                    <a:pt x="634" y="887"/>
                  </a:lnTo>
                  <a:lnTo>
                    <a:pt x="583" y="958"/>
                  </a:lnTo>
                  <a:lnTo>
                    <a:pt x="538" y="1033"/>
                  </a:lnTo>
                  <a:lnTo>
                    <a:pt x="497" y="1109"/>
                  </a:lnTo>
                  <a:lnTo>
                    <a:pt x="462" y="1187"/>
                  </a:lnTo>
                  <a:lnTo>
                    <a:pt x="433" y="1267"/>
                  </a:lnTo>
                  <a:lnTo>
                    <a:pt x="409" y="1349"/>
                  </a:lnTo>
                  <a:lnTo>
                    <a:pt x="390" y="1431"/>
                  </a:lnTo>
                  <a:lnTo>
                    <a:pt x="376" y="1515"/>
                  </a:lnTo>
                  <a:lnTo>
                    <a:pt x="368" y="1599"/>
                  </a:lnTo>
                  <a:lnTo>
                    <a:pt x="366" y="1683"/>
                  </a:lnTo>
                  <a:lnTo>
                    <a:pt x="368" y="1767"/>
                  </a:lnTo>
                  <a:lnTo>
                    <a:pt x="376" y="1852"/>
                  </a:lnTo>
                  <a:lnTo>
                    <a:pt x="390" y="1934"/>
                  </a:lnTo>
                  <a:lnTo>
                    <a:pt x="409" y="2017"/>
                  </a:lnTo>
                  <a:lnTo>
                    <a:pt x="433" y="2098"/>
                  </a:lnTo>
                  <a:lnTo>
                    <a:pt x="462" y="2178"/>
                  </a:lnTo>
                  <a:lnTo>
                    <a:pt x="497" y="2256"/>
                  </a:lnTo>
                  <a:lnTo>
                    <a:pt x="538" y="2333"/>
                  </a:lnTo>
                  <a:lnTo>
                    <a:pt x="583" y="2407"/>
                  </a:lnTo>
                  <a:lnTo>
                    <a:pt x="634" y="2480"/>
                  </a:lnTo>
                  <a:lnTo>
                    <a:pt x="690" y="2548"/>
                  </a:lnTo>
                  <a:lnTo>
                    <a:pt x="751" y="2614"/>
                  </a:lnTo>
                  <a:lnTo>
                    <a:pt x="817" y="2675"/>
                  </a:lnTo>
                  <a:lnTo>
                    <a:pt x="887" y="2732"/>
                  </a:lnTo>
                  <a:lnTo>
                    <a:pt x="958" y="2783"/>
                  </a:lnTo>
                  <a:lnTo>
                    <a:pt x="1033" y="2828"/>
                  </a:lnTo>
                  <a:lnTo>
                    <a:pt x="1109" y="2868"/>
                  </a:lnTo>
                  <a:lnTo>
                    <a:pt x="1187" y="2903"/>
                  </a:lnTo>
                  <a:lnTo>
                    <a:pt x="1267" y="2933"/>
                  </a:lnTo>
                  <a:lnTo>
                    <a:pt x="1349" y="2957"/>
                  </a:lnTo>
                  <a:lnTo>
                    <a:pt x="1431" y="2976"/>
                  </a:lnTo>
                  <a:lnTo>
                    <a:pt x="1515" y="2989"/>
                  </a:lnTo>
                  <a:lnTo>
                    <a:pt x="1598" y="2997"/>
                  </a:lnTo>
                  <a:lnTo>
                    <a:pt x="1683" y="3000"/>
                  </a:lnTo>
                  <a:lnTo>
                    <a:pt x="1767" y="2997"/>
                  </a:lnTo>
                  <a:lnTo>
                    <a:pt x="1851" y="2989"/>
                  </a:lnTo>
                  <a:lnTo>
                    <a:pt x="1934" y="2976"/>
                  </a:lnTo>
                  <a:lnTo>
                    <a:pt x="2016" y="2957"/>
                  </a:lnTo>
                  <a:lnTo>
                    <a:pt x="2098" y="2933"/>
                  </a:lnTo>
                  <a:lnTo>
                    <a:pt x="2178" y="2903"/>
                  </a:lnTo>
                  <a:lnTo>
                    <a:pt x="2256" y="2868"/>
                  </a:lnTo>
                  <a:lnTo>
                    <a:pt x="2333" y="2828"/>
                  </a:lnTo>
                  <a:lnTo>
                    <a:pt x="2407" y="2783"/>
                  </a:lnTo>
                  <a:lnTo>
                    <a:pt x="2479" y="2732"/>
                  </a:lnTo>
                  <a:lnTo>
                    <a:pt x="2548" y="2675"/>
                  </a:lnTo>
                  <a:lnTo>
                    <a:pt x="2614" y="2614"/>
                  </a:lnTo>
                  <a:lnTo>
                    <a:pt x="2675" y="2549"/>
                  </a:lnTo>
                  <a:lnTo>
                    <a:pt x="2731" y="2480"/>
                  </a:lnTo>
                  <a:lnTo>
                    <a:pt x="2782" y="2408"/>
                  </a:lnTo>
                  <a:lnTo>
                    <a:pt x="2827" y="2334"/>
                  </a:lnTo>
                  <a:lnTo>
                    <a:pt x="2868" y="2259"/>
                  </a:lnTo>
                  <a:lnTo>
                    <a:pt x="2902" y="2182"/>
                  </a:lnTo>
                  <a:lnTo>
                    <a:pt x="2931" y="2101"/>
                  </a:lnTo>
                  <a:lnTo>
                    <a:pt x="2956" y="2021"/>
                  </a:lnTo>
                  <a:lnTo>
                    <a:pt x="2974" y="1938"/>
                  </a:lnTo>
                  <a:lnTo>
                    <a:pt x="2989" y="1856"/>
                  </a:lnTo>
                  <a:lnTo>
                    <a:pt x="2996" y="1772"/>
                  </a:lnTo>
                  <a:lnTo>
                    <a:pt x="3000" y="1689"/>
                  </a:lnTo>
                  <a:lnTo>
                    <a:pt x="2997" y="1605"/>
                  </a:lnTo>
                  <a:lnTo>
                    <a:pt x="2990" y="1522"/>
                  </a:lnTo>
                  <a:lnTo>
                    <a:pt x="2977" y="1439"/>
                  </a:lnTo>
                  <a:lnTo>
                    <a:pt x="2959" y="1357"/>
                  </a:lnTo>
                  <a:lnTo>
                    <a:pt x="2935" y="1275"/>
                  </a:lnTo>
                  <a:lnTo>
                    <a:pt x="2906" y="1196"/>
                  </a:lnTo>
                  <a:lnTo>
                    <a:pt x="2872" y="1118"/>
                  </a:lnTo>
                  <a:lnTo>
                    <a:pt x="3143" y="846"/>
                  </a:lnTo>
                  <a:lnTo>
                    <a:pt x="3189" y="931"/>
                  </a:lnTo>
                  <a:lnTo>
                    <a:pt x="3228" y="1018"/>
                  </a:lnTo>
                  <a:lnTo>
                    <a:pt x="3264" y="1106"/>
                  </a:lnTo>
                  <a:lnTo>
                    <a:pt x="3293" y="1196"/>
                  </a:lnTo>
                  <a:lnTo>
                    <a:pt x="3319" y="1287"/>
                  </a:lnTo>
                  <a:lnTo>
                    <a:pt x="3337" y="1380"/>
                  </a:lnTo>
                  <a:lnTo>
                    <a:pt x="3352" y="1472"/>
                  </a:lnTo>
                  <a:lnTo>
                    <a:pt x="3362" y="1567"/>
                  </a:lnTo>
                  <a:lnTo>
                    <a:pt x="3365" y="1660"/>
                  </a:lnTo>
                  <a:lnTo>
                    <a:pt x="3364" y="1754"/>
                  </a:lnTo>
                  <a:lnTo>
                    <a:pt x="3357" y="1847"/>
                  </a:lnTo>
                  <a:lnTo>
                    <a:pt x="3345" y="1941"/>
                  </a:lnTo>
                  <a:lnTo>
                    <a:pt x="3329" y="2033"/>
                  </a:lnTo>
                  <a:lnTo>
                    <a:pt x="3307" y="2125"/>
                  </a:lnTo>
                  <a:lnTo>
                    <a:pt x="3279" y="2216"/>
                  </a:lnTo>
                  <a:lnTo>
                    <a:pt x="3246" y="2306"/>
                  </a:lnTo>
                  <a:lnTo>
                    <a:pt x="3209" y="2393"/>
                  </a:lnTo>
                  <a:lnTo>
                    <a:pt x="3166" y="2479"/>
                  </a:lnTo>
                  <a:lnTo>
                    <a:pt x="3117" y="2563"/>
                  </a:lnTo>
                  <a:lnTo>
                    <a:pt x="3063" y="2645"/>
                  </a:lnTo>
                  <a:lnTo>
                    <a:pt x="3005" y="2723"/>
                  </a:lnTo>
                  <a:lnTo>
                    <a:pt x="2941" y="2800"/>
                  </a:lnTo>
                  <a:lnTo>
                    <a:pt x="2872" y="2872"/>
                  </a:lnTo>
                  <a:lnTo>
                    <a:pt x="2797" y="2943"/>
                  </a:lnTo>
                  <a:lnTo>
                    <a:pt x="2720" y="3008"/>
                  </a:lnTo>
                  <a:lnTo>
                    <a:pt x="2640" y="3067"/>
                  </a:lnTo>
                  <a:lnTo>
                    <a:pt x="2556" y="3122"/>
                  </a:lnTo>
                  <a:lnTo>
                    <a:pt x="2471" y="3170"/>
                  </a:lnTo>
                  <a:lnTo>
                    <a:pt x="2383" y="3213"/>
                  </a:lnTo>
                  <a:lnTo>
                    <a:pt x="2293" y="3252"/>
                  </a:lnTo>
                  <a:lnTo>
                    <a:pt x="2202" y="3284"/>
                  </a:lnTo>
                  <a:lnTo>
                    <a:pt x="2110" y="3311"/>
                  </a:lnTo>
                  <a:lnTo>
                    <a:pt x="2016" y="3332"/>
                  </a:lnTo>
                  <a:lnTo>
                    <a:pt x="1922" y="3349"/>
                  </a:lnTo>
                  <a:lnTo>
                    <a:pt x="1826" y="3360"/>
                  </a:lnTo>
                  <a:lnTo>
                    <a:pt x="1730" y="3365"/>
                  </a:lnTo>
                  <a:lnTo>
                    <a:pt x="1635" y="3365"/>
                  </a:lnTo>
                  <a:lnTo>
                    <a:pt x="1539" y="3360"/>
                  </a:lnTo>
                  <a:lnTo>
                    <a:pt x="1444" y="3349"/>
                  </a:lnTo>
                  <a:lnTo>
                    <a:pt x="1350" y="3332"/>
                  </a:lnTo>
                  <a:lnTo>
                    <a:pt x="1256" y="3311"/>
                  </a:lnTo>
                  <a:lnTo>
                    <a:pt x="1163" y="3284"/>
                  </a:lnTo>
                  <a:lnTo>
                    <a:pt x="1071" y="3252"/>
                  </a:lnTo>
                  <a:lnTo>
                    <a:pt x="982" y="3213"/>
                  </a:lnTo>
                  <a:lnTo>
                    <a:pt x="894" y="3170"/>
                  </a:lnTo>
                  <a:lnTo>
                    <a:pt x="808" y="3122"/>
                  </a:lnTo>
                  <a:lnTo>
                    <a:pt x="726" y="3067"/>
                  </a:lnTo>
                  <a:lnTo>
                    <a:pt x="645" y="3008"/>
                  </a:lnTo>
                  <a:lnTo>
                    <a:pt x="566" y="2943"/>
                  </a:lnTo>
                  <a:lnTo>
                    <a:pt x="493" y="2872"/>
                  </a:lnTo>
                  <a:lnTo>
                    <a:pt x="422" y="2798"/>
                  </a:lnTo>
                  <a:lnTo>
                    <a:pt x="357" y="2721"/>
                  </a:lnTo>
                  <a:lnTo>
                    <a:pt x="297" y="2639"/>
                  </a:lnTo>
                  <a:lnTo>
                    <a:pt x="243" y="2557"/>
                  </a:lnTo>
                  <a:lnTo>
                    <a:pt x="195" y="2471"/>
                  </a:lnTo>
                  <a:lnTo>
                    <a:pt x="152" y="2383"/>
                  </a:lnTo>
                  <a:lnTo>
                    <a:pt x="113" y="2294"/>
                  </a:lnTo>
                  <a:lnTo>
                    <a:pt x="81" y="2202"/>
                  </a:lnTo>
                  <a:lnTo>
                    <a:pt x="54" y="2110"/>
                  </a:lnTo>
                  <a:lnTo>
                    <a:pt x="32" y="2017"/>
                  </a:lnTo>
                  <a:lnTo>
                    <a:pt x="16" y="1922"/>
                  </a:lnTo>
                  <a:lnTo>
                    <a:pt x="5" y="1826"/>
                  </a:lnTo>
                  <a:lnTo>
                    <a:pt x="0" y="1731"/>
                  </a:lnTo>
                  <a:lnTo>
                    <a:pt x="0" y="1635"/>
                  </a:lnTo>
                  <a:lnTo>
                    <a:pt x="5" y="1539"/>
                  </a:lnTo>
                  <a:lnTo>
                    <a:pt x="16" y="1445"/>
                  </a:lnTo>
                  <a:lnTo>
                    <a:pt x="32" y="1350"/>
                  </a:lnTo>
                  <a:lnTo>
                    <a:pt x="54" y="1255"/>
                  </a:lnTo>
                  <a:lnTo>
                    <a:pt x="81" y="1163"/>
                  </a:lnTo>
                  <a:lnTo>
                    <a:pt x="113" y="1072"/>
                  </a:lnTo>
                  <a:lnTo>
                    <a:pt x="152" y="983"/>
                  </a:lnTo>
                  <a:lnTo>
                    <a:pt x="195" y="895"/>
                  </a:lnTo>
                  <a:lnTo>
                    <a:pt x="243" y="809"/>
                  </a:lnTo>
                  <a:lnTo>
                    <a:pt x="297" y="725"/>
                  </a:lnTo>
                  <a:lnTo>
                    <a:pt x="357" y="645"/>
                  </a:lnTo>
                  <a:lnTo>
                    <a:pt x="422" y="567"/>
                  </a:lnTo>
                  <a:lnTo>
                    <a:pt x="493" y="492"/>
                  </a:lnTo>
                  <a:lnTo>
                    <a:pt x="565" y="424"/>
                  </a:lnTo>
                  <a:lnTo>
                    <a:pt x="641" y="360"/>
                  </a:lnTo>
                  <a:lnTo>
                    <a:pt x="720" y="301"/>
                  </a:lnTo>
                  <a:lnTo>
                    <a:pt x="802" y="248"/>
                  </a:lnTo>
                  <a:lnTo>
                    <a:pt x="885" y="199"/>
                  </a:lnTo>
                  <a:lnTo>
                    <a:pt x="972" y="156"/>
                  </a:lnTo>
                  <a:lnTo>
                    <a:pt x="1059" y="119"/>
                  </a:lnTo>
                  <a:lnTo>
                    <a:pt x="1148" y="86"/>
                  </a:lnTo>
                  <a:lnTo>
                    <a:pt x="1240" y="59"/>
                  </a:lnTo>
                  <a:lnTo>
                    <a:pt x="1331" y="37"/>
                  </a:lnTo>
                  <a:lnTo>
                    <a:pt x="1424" y="20"/>
                  </a:lnTo>
                  <a:lnTo>
                    <a:pt x="1517" y="8"/>
                  </a:lnTo>
                  <a:lnTo>
                    <a:pt x="1611" y="1"/>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sp>
        <p:nvSpPr>
          <p:cNvPr id="7" name="ZoneTexte 6"/>
          <p:cNvSpPr txBox="1"/>
          <p:nvPr/>
        </p:nvSpPr>
        <p:spPr>
          <a:xfrm>
            <a:off x="4412637" y="1373908"/>
            <a:ext cx="1090763" cy="13802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200" dirty="0" smtClean="0">
                <a:solidFill>
                  <a:srgbClr val="005EB8">
                    <a:lumMod val="50000"/>
                  </a:srgbClr>
                </a:solidFill>
                <a:latin typeface="Arial"/>
                <a:cs typeface="Times"/>
              </a:rPr>
              <a:t>Objectifs</a:t>
            </a:r>
          </a:p>
          <a:p>
            <a:pPr algn="ctr" defTabSz="457200">
              <a:spcBef>
                <a:spcPct val="20000"/>
              </a:spcBef>
              <a:buClr>
                <a:srgbClr val="003C71"/>
              </a:buClr>
              <a:buSzPct val="125000"/>
            </a:pPr>
            <a:r>
              <a:rPr lang="fr-CA" sz="1200" dirty="0" smtClean="0">
                <a:solidFill>
                  <a:srgbClr val="005EB8">
                    <a:lumMod val="50000"/>
                  </a:srgbClr>
                </a:solidFill>
                <a:latin typeface="Arial"/>
                <a:cs typeface="Times"/>
              </a:rPr>
              <a:t>(pourquoi)</a:t>
            </a:r>
            <a:endParaRPr lang="fr-CA" sz="1200" dirty="0">
              <a:solidFill>
                <a:srgbClr val="005EB8">
                  <a:lumMod val="50000"/>
                </a:srgbClr>
              </a:solidFill>
              <a:latin typeface="Arial"/>
              <a:cs typeface="Times"/>
            </a:endParaRPr>
          </a:p>
        </p:txBody>
      </p:sp>
      <p:sp>
        <p:nvSpPr>
          <p:cNvPr id="20" name="Rectangle à coins arrondis 19"/>
          <p:cNvSpPr/>
          <p:nvPr/>
        </p:nvSpPr>
        <p:spPr>
          <a:xfrm>
            <a:off x="402675" y="682425"/>
            <a:ext cx="3835958" cy="1137043"/>
          </a:xfrm>
          <a:prstGeom prst="roundRect">
            <a:avLst/>
          </a:prstGeom>
          <a:solidFill>
            <a:schemeClr val="bg1"/>
          </a:solidFill>
          <a:ln w="28575" cmpd="dbl">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21" name="ZoneTexte 20"/>
          <p:cNvSpPr txBox="1"/>
          <p:nvPr/>
        </p:nvSpPr>
        <p:spPr>
          <a:xfrm>
            <a:off x="321413" y="787873"/>
            <a:ext cx="2044461" cy="353683"/>
          </a:xfrm>
          <a:prstGeom prst="rect">
            <a:avLst/>
          </a:prstGeom>
        </p:spPr>
        <p:txBody>
          <a:bodyPr vert="horz" wrap="square" lIns="91440" tIns="45720" rIns="91440" bIns="45720" rtlCol="0">
            <a:normAutofit fontScale="92500" lnSpcReduction="10000"/>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
        <p:nvSpPr>
          <p:cNvPr id="26" name="ZoneTexte 25"/>
          <p:cNvSpPr txBox="1"/>
          <p:nvPr/>
        </p:nvSpPr>
        <p:spPr>
          <a:xfrm>
            <a:off x="358074" y="1382533"/>
            <a:ext cx="1090763" cy="13802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200" dirty="0" smtClean="0">
                <a:solidFill>
                  <a:srgbClr val="005EB8">
                    <a:lumMod val="50000"/>
                  </a:srgbClr>
                </a:solidFill>
                <a:latin typeface="Arial"/>
                <a:cs typeface="Times"/>
              </a:rPr>
              <a:t>Description (quoi)</a:t>
            </a:r>
            <a:endParaRPr lang="fr-CA" sz="1200" dirty="0">
              <a:solidFill>
                <a:srgbClr val="005EB8">
                  <a:lumMod val="50000"/>
                </a:srgbClr>
              </a:solidFill>
              <a:latin typeface="Arial"/>
              <a:cs typeface="Times"/>
            </a:endParaRPr>
          </a:p>
        </p:txBody>
      </p:sp>
      <p:sp>
        <p:nvSpPr>
          <p:cNvPr id="27" name="Freeform 102"/>
          <p:cNvSpPr>
            <a:spLocks noChangeAspect="1" noEditPoints="1"/>
          </p:cNvSpPr>
          <p:nvPr>
            <p:custDataLst>
              <p:tags r:id="rId2"/>
            </p:custDataLst>
          </p:nvPr>
        </p:nvSpPr>
        <p:spPr bwMode="auto">
          <a:xfrm>
            <a:off x="697080" y="830035"/>
            <a:ext cx="412750" cy="558800"/>
          </a:xfrm>
          <a:custGeom>
            <a:avLst/>
            <a:gdLst>
              <a:gd name="T0" fmla="*/ 2057 w 2600"/>
              <a:gd name="T1" fmla="*/ 2319 h 3528"/>
              <a:gd name="T2" fmla="*/ 2098 w 2600"/>
              <a:gd name="T3" fmla="*/ 2350 h 3528"/>
              <a:gd name="T4" fmla="*/ 2104 w 2600"/>
              <a:gd name="T5" fmla="*/ 2403 h 3528"/>
              <a:gd name="T6" fmla="*/ 2072 w 2600"/>
              <a:gd name="T7" fmla="*/ 2443 h 3528"/>
              <a:gd name="T8" fmla="*/ 501 w 2600"/>
              <a:gd name="T9" fmla="*/ 2453 h 3528"/>
              <a:gd name="T10" fmla="*/ 453 w 2600"/>
              <a:gd name="T11" fmla="*/ 2432 h 3528"/>
              <a:gd name="T12" fmla="*/ 433 w 2600"/>
              <a:gd name="T13" fmla="*/ 2385 h 3528"/>
              <a:gd name="T14" fmla="*/ 453 w 2600"/>
              <a:gd name="T15" fmla="*/ 2337 h 3528"/>
              <a:gd name="T16" fmla="*/ 501 w 2600"/>
              <a:gd name="T17" fmla="*/ 2317 h 3528"/>
              <a:gd name="T18" fmla="*/ 2057 w 2600"/>
              <a:gd name="T19" fmla="*/ 1869 h 3528"/>
              <a:gd name="T20" fmla="*/ 2098 w 2600"/>
              <a:gd name="T21" fmla="*/ 1900 h 3528"/>
              <a:gd name="T22" fmla="*/ 2104 w 2600"/>
              <a:gd name="T23" fmla="*/ 1953 h 3528"/>
              <a:gd name="T24" fmla="*/ 2072 w 2600"/>
              <a:gd name="T25" fmla="*/ 1993 h 3528"/>
              <a:gd name="T26" fmla="*/ 501 w 2600"/>
              <a:gd name="T27" fmla="*/ 2003 h 3528"/>
              <a:gd name="T28" fmla="*/ 453 w 2600"/>
              <a:gd name="T29" fmla="*/ 1982 h 3528"/>
              <a:gd name="T30" fmla="*/ 433 w 2600"/>
              <a:gd name="T31" fmla="*/ 1935 h 3528"/>
              <a:gd name="T32" fmla="*/ 453 w 2600"/>
              <a:gd name="T33" fmla="*/ 1887 h 3528"/>
              <a:gd name="T34" fmla="*/ 501 w 2600"/>
              <a:gd name="T35" fmla="*/ 1867 h 3528"/>
              <a:gd name="T36" fmla="*/ 2057 w 2600"/>
              <a:gd name="T37" fmla="*/ 1427 h 3528"/>
              <a:gd name="T38" fmla="*/ 2098 w 2600"/>
              <a:gd name="T39" fmla="*/ 1458 h 3528"/>
              <a:gd name="T40" fmla="*/ 2104 w 2600"/>
              <a:gd name="T41" fmla="*/ 1510 h 3528"/>
              <a:gd name="T42" fmla="*/ 2072 w 2600"/>
              <a:gd name="T43" fmla="*/ 1551 h 3528"/>
              <a:gd name="T44" fmla="*/ 501 w 2600"/>
              <a:gd name="T45" fmla="*/ 1560 h 3528"/>
              <a:gd name="T46" fmla="*/ 453 w 2600"/>
              <a:gd name="T47" fmla="*/ 1540 h 3528"/>
              <a:gd name="T48" fmla="*/ 433 w 2600"/>
              <a:gd name="T49" fmla="*/ 1492 h 3528"/>
              <a:gd name="T50" fmla="*/ 453 w 2600"/>
              <a:gd name="T51" fmla="*/ 1444 h 3528"/>
              <a:gd name="T52" fmla="*/ 501 w 2600"/>
              <a:gd name="T53" fmla="*/ 1425 h 3528"/>
              <a:gd name="T54" fmla="*/ 2057 w 2600"/>
              <a:gd name="T55" fmla="*/ 969 h 3528"/>
              <a:gd name="T56" fmla="*/ 2098 w 2600"/>
              <a:gd name="T57" fmla="*/ 1000 h 3528"/>
              <a:gd name="T58" fmla="*/ 2104 w 2600"/>
              <a:gd name="T59" fmla="*/ 1053 h 3528"/>
              <a:gd name="T60" fmla="*/ 2072 w 2600"/>
              <a:gd name="T61" fmla="*/ 1094 h 3528"/>
              <a:gd name="T62" fmla="*/ 501 w 2600"/>
              <a:gd name="T63" fmla="*/ 1103 h 3528"/>
              <a:gd name="T64" fmla="*/ 453 w 2600"/>
              <a:gd name="T65" fmla="*/ 1083 h 3528"/>
              <a:gd name="T66" fmla="*/ 433 w 2600"/>
              <a:gd name="T67" fmla="*/ 1034 h 3528"/>
              <a:gd name="T68" fmla="*/ 453 w 2600"/>
              <a:gd name="T69" fmla="*/ 987 h 3528"/>
              <a:gd name="T70" fmla="*/ 501 w 2600"/>
              <a:gd name="T71" fmla="*/ 967 h 3528"/>
              <a:gd name="T72" fmla="*/ 2306 w 2600"/>
              <a:gd name="T73" fmla="*/ 617 h 3528"/>
              <a:gd name="T74" fmla="*/ 202 w 2600"/>
              <a:gd name="T75" fmla="*/ 185 h 3528"/>
              <a:gd name="T76" fmla="*/ 181 w 2600"/>
              <a:gd name="T77" fmla="*/ 217 h 3528"/>
              <a:gd name="T78" fmla="*/ 191 w 2600"/>
              <a:gd name="T79" fmla="*/ 3336 h 3528"/>
              <a:gd name="T80" fmla="*/ 2384 w 2600"/>
              <a:gd name="T81" fmla="*/ 3346 h 3528"/>
              <a:gd name="T82" fmla="*/ 2416 w 2600"/>
              <a:gd name="T83" fmla="*/ 3325 h 3528"/>
              <a:gd name="T84" fmla="*/ 1946 w 2600"/>
              <a:gd name="T85" fmla="*/ 799 h 3528"/>
              <a:gd name="T86" fmla="*/ 1882 w 2600"/>
              <a:gd name="T87" fmla="*/ 772 h 3528"/>
              <a:gd name="T88" fmla="*/ 1855 w 2600"/>
              <a:gd name="T89" fmla="*/ 709 h 3528"/>
              <a:gd name="T90" fmla="*/ 216 w 2600"/>
              <a:gd name="T91" fmla="*/ 0 h 3528"/>
              <a:gd name="T92" fmla="*/ 2600 w 2600"/>
              <a:gd name="T93" fmla="*/ 3312 h 3528"/>
              <a:gd name="T94" fmla="*/ 2576 w 2600"/>
              <a:gd name="T95" fmla="*/ 3411 h 3528"/>
              <a:gd name="T96" fmla="*/ 2511 w 2600"/>
              <a:gd name="T97" fmla="*/ 3486 h 3528"/>
              <a:gd name="T98" fmla="*/ 2419 w 2600"/>
              <a:gd name="T99" fmla="*/ 3526 h 3528"/>
              <a:gd name="T100" fmla="*/ 181 w 2600"/>
              <a:gd name="T101" fmla="*/ 3526 h 3528"/>
              <a:gd name="T102" fmla="*/ 89 w 2600"/>
              <a:gd name="T103" fmla="*/ 3486 h 3528"/>
              <a:gd name="T104" fmla="*/ 24 w 2600"/>
              <a:gd name="T105" fmla="*/ 3411 h 3528"/>
              <a:gd name="T106" fmla="*/ 0 w 2600"/>
              <a:gd name="T107" fmla="*/ 3312 h 3528"/>
              <a:gd name="T108" fmla="*/ 11 w 2600"/>
              <a:gd name="T109" fmla="*/ 149 h 3528"/>
              <a:gd name="T110" fmla="*/ 64 w 2600"/>
              <a:gd name="T111" fmla="*/ 64 h 3528"/>
              <a:gd name="T112" fmla="*/ 148 w 2600"/>
              <a:gd name="T113" fmla="*/ 11 h 3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0" h="3528">
                <a:moveTo>
                  <a:pt x="501" y="2317"/>
                </a:moveTo>
                <a:lnTo>
                  <a:pt x="2038" y="2317"/>
                </a:lnTo>
                <a:lnTo>
                  <a:pt x="2057" y="2319"/>
                </a:lnTo>
                <a:lnTo>
                  <a:pt x="2072" y="2326"/>
                </a:lnTo>
                <a:lnTo>
                  <a:pt x="2087" y="2337"/>
                </a:lnTo>
                <a:lnTo>
                  <a:pt x="2098" y="2350"/>
                </a:lnTo>
                <a:lnTo>
                  <a:pt x="2104" y="2366"/>
                </a:lnTo>
                <a:lnTo>
                  <a:pt x="2106" y="2385"/>
                </a:lnTo>
                <a:lnTo>
                  <a:pt x="2104" y="2403"/>
                </a:lnTo>
                <a:lnTo>
                  <a:pt x="2098" y="2419"/>
                </a:lnTo>
                <a:lnTo>
                  <a:pt x="2087" y="2432"/>
                </a:lnTo>
                <a:lnTo>
                  <a:pt x="2072" y="2443"/>
                </a:lnTo>
                <a:lnTo>
                  <a:pt x="2057" y="2450"/>
                </a:lnTo>
                <a:lnTo>
                  <a:pt x="2038" y="2453"/>
                </a:lnTo>
                <a:lnTo>
                  <a:pt x="501" y="2453"/>
                </a:lnTo>
                <a:lnTo>
                  <a:pt x="482" y="2450"/>
                </a:lnTo>
                <a:lnTo>
                  <a:pt x="466" y="2443"/>
                </a:lnTo>
                <a:lnTo>
                  <a:pt x="453" y="2432"/>
                </a:lnTo>
                <a:lnTo>
                  <a:pt x="442" y="2419"/>
                </a:lnTo>
                <a:lnTo>
                  <a:pt x="435" y="2403"/>
                </a:lnTo>
                <a:lnTo>
                  <a:pt x="433" y="2385"/>
                </a:lnTo>
                <a:lnTo>
                  <a:pt x="435" y="2366"/>
                </a:lnTo>
                <a:lnTo>
                  <a:pt x="442" y="2350"/>
                </a:lnTo>
                <a:lnTo>
                  <a:pt x="453" y="2337"/>
                </a:lnTo>
                <a:lnTo>
                  <a:pt x="466" y="2326"/>
                </a:lnTo>
                <a:lnTo>
                  <a:pt x="482" y="2319"/>
                </a:lnTo>
                <a:lnTo>
                  <a:pt x="501" y="2317"/>
                </a:lnTo>
                <a:close/>
                <a:moveTo>
                  <a:pt x="501" y="1867"/>
                </a:moveTo>
                <a:lnTo>
                  <a:pt x="2038" y="1867"/>
                </a:lnTo>
                <a:lnTo>
                  <a:pt x="2057" y="1869"/>
                </a:lnTo>
                <a:lnTo>
                  <a:pt x="2072" y="1876"/>
                </a:lnTo>
                <a:lnTo>
                  <a:pt x="2087" y="1887"/>
                </a:lnTo>
                <a:lnTo>
                  <a:pt x="2098" y="1900"/>
                </a:lnTo>
                <a:lnTo>
                  <a:pt x="2104" y="1916"/>
                </a:lnTo>
                <a:lnTo>
                  <a:pt x="2106" y="1935"/>
                </a:lnTo>
                <a:lnTo>
                  <a:pt x="2104" y="1953"/>
                </a:lnTo>
                <a:lnTo>
                  <a:pt x="2098" y="1969"/>
                </a:lnTo>
                <a:lnTo>
                  <a:pt x="2087" y="1982"/>
                </a:lnTo>
                <a:lnTo>
                  <a:pt x="2072" y="1993"/>
                </a:lnTo>
                <a:lnTo>
                  <a:pt x="2057" y="2000"/>
                </a:lnTo>
                <a:lnTo>
                  <a:pt x="2038" y="2003"/>
                </a:lnTo>
                <a:lnTo>
                  <a:pt x="501" y="2003"/>
                </a:lnTo>
                <a:lnTo>
                  <a:pt x="482" y="2000"/>
                </a:lnTo>
                <a:lnTo>
                  <a:pt x="466" y="1993"/>
                </a:lnTo>
                <a:lnTo>
                  <a:pt x="453" y="1982"/>
                </a:lnTo>
                <a:lnTo>
                  <a:pt x="442" y="1969"/>
                </a:lnTo>
                <a:lnTo>
                  <a:pt x="435" y="1953"/>
                </a:lnTo>
                <a:lnTo>
                  <a:pt x="433" y="1935"/>
                </a:lnTo>
                <a:lnTo>
                  <a:pt x="435" y="1916"/>
                </a:lnTo>
                <a:lnTo>
                  <a:pt x="442" y="1900"/>
                </a:lnTo>
                <a:lnTo>
                  <a:pt x="453" y="1887"/>
                </a:lnTo>
                <a:lnTo>
                  <a:pt x="466" y="1876"/>
                </a:lnTo>
                <a:lnTo>
                  <a:pt x="482" y="1869"/>
                </a:lnTo>
                <a:lnTo>
                  <a:pt x="501" y="1867"/>
                </a:lnTo>
                <a:close/>
                <a:moveTo>
                  <a:pt x="501" y="1425"/>
                </a:moveTo>
                <a:lnTo>
                  <a:pt x="2038" y="1425"/>
                </a:lnTo>
                <a:lnTo>
                  <a:pt x="2057" y="1427"/>
                </a:lnTo>
                <a:lnTo>
                  <a:pt x="2072" y="1433"/>
                </a:lnTo>
                <a:lnTo>
                  <a:pt x="2087" y="1444"/>
                </a:lnTo>
                <a:lnTo>
                  <a:pt x="2098" y="1458"/>
                </a:lnTo>
                <a:lnTo>
                  <a:pt x="2104" y="1474"/>
                </a:lnTo>
                <a:lnTo>
                  <a:pt x="2106" y="1492"/>
                </a:lnTo>
                <a:lnTo>
                  <a:pt x="2104" y="1510"/>
                </a:lnTo>
                <a:lnTo>
                  <a:pt x="2098" y="1527"/>
                </a:lnTo>
                <a:lnTo>
                  <a:pt x="2087" y="1540"/>
                </a:lnTo>
                <a:lnTo>
                  <a:pt x="2072" y="1551"/>
                </a:lnTo>
                <a:lnTo>
                  <a:pt x="2057" y="1558"/>
                </a:lnTo>
                <a:lnTo>
                  <a:pt x="2038" y="1560"/>
                </a:lnTo>
                <a:lnTo>
                  <a:pt x="501" y="1560"/>
                </a:lnTo>
                <a:lnTo>
                  <a:pt x="482" y="1558"/>
                </a:lnTo>
                <a:lnTo>
                  <a:pt x="466" y="1551"/>
                </a:lnTo>
                <a:lnTo>
                  <a:pt x="453" y="1540"/>
                </a:lnTo>
                <a:lnTo>
                  <a:pt x="442" y="1527"/>
                </a:lnTo>
                <a:lnTo>
                  <a:pt x="435" y="1510"/>
                </a:lnTo>
                <a:lnTo>
                  <a:pt x="433" y="1492"/>
                </a:lnTo>
                <a:lnTo>
                  <a:pt x="435" y="1474"/>
                </a:lnTo>
                <a:lnTo>
                  <a:pt x="442" y="1458"/>
                </a:lnTo>
                <a:lnTo>
                  <a:pt x="453" y="1444"/>
                </a:lnTo>
                <a:lnTo>
                  <a:pt x="466" y="1433"/>
                </a:lnTo>
                <a:lnTo>
                  <a:pt x="482" y="1427"/>
                </a:lnTo>
                <a:lnTo>
                  <a:pt x="501" y="1425"/>
                </a:lnTo>
                <a:close/>
                <a:moveTo>
                  <a:pt x="501" y="967"/>
                </a:moveTo>
                <a:lnTo>
                  <a:pt x="2038" y="967"/>
                </a:lnTo>
                <a:lnTo>
                  <a:pt x="2057" y="969"/>
                </a:lnTo>
                <a:lnTo>
                  <a:pt x="2072" y="976"/>
                </a:lnTo>
                <a:lnTo>
                  <a:pt x="2087" y="987"/>
                </a:lnTo>
                <a:lnTo>
                  <a:pt x="2098" y="1000"/>
                </a:lnTo>
                <a:lnTo>
                  <a:pt x="2104" y="1017"/>
                </a:lnTo>
                <a:lnTo>
                  <a:pt x="2106" y="1034"/>
                </a:lnTo>
                <a:lnTo>
                  <a:pt x="2104" y="1053"/>
                </a:lnTo>
                <a:lnTo>
                  <a:pt x="2098" y="1069"/>
                </a:lnTo>
                <a:lnTo>
                  <a:pt x="2087" y="1083"/>
                </a:lnTo>
                <a:lnTo>
                  <a:pt x="2072" y="1094"/>
                </a:lnTo>
                <a:lnTo>
                  <a:pt x="2057" y="1100"/>
                </a:lnTo>
                <a:lnTo>
                  <a:pt x="2038" y="1103"/>
                </a:lnTo>
                <a:lnTo>
                  <a:pt x="501" y="1103"/>
                </a:lnTo>
                <a:lnTo>
                  <a:pt x="482" y="1100"/>
                </a:lnTo>
                <a:lnTo>
                  <a:pt x="466" y="1094"/>
                </a:lnTo>
                <a:lnTo>
                  <a:pt x="453" y="1083"/>
                </a:lnTo>
                <a:lnTo>
                  <a:pt x="442" y="1069"/>
                </a:lnTo>
                <a:lnTo>
                  <a:pt x="435" y="1053"/>
                </a:lnTo>
                <a:lnTo>
                  <a:pt x="433" y="1034"/>
                </a:lnTo>
                <a:lnTo>
                  <a:pt x="435" y="1017"/>
                </a:lnTo>
                <a:lnTo>
                  <a:pt x="442" y="1000"/>
                </a:lnTo>
                <a:lnTo>
                  <a:pt x="453" y="987"/>
                </a:lnTo>
                <a:lnTo>
                  <a:pt x="466" y="976"/>
                </a:lnTo>
                <a:lnTo>
                  <a:pt x="482" y="969"/>
                </a:lnTo>
                <a:lnTo>
                  <a:pt x="501" y="967"/>
                </a:lnTo>
                <a:close/>
                <a:moveTo>
                  <a:pt x="2036" y="325"/>
                </a:moveTo>
                <a:lnTo>
                  <a:pt x="2036" y="617"/>
                </a:lnTo>
                <a:lnTo>
                  <a:pt x="2306" y="617"/>
                </a:lnTo>
                <a:lnTo>
                  <a:pt x="2036" y="325"/>
                </a:lnTo>
                <a:close/>
                <a:moveTo>
                  <a:pt x="216" y="182"/>
                </a:moveTo>
                <a:lnTo>
                  <a:pt x="202" y="185"/>
                </a:lnTo>
                <a:lnTo>
                  <a:pt x="191" y="193"/>
                </a:lnTo>
                <a:lnTo>
                  <a:pt x="184" y="204"/>
                </a:lnTo>
                <a:lnTo>
                  <a:pt x="181" y="217"/>
                </a:lnTo>
                <a:lnTo>
                  <a:pt x="181" y="3312"/>
                </a:lnTo>
                <a:lnTo>
                  <a:pt x="184" y="3325"/>
                </a:lnTo>
                <a:lnTo>
                  <a:pt x="191" y="3336"/>
                </a:lnTo>
                <a:lnTo>
                  <a:pt x="202" y="3344"/>
                </a:lnTo>
                <a:lnTo>
                  <a:pt x="216" y="3346"/>
                </a:lnTo>
                <a:lnTo>
                  <a:pt x="2384" y="3346"/>
                </a:lnTo>
                <a:lnTo>
                  <a:pt x="2397" y="3344"/>
                </a:lnTo>
                <a:lnTo>
                  <a:pt x="2408" y="3336"/>
                </a:lnTo>
                <a:lnTo>
                  <a:pt x="2416" y="3325"/>
                </a:lnTo>
                <a:lnTo>
                  <a:pt x="2418" y="3312"/>
                </a:lnTo>
                <a:lnTo>
                  <a:pt x="2418" y="799"/>
                </a:lnTo>
                <a:lnTo>
                  <a:pt x="1946" y="799"/>
                </a:lnTo>
                <a:lnTo>
                  <a:pt x="1922" y="795"/>
                </a:lnTo>
                <a:lnTo>
                  <a:pt x="1900" y="787"/>
                </a:lnTo>
                <a:lnTo>
                  <a:pt x="1882" y="772"/>
                </a:lnTo>
                <a:lnTo>
                  <a:pt x="1867" y="754"/>
                </a:lnTo>
                <a:lnTo>
                  <a:pt x="1859" y="733"/>
                </a:lnTo>
                <a:lnTo>
                  <a:pt x="1855" y="709"/>
                </a:lnTo>
                <a:lnTo>
                  <a:pt x="1855" y="182"/>
                </a:lnTo>
                <a:lnTo>
                  <a:pt x="216" y="182"/>
                </a:lnTo>
                <a:close/>
                <a:moveTo>
                  <a:pt x="216" y="0"/>
                </a:moveTo>
                <a:lnTo>
                  <a:pt x="1986" y="0"/>
                </a:lnTo>
                <a:lnTo>
                  <a:pt x="2600" y="669"/>
                </a:lnTo>
                <a:lnTo>
                  <a:pt x="2600" y="3312"/>
                </a:lnTo>
                <a:lnTo>
                  <a:pt x="2597" y="3347"/>
                </a:lnTo>
                <a:lnTo>
                  <a:pt x="2589" y="3380"/>
                </a:lnTo>
                <a:lnTo>
                  <a:pt x="2576" y="3411"/>
                </a:lnTo>
                <a:lnTo>
                  <a:pt x="2558" y="3440"/>
                </a:lnTo>
                <a:lnTo>
                  <a:pt x="2536" y="3465"/>
                </a:lnTo>
                <a:lnTo>
                  <a:pt x="2511" y="3486"/>
                </a:lnTo>
                <a:lnTo>
                  <a:pt x="2483" y="3504"/>
                </a:lnTo>
                <a:lnTo>
                  <a:pt x="2452" y="3517"/>
                </a:lnTo>
                <a:lnTo>
                  <a:pt x="2419" y="3526"/>
                </a:lnTo>
                <a:lnTo>
                  <a:pt x="2384" y="3528"/>
                </a:lnTo>
                <a:lnTo>
                  <a:pt x="216" y="3528"/>
                </a:lnTo>
                <a:lnTo>
                  <a:pt x="181" y="3526"/>
                </a:lnTo>
                <a:lnTo>
                  <a:pt x="148" y="3517"/>
                </a:lnTo>
                <a:lnTo>
                  <a:pt x="116" y="3504"/>
                </a:lnTo>
                <a:lnTo>
                  <a:pt x="89" y="3486"/>
                </a:lnTo>
                <a:lnTo>
                  <a:pt x="64" y="3465"/>
                </a:lnTo>
                <a:lnTo>
                  <a:pt x="42" y="3440"/>
                </a:lnTo>
                <a:lnTo>
                  <a:pt x="24" y="3411"/>
                </a:lnTo>
                <a:lnTo>
                  <a:pt x="11" y="3380"/>
                </a:lnTo>
                <a:lnTo>
                  <a:pt x="3" y="3347"/>
                </a:lnTo>
                <a:lnTo>
                  <a:pt x="0" y="3312"/>
                </a:lnTo>
                <a:lnTo>
                  <a:pt x="0" y="217"/>
                </a:lnTo>
                <a:lnTo>
                  <a:pt x="3" y="182"/>
                </a:lnTo>
                <a:lnTo>
                  <a:pt x="11" y="149"/>
                </a:lnTo>
                <a:lnTo>
                  <a:pt x="24" y="118"/>
                </a:lnTo>
                <a:lnTo>
                  <a:pt x="42" y="89"/>
                </a:lnTo>
                <a:lnTo>
                  <a:pt x="64" y="64"/>
                </a:lnTo>
                <a:lnTo>
                  <a:pt x="89" y="42"/>
                </a:lnTo>
                <a:lnTo>
                  <a:pt x="116" y="24"/>
                </a:lnTo>
                <a:lnTo>
                  <a:pt x="148" y="11"/>
                </a:lnTo>
                <a:lnTo>
                  <a:pt x="181" y="3"/>
                </a:lnTo>
                <a:lnTo>
                  <a:pt x="216"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8" name="ZoneTexte 27"/>
          <p:cNvSpPr txBox="1"/>
          <p:nvPr/>
        </p:nvSpPr>
        <p:spPr>
          <a:xfrm>
            <a:off x="1343643" y="701475"/>
            <a:ext cx="2940210" cy="923435"/>
          </a:xfrm>
          <a:prstGeom prst="rect">
            <a:avLst/>
          </a:prstGeom>
        </p:spPr>
        <p:txBody>
          <a:bodyPr vert="horz" wrap="square" lIns="91440" tIns="45720" rIns="91440" bIns="45720" rtlCol="0">
            <a:noAutofit/>
          </a:bodyPr>
          <a:lstStyle/>
          <a:p>
            <a:pPr>
              <a:defRPr/>
            </a:pPr>
            <a:r>
              <a:rPr lang="fr-CA" sz="1200" kern="0" dirty="0">
                <a:solidFill>
                  <a:srgbClr val="5B9BD5">
                    <a:lumMod val="50000"/>
                  </a:srgbClr>
                </a:solidFill>
                <a:latin typeface="Calibri" panose="020F0502020204030204"/>
              </a:rPr>
              <a:t>Analyser </a:t>
            </a:r>
            <a:r>
              <a:rPr lang="fr-CA" sz="1200" kern="0" dirty="0" smtClean="0">
                <a:solidFill>
                  <a:srgbClr val="5B9BD5">
                    <a:lumMod val="50000"/>
                  </a:srgbClr>
                </a:solidFill>
                <a:latin typeface="Calibri" panose="020F0502020204030204"/>
              </a:rPr>
              <a:t>le </a:t>
            </a:r>
            <a:r>
              <a:rPr lang="fr-CA" sz="1200" b="1" kern="0" dirty="0" smtClean="0">
                <a:solidFill>
                  <a:srgbClr val="5B9BD5">
                    <a:lumMod val="50000"/>
                  </a:srgbClr>
                </a:solidFill>
                <a:latin typeface="Calibri" panose="020F0502020204030204"/>
              </a:rPr>
              <a:t>problème et/ou l’opportunité d’affaires </a:t>
            </a:r>
            <a:r>
              <a:rPr lang="fr-CA" sz="1200" kern="0" dirty="0" smtClean="0">
                <a:solidFill>
                  <a:srgbClr val="5B9BD5">
                    <a:lumMod val="50000"/>
                  </a:srgbClr>
                </a:solidFill>
                <a:latin typeface="Calibri" panose="020F0502020204030204"/>
              </a:rPr>
              <a:t>et </a:t>
            </a:r>
            <a:r>
              <a:rPr lang="fr-CA" sz="1200" b="1" kern="0" dirty="0" smtClean="0">
                <a:solidFill>
                  <a:srgbClr val="5B9BD5">
                    <a:lumMod val="50000"/>
                  </a:srgbClr>
                </a:solidFill>
                <a:latin typeface="Calibri" panose="020F0502020204030204"/>
              </a:rPr>
              <a:t>l’environnement</a:t>
            </a:r>
            <a:r>
              <a:rPr lang="fr-CA" sz="1200" kern="0" dirty="0" smtClean="0">
                <a:solidFill>
                  <a:srgbClr val="5B9BD5">
                    <a:lumMod val="50000"/>
                  </a:srgbClr>
                </a:solidFill>
                <a:latin typeface="Calibri" panose="020F0502020204030204"/>
              </a:rPr>
              <a:t> (interne et externe) de </a:t>
            </a:r>
            <a:r>
              <a:rPr lang="fr-CA" sz="1200" kern="0" dirty="0">
                <a:solidFill>
                  <a:srgbClr val="5B9BD5">
                    <a:lumMod val="50000"/>
                  </a:srgbClr>
                </a:solidFill>
                <a:latin typeface="Calibri" panose="020F0502020204030204"/>
              </a:rPr>
              <a:t>l’organisation pour </a:t>
            </a:r>
            <a:r>
              <a:rPr lang="fr-CA" sz="1200" kern="0" dirty="0" smtClean="0">
                <a:solidFill>
                  <a:srgbClr val="5B9BD5">
                    <a:lumMod val="50000"/>
                  </a:srgbClr>
                </a:solidFill>
                <a:latin typeface="Calibri" panose="020F0502020204030204"/>
              </a:rPr>
              <a:t>cristalliser les </a:t>
            </a:r>
            <a:r>
              <a:rPr lang="fr-CA" sz="1200" b="1" kern="0" dirty="0" smtClean="0">
                <a:solidFill>
                  <a:srgbClr val="5B9BD5">
                    <a:lumMod val="50000"/>
                  </a:srgbClr>
                </a:solidFill>
                <a:latin typeface="Calibri" panose="020F0502020204030204"/>
              </a:rPr>
              <a:t>besoins</a:t>
            </a:r>
            <a:r>
              <a:rPr lang="fr-CA" sz="1200" kern="0" dirty="0" smtClean="0">
                <a:solidFill>
                  <a:srgbClr val="5B9BD5">
                    <a:lumMod val="50000"/>
                  </a:srgbClr>
                </a:solidFill>
                <a:latin typeface="Calibri" panose="020F0502020204030204"/>
              </a:rPr>
              <a:t> et circonscrire </a:t>
            </a:r>
            <a:r>
              <a:rPr lang="fr-CA" sz="1200" b="1" kern="0" dirty="0" smtClean="0">
                <a:solidFill>
                  <a:srgbClr val="5B9BD5">
                    <a:lumMod val="50000"/>
                  </a:srgbClr>
                </a:solidFill>
                <a:latin typeface="Calibri" panose="020F0502020204030204"/>
              </a:rPr>
              <a:t>l’envergure « scope » </a:t>
            </a:r>
            <a:r>
              <a:rPr lang="fr-CA" sz="1200" kern="0" dirty="0" smtClean="0">
                <a:solidFill>
                  <a:srgbClr val="5B9BD5">
                    <a:lumMod val="50000"/>
                  </a:srgbClr>
                </a:solidFill>
                <a:latin typeface="Calibri" panose="020F0502020204030204"/>
              </a:rPr>
              <a:t>de la solution (i.e.: du produit).</a:t>
            </a:r>
            <a:endParaRPr lang="en-US" sz="1200" kern="0" dirty="0">
              <a:solidFill>
                <a:srgbClr val="5B9BD5">
                  <a:lumMod val="50000"/>
                </a:srgbClr>
              </a:solidFill>
              <a:latin typeface="Calibri" panose="020F0502020204030204"/>
            </a:endParaRPr>
          </a:p>
        </p:txBody>
      </p:sp>
      <p:sp>
        <p:nvSpPr>
          <p:cNvPr id="29" name="ZoneTexte 28"/>
          <p:cNvSpPr txBox="1"/>
          <p:nvPr/>
        </p:nvSpPr>
        <p:spPr>
          <a:xfrm>
            <a:off x="5280981" y="692696"/>
            <a:ext cx="3467483" cy="1006138"/>
          </a:xfrm>
          <a:prstGeom prst="rect">
            <a:avLst/>
          </a:prstGeom>
        </p:spPr>
        <p:txBody>
          <a:bodyPr vert="horz" wrap="square" lIns="91440" tIns="45720" rIns="91440" bIns="45720" rtlCol="0">
            <a:noAutofit/>
          </a:bodyPr>
          <a:lstStyle>
            <a:defPPr>
              <a:defRPr lang="en-US"/>
            </a:defPPr>
            <a:lvl1pPr lvl="0" defTabSz="914400">
              <a:defRPr sz="1400" kern="0">
                <a:solidFill>
                  <a:srgbClr val="5B9BD5">
                    <a:lumMod val="50000"/>
                  </a:srgbClr>
                </a:solidFill>
                <a:latin typeface="Calibri" panose="020F0502020204030204"/>
              </a:defRPr>
            </a:lvl1pPr>
          </a:lstStyle>
          <a:p>
            <a:pPr marL="285750" indent="-285750">
              <a:buFont typeface="Arial" panose="020B0604020202020204" pitchFamily="34" charset="0"/>
              <a:buChar char="•"/>
            </a:pPr>
            <a:r>
              <a:rPr lang="fr-CA" sz="1200" b="1" dirty="0"/>
              <a:t>Comprendre</a:t>
            </a:r>
            <a:r>
              <a:rPr lang="fr-CA" sz="1200" dirty="0"/>
              <a:t> </a:t>
            </a:r>
            <a:r>
              <a:rPr lang="fr-CA" sz="1200" dirty="0" smtClean="0"/>
              <a:t>le problème </a:t>
            </a:r>
            <a:r>
              <a:rPr lang="fr-CA" sz="1200" dirty="0"/>
              <a:t>ou l’opportunité </a:t>
            </a:r>
            <a:r>
              <a:rPr lang="fr-CA" sz="1200" dirty="0" smtClean="0"/>
              <a:t>;</a:t>
            </a:r>
          </a:p>
          <a:p>
            <a:pPr marL="285750" indent="-285750">
              <a:buFont typeface="Arial" panose="020B0604020202020204" pitchFamily="34" charset="0"/>
              <a:buChar char="•"/>
            </a:pPr>
            <a:r>
              <a:rPr lang="fr-CA" sz="1200" b="1" dirty="0" smtClean="0"/>
              <a:t>Cristalliser</a:t>
            </a:r>
            <a:r>
              <a:rPr lang="fr-CA" sz="1200" dirty="0" smtClean="0"/>
              <a:t> les besoins d’affaires ;</a:t>
            </a:r>
            <a:endParaRPr lang="fr-CA" sz="1200" dirty="0"/>
          </a:p>
          <a:p>
            <a:pPr marL="285750" indent="-285750">
              <a:buFont typeface="Arial" panose="020B0604020202020204" pitchFamily="34" charset="0"/>
              <a:buChar char="•"/>
            </a:pPr>
            <a:r>
              <a:rPr lang="fr-CA" sz="1200" b="1" dirty="0"/>
              <a:t>Évaluer</a:t>
            </a:r>
            <a:r>
              <a:rPr lang="fr-CA" sz="1200" dirty="0"/>
              <a:t> </a:t>
            </a:r>
            <a:r>
              <a:rPr lang="fr-CA" sz="1200" dirty="0" smtClean="0"/>
              <a:t> les écarts « gap » ;</a:t>
            </a:r>
          </a:p>
          <a:p>
            <a:pPr marL="285750" indent="-285750">
              <a:buFont typeface="Arial" panose="020B0604020202020204" pitchFamily="34" charset="0"/>
              <a:buChar char="•"/>
            </a:pPr>
            <a:r>
              <a:rPr lang="fr-CA" sz="1200" b="1" dirty="0" smtClean="0"/>
              <a:t>Évaluer </a:t>
            </a:r>
            <a:r>
              <a:rPr lang="fr-CA" sz="1200" dirty="0" smtClean="0"/>
              <a:t>les différentes solutions «</a:t>
            </a:r>
            <a:r>
              <a:rPr lang="fr-CA" sz="1200" b="1" u="sng" dirty="0" smtClean="0"/>
              <a:t> HIGH LEVEL</a:t>
            </a:r>
            <a:r>
              <a:rPr lang="fr-CA" sz="1200" dirty="0" smtClean="0"/>
              <a:t> » possibles ;</a:t>
            </a:r>
          </a:p>
          <a:p>
            <a:pPr marL="285750" indent="-285750">
              <a:buFont typeface="Arial" panose="020B0604020202020204" pitchFamily="34" charset="0"/>
              <a:buChar char="•"/>
            </a:pPr>
            <a:r>
              <a:rPr lang="fr-CA" sz="1200" b="1" dirty="0" smtClean="0"/>
              <a:t>Recommander</a:t>
            </a:r>
            <a:r>
              <a:rPr lang="fr-CA" sz="1200" dirty="0" smtClean="0"/>
              <a:t> la solution la plus pertinente.</a:t>
            </a:r>
            <a:endParaRPr lang="fr-CA" sz="1200" dirty="0"/>
          </a:p>
        </p:txBody>
      </p:sp>
      <p:sp>
        <p:nvSpPr>
          <p:cNvPr id="31" name="Rectangle 30"/>
          <p:cNvSpPr/>
          <p:nvPr/>
        </p:nvSpPr>
        <p:spPr>
          <a:xfrm>
            <a:off x="158121" y="2315863"/>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1 -  Cristalliser les besoins et les motivations d’affaires et s’entendre </a:t>
            </a:r>
            <a:endParaRPr lang="fr-CA" sz="1200" b="1" dirty="0">
              <a:solidFill>
                <a:prstClr val="white"/>
              </a:solidFill>
            </a:endParaRPr>
          </a:p>
        </p:txBody>
      </p:sp>
      <p:sp>
        <p:nvSpPr>
          <p:cNvPr id="24" name="Rectangle 23"/>
          <p:cNvSpPr/>
          <p:nvPr/>
        </p:nvSpPr>
        <p:spPr>
          <a:xfrm>
            <a:off x="158121" y="2591895"/>
            <a:ext cx="28800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Problème d’affaires ou opportunité exprimée</a:t>
            </a:r>
          </a:p>
        </p:txBody>
      </p:sp>
      <p:sp>
        <p:nvSpPr>
          <p:cNvPr id="37" name="Rectangle 36"/>
          <p:cNvSpPr/>
          <p:nvPr/>
        </p:nvSpPr>
        <p:spPr>
          <a:xfrm>
            <a:off x="3152776" y="2584144"/>
            <a:ext cx="27432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Recueille l’information, cristalliser le problème </a:t>
            </a:r>
            <a:r>
              <a:rPr lang="fr-CA" sz="1100" dirty="0">
                <a:solidFill>
                  <a:srgbClr val="005EB8">
                    <a:lumMod val="50000"/>
                  </a:srgbClr>
                </a:solidFill>
              </a:rPr>
              <a:t>/</a:t>
            </a:r>
            <a:r>
              <a:rPr lang="fr-CA" sz="1100" dirty="0" smtClean="0">
                <a:solidFill>
                  <a:srgbClr val="005EB8">
                    <a:lumMod val="50000"/>
                  </a:srgbClr>
                </a:solidFill>
              </a:rPr>
              <a:t> l’opportunité (quoi) et comprend les motivations.(pourquoi).</a:t>
            </a:r>
          </a:p>
        </p:txBody>
      </p:sp>
      <p:sp>
        <p:nvSpPr>
          <p:cNvPr id="38" name="Rectangle 37"/>
          <p:cNvSpPr/>
          <p:nvPr/>
        </p:nvSpPr>
        <p:spPr>
          <a:xfrm>
            <a:off x="154171" y="2103994"/>
            <a:ext cx="2880000" cy="21186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ÉTAPES ET INTRANT(S)</a:t>
            </a:r>
          </a:p>
        </p:txBody>
      </p:sp>
      <p:sp>
        <p:nvSpPr>
          <p:cNvPr id="39" name="Rectangle 38"/>
          <p:cNvSpPr/>
          <p:nvPr/>
        </p:nvSpPr>
        <p:spPr>
          <a:xfrm>
            <a:off x="3140849" y="2103993"/>
            <a:ext cx="2755127" cy="2118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DEFINITION</a:t>
            </a:r>
          </a:p>
        </p:txBody>
      </p:sp>
      <p:sp>
        <p:nvSpPr>
          <p:cNvPr id="40" name="Rectangle 39"/>
          <p:cNvSpPr/>
          <p:nvPr/>
        </p:nvSpPr>
        <p:spPr>
          <a:xfrm>
            <a:off x="6029325" y="2584144"/>
            <a:ext cx="27432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Wingdings" panose="05000000000000000000" pitchFamily="2" charset="2"/>
              <a:buChar char="ü"/>
            </a:pPr>
            <a:r>
              <a:rPr lang="fr-CA" sz="1100" i="1" dirty="0" smtClean="0">
                <a:solidFill>
                  <a:srgbClr val="005EB8">
                    <a:lumMod val="50000"/>
                  </a:srgbClr>
                </a:solidFill>
              </a:rPr>
              <a:t>Énoncé </a:t>
            </a:r>
            <a:r>
              <a:rPr lang="fr-CA" sz="1100" i="1" dirty="0" smtClean="0">
                <a:solidFill>
                  <a:srgbClr val="005EB8">
                    <a:lumMod val="50000"/>
                  </a:srgbClr>
                </a:solidFill>
                <a:sym typeface="Wingdings" panose="05000000000000000000" pitchFamily="2" charset="2"/>
              </a:rPr>
              <a:t></a:t>
            </a:r>
            <a:r>
              <a:rPr lang="fr-CA" sz="1100" i="1" dirty="0" smtClean="0">
                <a:solidFill>
                  <a:srgbClr val="005EB8">
                    <a:lumMod val="50000"/>
                  </a:srgbClr>
                </a:solidFill>
              </a:rPr>
              <a:t> </a:t>
            </a:r>
            <a:r>
              <a:rPr lang="fr-CA" sz="1100" i="1" dirty="0">
                <a:solidFill>
                  <a:srgbClr val="005EB8">
                    <a:lumMod val="50000"/>
                  </a:srgbClr>
                </a:solidFill>
              </a:rPr>
              <a:t> </a:t>
            </a:r>
            <a:r>
              <a:rPr lang="fr-CA" sz="1100" i="1" dirty="0" smtClean="0">
                <a:solidFill>
                  <a:srgbClr val="005EB8">
                    <a:lumMod val="50000"/>
                  </a:srgbClr>
                </a:solidFill>
              </a:rPr>
              <a:t>(écrit ) du problème / de l’opportunité, entériné et approuvé par les parties prenantes</a:t>
            </a:r>
            <a:r>
              <a:rPr lang="fr-CA" sz="1100" i="1" dirty="0" smtClean="0">
                <a:solidFill>
                  <a:srgbClr val="002060"/>
                </a:solidFill>
              </a:rPr>
              <a:t>.  On s’entend!</a:t>
            </a:r>
          </a:p>
        </p:txBody>
      </p:sp>
      <p:sp>
        <p:nvSpPr>
          <p:cNvPr id="41" name="Rectangle 40"/>
          <p:cNvSpPr/>
          <p:nvPr/>
        </p:nvSpPr>
        <p:spPr>
          <a:xfrm>
            <a:off x="5790275" y="2103993"/>
            <a:ext cx="2991775" cy="2118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EXTRANT(S)</a:t>
            </a:r>
          </a:p>
        </p:txBody>
      </p:sp>
      <p:sp>
        <p:nvSpPr>
          <p:cNvPr id="48" name="Rectangle 47"/>
          <p:cNvSpPr/>
          <p:nvPr/>
        </p:nvSpPr>
        <p:spPr>
          <a:xfrm>
            <a:off x="167646" y="3096913"/>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2 – Analyser les écarts « AS-IS » vs « TO-BE »</a:t>
            </a:r>
            <a:endParaRPr lang="fr-CA" sz="1200" b="1" dirty="0">
              <a:solidFill>
                <a:prstClr val="white"/>
              </a:solidFill>
            </a:endParaRPr>
          </a:p>
        </p:txBody>
      </p:sp>
      <p:sp>
        <p:nvSpPr>
          <p:cNvPr id="49" name="Rectangle 48"/>
          <p:cNvSpPr/>
          <p:nvPr/>
        </p:nvSpPr>
        <p:spPr>
          <a:xfrm>
            <a:off x="167646" y="3372945"/>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a:solidFill>
                  <a:srgbClr val="005EB8">
                    <a:lumMod val="50000"/>
                  </a:srgbClr>
                </a:solidFill>
              </a:rPr>
              <a:t>Énoncé </a:t>
            </a:r>
            <a:r>
              <a:rPr lang="fr-CA" sz="1100" dirty="0">
                <a:solidFill>
                  <a:srgbClr val="005EB8">
                    <a:lumMod val="50000"/>
                  </a:srgbClr>
                </a:solidFill>
                <a:sym typeface="Wingdings" panose="05000000000000000000" pitchFamily="2" charset="2"/>
              </a:rPr>
              <a:t></a:t>
            </a:r>
            <a:r>
              <a:rPr lang="fr-CA" sz="1100" dirty="0">
                <a:solidFill>
                  <a:srgbClr val="005EB8">
                    <a:lumMod val="50000"/>
                  </a:srgbClr>
                </a:solidFill>
              </a:rPr>
              <a:t>  (écrit ) du problème / de l’opportunité,</a:t>
            </a:r>
            <a:r>
              <a:rPr lang="fr-CA" sz="1100" dirty="0" smtClean="0">
                <a:solidFill>
                  <a:srgbClr val="005EB8">
                    <a:lumMod val="50000"/>
                  </a:srgbClr>
                </a:solidFill>
              </a:rPr>
              <a:t> </a:t>
            </a:r>
          </a:p>
        </p:txBody>
      </p:sp>
      <p:sp>
        <p:nvSpPr>
          <p:cNvPr id="50" name="Rectangle 49"/>
          <p:cNvSpPr/>
          <p:nvPr/>
        </p:nvSpPr>
        <p:spPr>
          <a:xfrm>
            <a:off x="3162301" y="3365194"/>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Analyser et comprendre les composant IMPORTANTS du problème (objectifs, causes fondamentales qui empêchent l’atteinte) et de l’opportunité (contributeurs).</a:t>
            </a:r>
          </a:p>
        </p:txBody>
      </p:sp>
      <p:sp>
        <p:nvSpPr>
          <p:cNvPr id="51" name="Rectangle 50"/>
          <p:cNvSpPr/>
          <p:nvPr/>
        </p:nvSpPr>
        <p:spPr>
          <a:xfrm>
            <a:off x="6038850" y="3372945"/>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Écarts entre situation « AS-IS » et « TO-BE » cristallisés</a:t>
            </a:r>
          </a:p>
        </p:txBody>
      </p:sp>
      <p:sp>
        <p:nvSpPr>
          <p:cNvPr id="30" name="Rectangle 29"/>
          <p:cNvSpPr/>
          <p:nvPr/>
        </p:nvSpPr>
        <p:spPr>
          <a:xfrm>
            <a:off x="167646" y="4058938"/>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3 – Évaluer la faisabilité et recommander l’option la plus viable </a:t>
            </a:r>
            <a:endParaRPr lang="fr-CA" sz="1200" b="1" dirty="0">
              <a:solidFill>
                <a:prstClr val="white"/>
              </a:solidFill>
            </a:endParaRPr>
          </a:p>
        </p:txBody>
      </p:sp>
      <p:sp>
        <p:nvSpPr>
          <p:cNvPr id="32" name="Rectangle 31"/>
          <p:cNvSpPr/>
          <p:nvPr/>
        </p:nvSpPr>
        <p:spPr>
          <a:xfrm>
            <a:off x="167646" y="4334970"/>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Écarts </a:t>
            </a:r>
            <a:r>
              <a:rPr lang="fr-CA" sz="1100" i="1" dirty="0">
                <a:solidFill>
                  <a:srgbClr val="005EB8">
                    <a:lumMod val="50000"/>
                  </a:srgbClr>
                </a:solidFill>
              </a:rPr>
              <a:t>entre situation « AS-IS » et « TO-BE » cristallisés</a:t>
            </a:r>
          </a:p>
        </p:txBody>
      </p:sp>
      <p:sp>
        <p:nvSpPr>
          <p:cNvPr id="33" name="Rectangle 32"/>
          <p:cNvSpPr/>
          <p:nvPr/>
        </p:nvSpPr>
        <p:spPr>
          <a:xfrm>
            <a:off x="3162301" y="4327219"/>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Développer l’approche pour fermer l’écart « AS-IS / TO-BE » (ajouter ressources), proposer des solutions, évaluer leur faisabilité et recommander l’option la + viable.</a:t>
            </a:r>
          </a:p>
        </p:txBody>
      </p:sp>
      <p:sp>
        <p:nvSpPr>
          <p:cNvPr id="34" name="Rectangle 33"/>
          <p:cNvSpPr/>
          <p:nvPr/>
        </p:nvSpPr>
        <p:spPr>
          <a:xfrm>
            <a:off x="6038850" y="4336744"/>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a:solidFill>
                  <a:srgbClr val="005EB8">
                    <a:lumMod val="50000"/>
                  </a:srgbClr>
                </a:solidFill>
              </a:rPr>
              <a:t>Étude de faisabilité </a:t>
            </a:r>
            <a:r>
              <a:rPr lang="fr-CA" sz="1100" i="1" dirty="0" smtClean="0">
                <a:solidFill>
                  <a:srgbClr val="005EB8">
                    <a:lumMod val="50000"/>
                  </a:srgbClr>
                </a:solidFill>
              </a:rPr>
              <a:t>(matériel afférent) et </a:t>
            </a:r>
            <a:r>
              <a:rPr lang="fr-CA" sz="1100" i="1" dirty="0">
                <a:solidFill>
                  <a:srgbClr val="005EB8">
                    <a:lumMod val="50000"/>
                  </a:srgbClr>
                </a:solidFill>
              </a:rPr>
              <a:t>recommandation de l’option la plus viable</a:t>
            </a:r>
          </a:p>
        </p:txBody>
      </p:sp>
      <p:sp>
        <p:nvSpPr>
          <p:cNvPr id="35" name="Rectangle 34"/>
          <p:cNvSpPr/>
          <p:nvPr/>
        </p:nvSpPr>
        <p:spPr>
          <a:xfrm>
            <a:off x="179512" y="5013176"/>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a:solidFill>
                  <a:prstClr val="white"/>
                </a:solidFill>
              </a:rPr>
              <a:t>4</a:t>
            </a:r>
            <a:r>
              <a:rPr lang="fr-CA" sz="1200" b="1" dirty="0" smtClean="0">
                <a:solidFill>
                  <a:prstClr val="white"/>
                </a:solidFill>
              </a:rPr>
              <a:t>– Assembler le dossier de décision « Business Case »</a:t>
            </a:r>
            <a:endParaRPr lang="fr-CA" sz="1200" b="1" dirty="0">
              <a:solidFill>
                <a:prstClr val="white"/>
              </a:solidFill>
            </a:endParaRPr>
          </a:p>
        </p:txBody>
      </p:sp>
      <p:sp>
        <p:nvSpPr>
          <p:cNvPr id="42" name="Rectangle 41"/>
          <p:cNvSpPr/>
          <p:nvPr/>
        </p:nvSpPr>
        <p:spPr>
          <a:xfrm>
            <a:off x="179512" y="5289208"/>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a:solidFill>
                  <a:srgbClr val="005EB8">
                    <a:lumMod val="50000"/>
                  </a:srgbClr>
                </a:solidFill>
              </a:rPr>
              <a:t>Étude de faisabilité </a:t>
            </a:r>
            <a:r>
              <a:rPr lang="fr-CA" sz="1100" dirty="0" smtClean="0">
                <a:solidFill>
                  <a:srgbClr val="005EB8">
                    <a:lumMod val="50000"/>
                  </a:srgbClr>
                </a:solidFill>
              </a:rPr>
              <a:t>(matériel afférent) et </a:t>
            </a:r>
            <a:r>
              <a:rPr lang="fr-CA" sz="1100" dirty="0">
                <a:solidFill>
                  <a:srgbClr val="005EB8">
                    <a:lumMod val="50000"/>
                  </a:srgbClr>
                </a:solidFill>
              </a:rPr>
              <a:t>recommandation de l’option la plus viable</a:t>
            </a:r>
          </a:p>
        </p:txBody>
      </p:sp>
      <p:sp>
        <p:nvSpPr>
          <p:cNvPr id="43" name="Rectangle 42"/>
          <p:cNvSpPr/>
          <p:nvPr/>
        </p:nvSpPr>
        <p:spPr>
          <a:xfrm>
            <a:off x="3174167" y="5281457"/>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Rédiger le document qui contient minimalement :  le problème / l’opportunité, l’analyse, la recommandation, l’évaluation financière et les indicateurs de performance.</a:t>
            </a:r>
          </a:p>
        </p:txBody>
      </p:sp>
      <p:sp>
        <p:nvSpPr>
          <p:cNvPr id="44" name="Rectangle 43"/>
          <p:cNvSpPr/>
          <p:nvPr/>
        </p:nvSpPr>
        <p:spPr>
          <a:xfrm>
            <a:off x="6050716" y="5290982"/>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Dossier de décision « «Business Case »</a:t>
            </a:r>
          </a:p>
        </p:txBody>
      </p:sp>
      <p:sp>
        <p:nvSpPr>
          <p:cNvPr id="36" name="Rectangle à coins arrondis 35"/>
          <p:cNvSpPr/>
          <p:nvPr/>
        </p:nvSpPr>
        <p:spPr>
          <a:xfrm>
            <a:off x="167646" y="3078709"/>
            <a:ext cx="8604879" cy="961179"/>
          </a:xfrm>
          <a:prstGeom prst="roundRect">
            <a:avLst/>
          </a:prstGeom>
          <a:noFill/>
          <a:ln w="3175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Tree>
    <p:extLst>
      <p:ext uri="{BB962C8B-B14F-4D97-AF65-F5344CB8AC3E}">
        <p14:creationId xmlns:p14="http://schemas.microsoft.com/office/powerpoint/2010/main" val="3348930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2</a:t>
            </a:r>
            <a:br>
              <a:rPr lang="fr-CA" dirty="0" smtClean="0">
                <a:solidFill>
                  <a:srgbClr val="002060"/>
                </a:solidFill>
              </a:rPr>
            </a:br>
            <a:r>
              <a:rPr lang="fr-CA" sz="2200" dirty="0" smtClean="0">
                <a:solidFill>
                  <a:srgbClr val="002060"/>
                </a:solidFill>
              </a:rPr>
              <a:t>analyser les écarts « </a:t>
            </a:r>
            <a:r>
              <a:rPr lang="fr-CA" sz="2200" dirty="0" err="1" smtClean="0">
                <a:solidFill>
                  <a:srgbClr val="002060"/>
                </a:solidFill>
              </a:rPr>
              <a:t>as-is</a:t>
            </a:r>
            <a:r>
              <a:rPr lang="fr-CA" sz="2200" dirty="0" smtClean="0">
                <a:solidFill>
                  <a:srgbClr val="002060"/>
                </a:solidFill>
              </a:rPr>
              <a:t> » vs «</a:t>
            </a:r>
            <a:r>
              <a:rPr lang="fr-CA" sz="2200" dirty="0" err="1" smtClean="0">
                <a:solidFill>
                  <a:srgbClr val="002060"/>
                </a:solidFill>
              </a:rPr>
              <a:t>to-be</a:t>
            </a:r>
            <a:r>
              <a:rPr lang="fr-CA" sz="2200" smtClean="0">
                <a:solidFill>
                  <a:srgbClr val="002060"/>
                </a:solidFill>
              </a:rPr>
              <a:t>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dirty="0" smtClean="0"/>
              <a:t>Comprendre les buts et objectifs ;</a:t>
            </a:r>
          </a:p>
          <a:p>
            <a:pPr marL="457200" indent="-457200">
              <a:buFont typeface="+mj-lt"/>
              <a:buAutoNum type="alphaLcParenR"/>
            </a:pPr>
            <a:r>
              <a:rPr lang="fr-CA" dirty="0"/>
              <a:t>Miser sur des critères pertinents</a:t>
            </a:r>
            <a:r>
              <a:rPr lang="fr-CA" i="1" dirty="0" smtClean="0"/>
              <a:t>;</a:t>
            </a:r>
          </a:p>
          <a:p>
            <a:pPr marL="457200" indent="-457200">
              <a:buFont typeface="+mj-lt"/>
              <a:buAutoNum type="alphaLcParenR"/>
            </a:pPr>
            <a:r>
              <a:rPr lang="fr-CA" dirty="0"/>
              <a:t>Analyser les FFOM </a:t>
            </a:r>
            <a:r>
              <a:rPr lang="fr-CA" i="1" dirty="0"/>
              <a:t>« SWOT </a:t>
            </a:r>
            <a:r>
              <a:rPr lang="fr-CA" i="1" dirty="0" smtClean="0"/>
              <a:t>» </a:t>
            </a:r>
            <a:r>
              <a:rPr lang="fr-CA" dirty="0" smtClean="0"/>
              <a:t>;</a:t>
            </a:r>
          </a:p>
          <a:p>
            <a:pPr marL="457200" indent="-457200">
              <a:buFont typeface="+mj-lt"/>
              <a:buAutoNum type="alphaLcParenR"/>
            </a:pPr>
            <a:r>
              <a:rPr lang="fr-CA" dirty="0" smtClean="0"/>
              <a:t>Analyser </a:t>
            </a:r>
            <a:r>
              <a:rPr lang="fr-CA" dirty="0"/>
              <a:t>l</a:t>
            </a:r>
            <a:r>
              <a:rPr lang="fr-CA" dirty="0" smtClean="0"/>
              <a:t>es causes fondamentales « </a:t>
            </a:r>
            <a:r>
              <a:rPr lang="fr-CA" dirty="0" err="1" smtClean="0"/>
              <a:t>Root</a:t>
            </a:r>
            <a:r>
              <a:rPr lang="fr-CA" dirty="0" smtClean="0"/>
              <a:t> Cause » ;</a:t>
            </a:r>
          </a:p>
          <a:p>
            <a:pPr marL="457200" indent="-457200">
              <a:buFont typeface="+mj-lt"/>
              <a:buAutoNum type="alphaLcParenR"/>
            </a:pPr>
            <a:r>
              <a:rPr lang="fr-CA" dirty="0" smtClean="0"/>
              <a:t>Déterminer les ressources / capacités additionnelles ;</a:t>
            </a:r>
          </a:p>
          <a:p>
            <a:pPr marL="457200" indent="-457200">
              <a:buFont typeface="+mj-lt"/>
              <a:buAutoNum type="alphaLcParenR"/>
            </a:pPr>
            <a:r>
              <a:rPr lang="fr-CA" dirty="0" smtClean="0"/>
              <a:t>Évaluer les ressources / capacités en place « AS-IS »</a:t>
            </a:r>
          </a:p>
          <a:p>
            <a:pPr marL="457200" indent="-457200">
              <a:buFont typeface="+mj-lt"/>
              <a:buAutoNum type="alphaLcParenR"/>
            </a:pPr>
            <a:r>
              <a:rPr lang="fr-CA" dirty="0" smtClean="0"/>
              <a:t>Identifier les écarts de ressources / capacités.</a:t>
            </a:r>
          </a:p>
          <a:p>
            <a:pPr marL="457200" indent="-457200">
              <a:buFont typeface="+mj-lt"/>
              <a:buAutoNum type="alphaLcParenR"/>
            </a:pPr>
            <a:endParaRPr lang="fr-CA" dirty="0"/>
          </a:p>
        </p:txBody>
      </p:sp>
    </p:spTree>
    <p:extLst>
      <p:ext uri="{BB962C8B-B14F-4D97-AF65-F5344CB8AC3E}">
        <p14:creationId xmlns:p14="http://schemas.microsoft.com/office/powerpoint/2010/main" val="6314829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2</a:t>
            </a:r>
            <a:br>
              <a:rPr lang="fr-CA" dirty="0" smtClean="0">
                <a:solidFill>
                  <a:srgbClr val="002060"/>
                </a:solidFill>
              </a:rPr>
            </a:br>
            <a:r>
              <a:rPr lang="fr-CA" sz="2200" dirty="0" smtClean="0">
                <a:solidFill>
                  <a:srgbClr val="002060"/>
                </a:solidFill>
              </a:rPr>
              <a:t>analyser les écarts « </a:t>
            </a:r>
            <a:r>
              <a:rPr lang="fr-CA" sz="2200" dirty="0" err="1" smtClean="0">
                <a:solidFill>
                  <a:srgbClr val="002060"/>
                </a:solidFill>
              </a:rPr>
              <a:t>as-is</a:t>
            </a:r>
            <a:r>
              <a:rPr lang="fr-CA" sz="2200" dirty="0" smtClean="0">
                <a:solidFill>
                  <a:srgbClr val="002060"/>
                </a:solidFill>
              </a:rPr>
              <a:t> » vs «</a:t>
            </a:r>
            <a:r>
              <a:rPr lang="fr-CA" sz="2200" dirty="0" err="1" smtClean="0">
                <a:solidFill>
                  <a:srgbClr val="002060"/>
                </a:solidFill>
              </a:rPr>
              <a:t>to-be</a:t>
            </a:r>
            <a:r>
              <a:rPr lang="fr-CA" sz="2200" smtClean="0">
                <a:solidFill>
                  <a:srgbClr val="002060"/>
                </a:solidFill>
              </a:rPr>
              <a:t>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Comprendre les buts et objectifs ;</a:t>
            </a:r>
          </a:p>
          <a:p>
            <a:pPr marL="457200" indent="-457200">
              <a:buFont typeface="+mj-lt"/>
              <a:buAutoNum type="alphaLcParenR"/>
            </a:pPr>
            <a:r>
              <a:rPr lang="fr-CA" dirty="0"/>
              <a:t>Miser sur des critères pertinents</a:t>
            </a:r>
            <a:r>
              <a:rPr lang="fr-CA" i="1" dirty="0" smtClean="0"/>
              <a:t>;</a:t>
            </a:r>
          </a:p>
          <a:p>
            <a:pPr marL="457200" indent="-457200">
              <a:buFont typeface="+mj-lt"/>
              <a:buAutoNum type="alphaLcParenR"/>
            </a:pPr>
            <a:r>
              <a:rPr lang="fr-CA" dirty="0"/>
              <a:t>Analyser les FFOM </a:t>
            </a:r>
            <a:r>
              <a:rPr lang="fr-CA" i="1" dirty="0"/>
              <a:t>« SWOT </a:t>
            </a:r>
            <a:r>
              <a:rPr lang="fr-CA" i="1" dirty="0" smtClean="0"/>
              <a:t>» </a:t>
            </a:r>
            <a:r>
              <a:rPr lang="fr-CA" dirty="0" smtClean="0"/>
              <a:t>;</a:t>
            </a:r>
          </a:p>
          <a:p>
            <a:pPr marL="457200" indent="-457200">
              <a:buFont typeface="+mj-lt"/>
              <a:buAutoNum type="alphaLcParenR"/>
            </a:pPr>
            <a:r>
              <a:rPr lang="fr-CA" dirty="0" smtClean="0"/>
              <a:t>Analyser </a:t>
            </a:r>
            <a:r>
              <a:rPr lang="fr-CA" dirty="0"/>
              <a:t>l</a:t>
            </a:r>
            <a:r>
              <a:rPr lang="fr-CA" dirty="0" smtClean="0"/>
              <a:t>es causes fondamentales « </a:t>
            </a:r>
            <a:r>
              <a:rPr lang="fr-CA" dirty="0" err="1" smtClean="0"/>
              <a:t>Root</a:t>
            </a:r>
            <a:r>
              <a:rPr lang="fr-CA" dirty="0" smtClean="0"/>
              <a:t> Cause » ;</a:t>
            </a:r>
          </a:p>
          <a:p>
            <a:pPr marL="457200" indent="-457200">
              <a:buFont typeface="+mj-lt"/>
              <a:buAutoNum type="alphaLcParenR"/>
            </a:pPr>
            <a:r>
              <a:rPr lang="fr-CA" dirty="0" smtClean="0"/>
              <a:t>Déterminer les ressources / capacités additionnelles ;</a:t>
            </a:r>
          </a:p>
          <a:p>
            <a:pPr marL="457200" indent="-457200">
              <a:buFont typeface="+mj-lt"/>
              <a:buAutoNum type="alphaLcParenR"/>
            </a:pPr>
            <a:r>
              <a:rPr lang="fr-CA" dirty="0" smtClean="0"/>
              <a:t>Évaluer les ressources / capacités en place « AS-IS »</a:t>
            </a:r>
          </a:p>
          <a:p>
            <a:pPr marL="457200" indent="-457200">
              <a:buFont typeface="+mj-lt"/>
              <a:buAutoNum type="alphaLcParenR"/>
            </a:pPr>
            <a:r>
              <a:rPr lang="fr-CA" dirty="0" smtClean="0"/>
              <a:t>Identifier les écarts de ressources / capacités.</a:t>
            </a:r>
          </a:p>
          <a:p>
            <a:pPr marL="457200" indent="-457200">
              <a:buFont typeface="+mj-lt"/>
              <a:buAutoNum type="alphaLcParenR"/>
            </a:pPr>
            <a:endParaRPr lang="fr-CA" dirty="0"/>
          </a:p>
        </p:txBody>
      </p:sp>
    </p:spTree>
    <p:extLst>
      <p:ext uri="{BB962C8B-B14F-4D97-AF65-F5344CB8AC3E}">
        <p14:creationId xmlns:p14="http://schemas.microsoft.com/office/powerpoint/2010/main" val="30821003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a:t>
            </a:r>
            <a:r>
              <a:rPr lang="fr-CA" sz="1800" i="1" dirty="0" smtClean="0">
                <a:solidFill>
                  <a:srgbClr val="003C71"/>
                </a:solidFill>
              </a:rPr>
              <a:t>2 </a:t>
            </a:r>
            <a:r>
              <a:rPr lang="fr-CA" sz="1800" b="0" i="1" dirty="0">
                <a:solidFill>
                  <a:srgbClr val="003C71"/>
                </a:solidFill>
              </a:rPr>
              <a:t>- Activité </a:t>
            </a:r>
            <a:r>
              <a:rPr lang="fr-CA" sz="1800" b="0" i="1" dirty="0" smtClean="0">
                <a:solidFill>
                  <a:srgbClr val="003C71"/>
                </a:solidFill>
              </a:rPr>
              <a:t>a. –COMPRENDRE LES BUTS ET OBJECTIFS</a:t>
            </a:r>
            <a:endParaRPr lang="fr-CA" sz="1800" b="0" i="1" dirty="0">
              <a:solidFill>
                <a:srgbClr val="003C71"/>
              </a:solidFill>
            </a:endParaRPr>
          </a:p>
        </p:txBody>
      </p:sp>
      <p:sp>
        <p:nvSpPr>
          <p:cNvPr id="14" name="ZoneTexte 13"/>
          <p:cNvSpPr txBox="1"/>
          <p:nvPr/>
        </p:nvSpPr>
        <p:spPr>
          <a:xfrm>
            <a:off x="1311954" y="1050574"/>
            <a:ext cx="7431996" cy="819150"/>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200" dirty="0" smtClean="0">
                <a:solidFill>
                  <a:srgbClr val="000000"/>
                </a:solidFill>
                <a:latin typeface="Arial"/>
                <a:cs typeface="Times"/>
              </a:rPr>
              <a:t>Quand toutes les parties prenantes s’entendent sur l’énoncé (problème / opportunité), l’analyste d’affaires doit </a:t>
            </a:r>
            <a:r>
              <a:rPr lang="fr-CA" sz="1200" b="1" dirty="0" smtClean="0">
                <a:solidFill>
                  <a:srgbClr val="000000"/>
                </a:solidFill>
                <a:latin typeface="Arial"/>
                <a:cs typeface="Times"/>
              </a:rPr>
              <a:t>enrichir sa compréhension des objectifs organisationnels, des causes fondamentales du problème et/ou il doit approfondir sa compréhension de l’opportunité identifiée</a:t>
            </a:r>
            <a:r>
              <a:rPr lang="fr-CA" sz="1200" dirty="0" smtClean="0">
                <a:solidFill>
                  <a:srgbClr val="000000"/>
                </a:solidFill>
                <a:latin typeface="Arial"/>
                <a:cs typeface="Times"/>
              </a:rPr>
              <a:t>. </a:t>
            </a:r>
            <a:endParaRPr lang="fr-CA" sz="1200" dirty="0">
              <a:solidFill>
                <a:srgbClr val="000000"/>
              </a:solidFill>
              <a:latin typeface="Arial"/>
              <a:cs typeface="Times"/>
            </a:endParaRPr>
          </a:p>
        </p:txBody>
      </p:sp>
      <p:sp>
        <p:nvSpPr>
          <p:cNvPr id="12" name="Freeform 72"/>
          <p:cNvSpPr>
            <a:spLocks noChangeAspect="1" noEditPoints="1"/>
          </p:cNvSpPr>
          <p:nvPr>
            <p:custDataLst>
              <p:tags r:id="rId1"/>
            </p:custDataLst>
          </p:nvPr>
        </p:nvSpPr>
        <p:spPr bwMode="auto">
          <a:xfrm>
            <a:off x="839444" y="1122605"/>
            <a:ext cx="472509" cy="483371"/>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34" name="Rectangle à coins arrondis 33"/>
          <p:cNvSpPr/>
          <p:nvPr/>
        </p:nvSpPr>
        <p:spPr>
          <a:xfrm>
            <a:off x="640315" y="2061660"/>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dirty="0">
              <a:solidFill>
                <a:prstClr val="white"/>
              </a:solidFill>
            </a:endParaRPr>
          </a:p>
        </p:txBody>
      </p:sp>
      <p:sp>
        <p:nvSpPr>
          <p:cNvPr id="35" name="ZoneTexte 34"/>
          <p:cNvSpPr txBox="1"/>
          <p:nvPr/>
        </p:nvSpPr>
        <p:spPr>
          <a:xfrm>
            <a:off x="654095" y="2173111"/>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Buts et objectifs</a:t>
            </a:r>
          </a:p>
          <a:p>
            <a:pPr algn="ctr" defTabSz="457200">
              <a:spcBef>
                <a:spcPct val="20000"/>
              </a:spcBef>
              <a:buClr>
                <a:srgbClr val="003C71"/>
              </a:buClr>
              <a:buSzPct val="125000"/>
            </a:pPr>
            <a:r>
              <a:rPr lang="fr-CA" sz="1400" b="1" dirty="0" smtClean="0">
                <a:solidFill>
                  <a:srgbClr val="005EB8">
                    <a:lumMod val="50000"/>
                  </a:srgbClr>
                </a:solidFill>
                <a:latin typeface="Arial"/>
                <a:cs typeface="Times"/>
              </a:rPr>
              <a:t>organisationnels</a:t>
            </a:r>
            <a:endParaRPr lang="fr-CA" sz="1400" b="1" dirty="0">
              <a:solidFill>
                <a:srgbClr val="005EB8">
                  <a:lumMod val="50000"/>
                </a:srgbClr>
              </a:solidFill>
              <a:latin typeface="Arial"/>
              <a:cs typeface="Times"/>
            </a:endParaRPr>
          </a:p>
        </p:txBody>
      </p:sp>
      <p:sp>
        <p:nvSpPr>
          <p:cNvPr id="36" name="Rectangle à coins arrondis 35"/>
          <p:cNvSpPr/>
          <p:nvPr/>
        </p:nvSpPr>
        <p:spPr>
          <a:xfrm>
            <a:off x="654095" y="1683659"/>
            <a:ext cx="7829970" cy="314392"/>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600" b="1" dirty="0" smtClean="0">
                <a:solidFill>
                  <a:prstClr val="white"/>
                </a:solidFill>
              </a:rPr>
              <a:t>SITUATION ACTUELLE</a:t>
            </a:r>
            <a:endParaRPr lang="fr-CA" sz="1600" b="1" dirty="0">
              <a:solidFill>
                <a:prstClr val="white"/>
              </a:solidFill>
            </a:endParaRPr>
          </a:p>
        </p:txBody>
      </p:sp>
      <p:sp>
        <p:nvSpPr>
          <p:cNvPr id="37" name="Rectangle à coins arrondis 36"/>
          <p:cNvSpPr/>
          <p:nvPr/>
        </p:nvSpPr>
        <p:spPr>
          <a:xfrm>
            <a:off x="2620203" y="2069610"/>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38" name="ZoneTexte 37"/>
          <p:cNvSpPr txBox="1"/>
          <p:nvPr/>
        </p:nvSpPr>
        <p:spPr>
          <a:xfrm>
            <a:off x="2633983" y="2236718"/>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Critères pertinents</a:t>
            </a:r>
            <a:endParaRPr lang="fr-CA" sz="1400" b="1" dirty="0">
              <a:solidFill>
                <a:srgbClr val="005EB8">
                  <a:lumMod val="50000"/>
                </a:srgbClr>
              </a:solidFill>
              <a:latin typeface="Arial"/>
              <a:cs typeface="Times"/>
            </a:endParaRPr>
          </a:p>
        </p:txBody>
      </p:sp>
      <p:sp>
        <p:nvSpPr>
          <p:cNvPr id="39" name="Rectangle à coins arrondis 38"/>
          <p:cNvSpPr/>
          <p:nvPr/>
        </p:nvSpPr>
        <p:spPr>
          <a:xfrm>
            <a:off x="4597193" y="2050938"/>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40" name="ZoneTexte 39"/>
          <p:cNvSpPr txBox="1"/>
          <p:nvPr/>
        </p:nvSpPr>
        <p:spPr>
          <a:xfrm>
            <a:off x="4610973" y="2178291"/>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Analyse FFOM</a:t>
            </a:r>
          </a:p>
          <a:p>
            <a:pPr algn="ctr" defTabSz="457200">
              <a:spcBef>
                <a:spcPct val="20000"/>
              </a:spcBef>
              <a:buClr>
                <a:srgbClr val="003C71"/>
              </a:buClr>
              <a:buSzPct val="125000"/>
            </a:pPr>
            <a:r>
              <a:rPr lang="fr-CA" sz="1400" b="1" dirty="0" smtClean="0">
                <a:solidFill>
                  <a:srgbClr val="005EB8">
                    <a:lumMod val="50000"/>
                  </a:srgbClr>
                </a:solidFill>
                <a:latin typeface="Arial"/>
                <a:cs typeface="Times"/>
              </a:rPr>
              <a:t>(SWOT)</a:t>
            </a:r>
            <a:endParaRPr lang="fr-CA" sz="1400" b="1" dirty="0">
              <a:solidFill>
                <a:srgbClr val="005EB8">
                  <a:lumMod val="50000"/>
                </a:srgbClr>
              </a:solidFill>
              <a:latin typeface="Arial"/>
              <a:cs typeface="Times"/>
            </a:endParaRPr>
          </a:p>
        </p:txBody>
      </p:sp>
      <p:sp>
        <p:nvSpPr>
          <p:cNvPr id="41" name="Rectangle à coins arrondis 40"/>
          <p:cNvSpPr/>
          <p:nvPr/>
        </p:nvSpPr>
        <p:spPr>
          <a:xfrm>
            <a:off x="6564072" y="2050938"/>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42" name="ZoneTexte 41"/>
          <p:cNvSpPr txBox="1"/>
          <p:nvPr/>
        </p:nvSpPr>
        <p:spPr>
          <a:xfrm>
            <a:off x="6569901" y="2154438"/>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a:solidFill>
                  <a:srgbClr val="005EB8">
                    <a:lumMod val="50000"/>
                  </a:srgbClr>
                </a:solidFill>
                <a:latin typeface="Arial"/>
                <a:cs typeface="Times"/>
              </a:rPr>
              <a:t>Analyse des</a:t>
            </a:r>
          </a:p>
          <a:p>
            <a:pPr algn="ctr" defTabSz="457200">
              <a:spcBef>
                <a:spcPct val="20000"/>
              </a:spcBef>
              <a:buClr>
                <a:srgbClr val="003C71"/>
              </a:buClr>
              <a:buSzPct val="125000"/>
            </a:pPr>
            <a:r>
              <a:rPr lang="fr-CA" sz="1400" b="1" dirty="0">
                <a:solidFill>
                  <a:srgbClr val="005EB8">
                    <a:lumMod val="50000"/>
                  </a:srgbClr>
                </a:solidFill>
                <a:latin typeface="Arial"/>
                <a:cs typeface="Times"/>
              </a:rPr>
              <a:t>Causes sources</a:t>
            </a:r>
          </a:p>
        </p:txBody>
      </p:sp>
      <p:sp>
        <p:nvSpPr>
          <p:cNvPr id="4" name="ZoneTexte 3"/>
          <p:cNvSpPr txBox="1"/>
          <p:nvPr/>
        </p:nvSpPr>
        <p:spPr>
          <a:xfrm>
            <a:off x="344005" y="3013545"/>
            <a:ext cx="4083980" cy="3367783"/>
          </a:xfrm>
          <a:prstGeom prst="rect">
            <a:avLst/>
          </a:prstGeom>
        </p:spPr>
        <p:txBody>
          <a:bodyPr vert="horz" wrap="square" lIns="91440" tIns="45720" rIns="91440" bIns="45720" rtlCol="0">
            <a:normAutofit lnSpcReduction="10000"/>
          </a:bodyPr>
          <a:lstStyle/>
          <a:p>
            <a:pPr marL="285750" indent="-285750" defTabSz="457200">
              <a:spcBef>
                <a:spcPct val="20000"/>
              </a:spcBef>
              <a:buClr>
                <a:srgbClr val="003C71"/>
              </a:buClr>
              <a:buSzPct val="125000"/>
              <a:buFont typeface="Wingdings" panose="05000000000000000000" pitchFamily="2" charset="2"/>
              <a:buChar char="§"/>
            </a:pPr>
            <a:r>
              <a:rPr lang="fr-CA" sz="1600" b="1" dirty="0" smtClean="0">
                <a:solidFill>
                  <a:srgbClr val="000000"/>
                </a:solidFill>
                <a:latin typeface="Arial"/>
                <a:cs typeface="Times"/>
              </a:rPr>
              <a:t>Il doit comprendre les buts et objectifs actuels car ceux-ci constituent les </a:t>
            </a:r>
            <a:r>
              <a:rPr lang="fr-CA" sz="1600" b="1" dirty="0" smtClean="0">
                <a:solidFill>
                  <a:srgbClr val="FF0066"/>
                </a:solidFill>
                <a:latin typeface="Arial"/>
                <a:cs typeface="Times"/>
              </a:rPr>
              <a:t>exigences d’affaires</a:t>
            </a:r>
            <a:r>
              <a:rPr lang="fr-CA" sz="1600" b="1" dirty="0" smtClean="0">
                <a:solidFill>
                  <a:srgbClr val="000000"/>
                </a:solidFill>
                <a:latin typeface="Arial"/>
                <a:cs typeface="Times"/>
              </a:rPr>
              <a:t> de l’entreprise</a:t>
            </a:r>
          </a:p>
          <a:p>
            <a:pPr marL="285750" indent="-285750" defTabSz="457200">
              <a:spcBef>
                <a:spcPct val="20000"/>
              </a:spcBef>
              <a:buClr>
                <a:srgbClr val="003C71"/>
              </a:buClr>
              <a:buSzPct val="125000"/>
              <a:buFont typeface="Wingdings" panose="05000000000000000000" pitchFamily="2" charset="2"/>
              <a:buChar char="§"/>
            </a:pPr>
            <a:r>
              <a:rPr lang="fr-CA" sz="1600" b="1" dirty="0" smtClean="0">
                <a:solidFill>
                  <a:srgbClr val="000000"/>
                </a:solidFill>
                <a:latin typeface="Arial"/>
                <a:cs typeface="Times"/>
              </a:rPr>
              <a:t>Il doit établir les liens entre les buts et le dossier de décision « Business Case » sur lequel il travaille.  Le tout doit être aligné et cohérent !</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Arial"/>
                <a:cs typeface="Times"/>
              </a:rPr>
              <a:t>Réf.: plan stratégique de l’entreprise (marché, concurrents, produits, structures …) ;</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Arial"/>
                <a:cs typeface="Times"/>
              </a:rPr>
              <a:t>En l’absence de plan, les entrevues sont utilisées.</a:t>
            </a:r>
          </a:p>
          <a:p>
            <a:pPr marL="742950" lvl="1" indent="-285750" defTabSz="457200">
              <a:spcBef>
                <a:spcPct val="20000"/>
              </a:spcBef>
              <a:buClr>
                <a:srgbClr val="003C71"/>
              </a:buClr>
              <a:buSzPct val="125000"/>
              <a:buFont typeface="Wingdings" panose="05000000000000000000" pitchFamily="2" charset="2"/>
              <a:buChar char="§"/>
            </a:pPr>
            <a:endParaRPr lang="fr-CA" sz="1600" dirty="0" smtClean="0">
              <a:solidFill>
                <a:srgbClr val="000000"/>
              </a:solidFill>
              <a:latin typeface="Arial"/>
              <a:cs typeface="Times"/>
            </a:endParaRPr>
          </a:p>
          <a:p>
            <a:pPr marL="285750" indent="-285750" defTabSz="457200">
              <a:spcBef>
                <a:spcPct val="20000"/>
              </a:spcBef>
              <a:buClr>
                <a:srgbClr val="003C71"/>
              </a:buClr>
              <a:buSzPct val="125000"/>
              <a:buFont typeface="Wingdings" panose="05000000000000000000" pitchFamily="2" charset="2"/>
              <a:buChar char="§"/>
            </a:pPr>
            <a:endParaRPr lang="fr-CA" sz="1600" dirty="0">
              <a:solidFill>
                <a:srgbClr val="000000"/>
              </a:solidFill>
              <a:latin typeface="Arial"/>
              <a:cs typeface="Times"/>
            </a:endParaRPr>
          </a:p>
        </p:txBody>
      </p:sp>
      <p:sp>
        <p:nvSpPr>
          <p:cNvPr id="5" name="Étoile à 5 branches 4"/>
          <p:cNvSpPr/>
          <p:nvPr/>
        </p:nvSpPr>
        <p:spPr>
          <a:xfrm>
            <a:off x="640314" y="2098583"/>
            <a:ext cx="297927" cy="238926"/>
          </a:xfrm>
          <a:prstGeom prst="star5">
            <a:avLst/>
          </a:prstGeom>
          <a:solidFill>
            <a:srgbClr val="FF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44" name="ZoneTexte 43"/>
          <p:cNvSpPr txBox="1"/>
          <p:nvPr/>
        </p:nvSpPr>
        <p:spPr>
          <a:xfrm>
            <a:off x="4724399" y="2912404"/>
            <a:ext cx="4522968" cy="2751151"/>
          </a:xfrm>
          <a:prstGeom prst="rect">
            <a:avLst/>
          </a:prstGeom>
        </p:spPr>
        <p:txBody>
          <a:bodyPr vert="horz" wrap="square" lIns="91440" tIns="45720" rIns="91440" bIns="45720" rtlCol="0">
            <a:normAutofit/>
          </a:bodyPr>
          <a:lstStyle/>
          <a:p>
            <a:pPr defTabSz="457200">
              <a:spcBef>
                <a:spcPct val="20000"/>
              </a:spcBef>
              <a:buClr>
                <a:srgbClr val="003C71"/>
              </a:buClr>
              <a:buSzPct val="125000"/>
            </a:pPr>
            <a:r>
              <a:rPr lang="fr-CA" sz="1100" b="1" dirty="0" smtClean="0">
                <a:solidFill>
                  <a:srgbClr val="000000"/>
                </a:solidFill>
                <a:latin typeface="Arial"/>
                <a:cs typeface="Times"/>
              </a:rPr>
              <a:t>Liens entre les Objectifs, besoins d’affaires et Business Case</a:t>
            </a:r>
            <a:endParaRPr lang="fr-CA" sz="1100" dirty="0">
              <a:solidFill>
                <a:srgbClr val="000000"/>
              </a:solidFill>
              <a:latin typeface="Arial"/>
              <a:cs typeface="Times"/>
            </a:endParaRPr>
          </a:p>
        </p:txBody>
      </p:sp>
      <p:sp>
        <p:nvSpPr>
          <p:cNvPr id="43" name="Triangle isocèle 42"/>
          <p:cNvSpPr/>
          <p:nvPr/>
        </p:nvSpPr>
        <p:spPr>
          <a:xfrm rot="5400000">
            <a:off x="3075718" y="4222806"/>
            <a:ext cx="2894275" cy="332628"/>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pic>
        <p:nvPicPr>
          <p:cNvPr id="4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4939641" y="3160351"/>
            <a:ext cx="3730183" cy="3028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8" name="Tableau 47"/>
          <p:cNvGraphicFramePr>
            <a:graphicFrameLocks noGrp="1"/>
          </p:cNvGraphicFramePr>
          <p:nvPr>
            <p:extLst>
              <p:ext uri="{D42A27DB-BD31-4B8C-83A1-F6EECF244321}">
                <p14:modId xmlns:p14="http://schemas.microsoft.com/office/powerpoint/2010/main" val="2617274878"/>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Évaluer</a:t>
                      </a:r>
                      <a:r>
                        <a:rPr lang="fr-CA" sz="1000" baseline="0" dirty="0" smtClean="0">
                          <a:solidFill>
                            <a:schemeClr val="bg1"/>
                          </a:solidFill>
                        </a:rPr>
                        <a:t> la situation</a:t>
                      </a:r>
                      <a:endParaRPr lang="fr-CA" sz="1000" dirty="0">
                        <a:solidFill>
                          <a:schemeClr val="accent6">
                            <a:lumMod val="50000"/>
                          </a:schemeClr>
                        </a:solidFill>
                      </a:endParaRPr>
                    </a:p>
                  </a:txBody>
                  <a:tcPr anchor="ctr">
                    <a:solidFill>
                      <a:schemeClr val="accent6">
                        <a:lumMod val="50000"/>
                      </a:schemeClr>
                    </a:solidFill>
                  </a:tcPr>
                </a:tc>
                <a:tc>
                  <a:txBody>
                    <a:bodyPr/>
                    <a:lstStyle/>
                    <a:p>
                      <a:pPr algn="ctr"/>
                      <a:r>
                        <a:rPr lang="fr-CA" sz="1000" baseline="0" dirty="0" smtClean="0">
                          <a:solidFill>
                            <a:schemeClr val="accent6">
                              <a:lumMod val="50000"/>
                            </a:schemeClr>
                          </a:solidFill>
                        </a:rPr>
                        <a:t>Capacités requises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Capacités</a:t>
                      </a:r>
                      <a:r>
                        <a:rPr lang="fr-CA" sz="1000" baseline="0" dirty="0" smtClean="0">
                          <a:solidFill>
                            <a:schemeClr val="accent6">
                              <a:lumMod val="50000"/>
                            </a:schemeClr>
                          </a:solidFill>
                        </a:rPr>
                        <a:t> actuelles</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Identifier</a:t>
                      </a:r>
                      <a:r>
                        <a:rPr lang="fr-CA" sz="1000" baseline="0" dirty="0" smtClean="0">
                          <a:solidFill>
                            <a:schemeClr val="accent6">
                              <a:lumMod val="50000"/>
                            </a:schemeClr>
                          </a:solidFill>
                        </a:rPr>
                        <a:t> les écarts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Recommandation</a:t>
                      </a:r>
                      <a:r>
                        <a:rPr lang="fr-CA" sz="1000" baseline="0" dirty="0" smtClean="0">
                          <a:solidFill>
                            <a:schemeClr val="accent6">
                              <a:lumMod val="50000"/>
                            </a:schemeClr>
                          </a:solidFill>
                        </a:rPr>
                        <a:t>s (Business Case)</a:t>
                      </a: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
        <p:nvSpPr>
          <p:cNvPr id="23" name="ZoneTexte 22"/>
          <p:cNvSpPr txBox="1"/>
          <p:nvPr/>
        </p:nvSpPr>
        <p:spPr>
          <a:xfrm>
            <a:off x="4707673" y="6259996"/>
            <a:ext cx="4227994" cy="424700"/>
          </a:xfrm>
          <a:prstGeom prst="rect">
            <a:avLst/>
          </a:prstGeom>
        </p:spPr>
        <p:txBody>
          <a:bodyPr vert="horz" wrap="square" lIns="91440" tIns="45720" rIns="91440" bIns="45720" rtlCol="0">
            <a:normAutofit/>
          </a:bodyPr>
          <a:lstStyle/>
          <a:p>
            <a:pPr algn="ctr" defTabSz="457200">
              <a:spcBef>
                <a:spcPct val="20000"/>
              </a:spcBef>
              <a:buClr>
                <a:srgbClr val="003C71"/>
              </a:buClr>
              <a:buSzPct val="125000"/>
            </a:pPr>
            <a:r>
              <a:rPr lang="fr-CA" sz="900" dirty="0" smtClean="0">
                <a:solidFill>
                  <a:srgbClr val="000000"/>
                </a:solidFill>
                <a:latin typeface="Arial"/>
                <a:cs typeface="Times"/>
              </a:rPr>
              <a:t>Source: 2015 PMI-Business </a:t>
            </a:r>
            <a:r>
              <a:rPr lang="fr-CA" sz="900" dirty="0" err="1" smtClean="0">
                <a:solidFill>
                  <a:srgbClr val="000000"/>
                </a:solidFill>
                <a:latin typeface="Arial"/>
                <a:cs typeface="Times"/>
              </a:rPr>
              <a:t>Analysis</a:t>
            </a:r>
            <a:r>
              <a:rPr lang="fr-CA" sz="900" dirty="0" smtClean="0">
                <a:solidFill>
                  <a:srgbClr val="000000"/>
                </a:solidFill>
                <a:latin typeface="Arial"/>
                <a:cs typeface="Times"/>
              </a:rPr>
              <a:t> for </a:t>
            </a:r>
            <a:r>
              <a:rPr lang="fr-CA" sz="900" dirty="0" err="1" smtClean="0">
                <a:solidFill>
                  <a:srgbClr val="000000"/>
                </a:solidFill>
                <a:latin typeface="Arial"/>
                <a:cs typeface="Times"/>
              </a:rPr>
              <a:t>Practionners</a:t>
            </a:r>
            <a:r>
              <a:rPr lang="fr-CA" sz="900" dirty="0" smtClean="0">
                <a:solidFill>
                  <a:srgbClr val="000000"/>
                </a:solidFill>
                <a:latin typeface="Arial"/>
                <a:cs typeface="Times"/>
              </a:rPr>
              <a:t> :A </a:t>
            </a:r>
            <a:r>
              <a:rPr lang="fr-CA" sz="900" dirty="0" err="1" smtClean="0">
                <a:solidFill>
                  <a:srgbClr val="000000"/>
                </a:solidFill>
                <a:latin typeface="Arial"/>
                <a:cs typeface="Times"/>
              </a:rPr>
              <a:t>practise</a:t>
            </a:r>
            <a:r>
              <a:rPr lang="fr-CA" sz="900" dirty="0" smtClean="0">
                <a:solidFill>
                  <a:srgbClr val="000000"/>
                </a:solidFill>
                <a:latin typeface="Arial"/>
                <a:cs typeface="Times"/>
              </a:rPr>
              <a:t> Guide, p.17</a:t>
            </a:r>
            <a:endParaRPr lang="fr-CA" sz="900" dirty="0">
              <a:solidFill>
                <a:srgbClr val="000000"/>
              </a:solidFill>
              <a:latin typeface="Arial"/>
              <a:cs typeface="Times"/>
            </a:endParaRPr>
          </a:p>
        </p:txBody>
      </p:sp>
      <p:sp>
        <p:nvSpPr>
          <p:cNvPr id="2" name="Rectangle à coins arrondis 1"/>
          <p:cNvSpPr/>
          <p:nvPr/>
        </p:nvSpPr>
        <p:spPr>
          <a:xfrm>
            <a:off x="6517186" y="3573016"/>
            <a:ext cx="575094" cy="360040"/>
          </a:xfrm>
          <a:prstGeom prst="roundRect">
            <a:avLst/>
          </a:prstGeom>
          <a:noFill/>
          <a:ln>
            <a:solidFill>
              <a:srgbClr val="FF006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a:p>
        </p:txBody>
      </p:sp>
      <p:sp>
        <p:nvSpPr>
          <p:cNvPr id="22" name="Rectangle à coins arrondis 21"/>
          <p:cNvSpPr/>
          <p:nvPr/>
        </p:nvSpPr>
        <p:spPr>
          <a:xfrm>
            <a:off x="5508104" y="4077072"/>
            <a:ext cx="575094" cy="360040"/>
          </a:xfrm>
          <a:prstGeom prst="roundRect">
            <a:avLst/>
          </a:prstGeom>
          <a:noFill/>
          <a:ln>
            <a:solidFill>
              <a:srgbClr val="FF006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a:p>
        </p:txBody>
      </p:sp>
      <p:sp>
        <p:nvSpPr>
          <p:cNvPr id="24" name="Rectangle à coins arrondis 23"/>
          <p:cNvSpPr/>
          <p:nvPr/>
        </p:nvSpPr>
        <p:spPr>
          <a:xfrm>
            <a:off x="5148064" y="4509120"/>
            <a:ext cx="648072" cy="436310"/>
          </a:xfrm>
          <a:prstGeom prst="roundRect">
            <a:avLst/>
          </a:prstGeom>
          <a:noFill/>
          <a:ln>
            <a:solidFill>
              <a:srgbClr val="FF006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a:p>
        </p:txBody>
      </p:sp>
      <p:cxnSp>
        <p:nvCxnSpPr>
          <p:cNvPr id="8" name="Connecteur en arc 7"/>
          <p:cNvCxnSpPr/>
          <p:nvPr/>
        </p:nvCxnSpPr>
        <p:spPr>
          <a:xfrm rot="10800000" flipV="1">
            <a:off x="5796136" y="3717032"/>
            <a:ext cx="721050" cy="36004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eur en arc 9"/>
          <p:cNvCxnSpPr/>
          <p:nvPr/>
        </p:nvCxnSpPr>
        <p:spPr>
          <a:xfrm rot="5400000">
            <a:off x="5220072" y="4221088"/>
            <a:ext cx="288032" cy="288032"/>
          </a:xfrm>
          <a:prstGeom prst="curved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Rectangle à coins arrondis 30"/>
          <p:cNvSpPr/>
          <p:nvPr/>
        </p:nvSpPr>
        <p:spPr>
          <a:xfrm>
            <a:off x="5148064" y="5008914"/>
            <a:ext cx="648072" cy="342551"/>
          </a:xfrm>
          <a:prstGeom prst="roundRect">
            <a:avLst/>
          </a:prstGeom>
          <a:noFill/>
          <a:ln>
            <a:solidFill>
              <a:srgbClr val="FF006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a:p>
        </p:txBody>
      </p:sp>
      <p:cxnSp>
        <p:nvCxnSpPr>
          <p:cNvPr id="21" name="Connecteur en arc 20"/>
          <p:cNvCxnSpPr/>
          <p:nvPr/>
        </p:nvCxnSpPr>
        <p:spPr>
          <a:xfrm rot="16200000" flipH="1">
            <a:off x="4950516" y="4924823"/>
            <a:ext cx="467104" cy="72008"/>
          </a:xfrm>
          <a:prstGeom prst="curved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88794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2 </a:t>
            </a:r>
            <a:r>
              <a:rPr lang="fr-CA" sz="1800" b="0" i="1" dirty="0">
                <a:solidFill>
                  <a:srgbClr val="003C71"/>
                </a:solidFill>
              </a:rPr>
              <a:t>- Activité a. –COMPRENDRE LES BUTS ET OBJECTIFS</a:t>
            </a:r>
          </a:p>
        </p:txBody>
      </p:sp>
      <p:sp>
        <p:nvSpPr>
          <p:cNvPr id="36" name="Rectangle à coins arrondis 35"/>
          <p:cNvSpPr/>
          <p:nvPr/>
        </p:nvSpPr>
        <p:spPr>
          <a:xfrm>
            <a:off x="654095" y="1230452"/>
            <a:ext cx="7829970" cy="314392"/>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600" b="1" dirty="0" smtClean="0">
                <a:solidFill>
                  <a:prstClr val="white"/>
                </a:solidFill>
              </a:rPr>
              <a:t>SITUATION ACTUELLE</a:t>
            </a:r>
            <a:endParaRPr lang="fr-CA" sz="1600" b="1" dirty="0">
              <a:solidFill>
                <a:prstClr val="white"/>
              </a:solidFill>
            </a:endParaRPr>
          </a:p>
        </p:txBody>
      </p:sp>
      <p:sp>
        <p:nvSpPr>
          <p:cNvPr id="4" name="ZoneTexte 3"/>
          <p:cNvSpPr txBox="1"/>
          <p:nvPr/>
        </p:nvSpPr>
        <p:spPr>
          <a:xfrm>
            <a:off x="383759" y="2560338"/>
            <a:ext cx="3468161" cy="2751151"/>
          </a:xfrm>
          <a:prstGeom prst="rect">
            <a:avLst/>
          </a:prstGeom>
        </p:spPr>
        <p:txBody>
          <a:bodyPr vert="horz" wrap="square" lIns="91440" tIns="45720" rIns="91440" bIns="45720" rtlCol="0">
            <a:normAutofit/>
          </a:bodyPr>
          <a:lstStyle/>
          <a:p>
            <a:pPr defTabSz="457200">
              <a:spcBef>
                <a:spcPct val="20000"/>
              </a:spcBef>
              <a:buClr>
                <a:srgbClr val="003C71"/>
              </a:buClr>
              <a:buSzPct val="125000"/>
            </a:pPr>
            <a:endParaRPr lang="fr-CA" sz="1600" dirty="0">
              <a:solidFill>
                <a:srgbClr val="000000"/>
              </a:solidFill>
              <a:latin typeface="Arial"/>
              <a:cs typeface="Times"/>
            </a:endParaRPr>
          </a:p>
          <a:p>
            <a:pPr marL="285750" indent="-285750" defTabSz="457200">
              <a:spcBef>
                <a:spcPct val="20000"/>
              </a:spcBef>
              <a:buClr>
                <a:srgbClr val="003C71"/>
              </a:buClr>
              <a:buSzPct val="125000"/>
              <a:buFont typeface="Wingdings" panose="05000000000000000000" pitchFamily="2" charset="2"/>
              <a:buChar char="§"/>
            </a:pPr>
            <a:r>
              <a:rPr lang="fr-CA" sz="1600" b="1" dirty="0" smtClean="0">
                <a:solidFill>
                  <a:srgbClr val="000000"/>
                </a:solidFill>
                <a:latin typeface="Arial"/>
                <a:cs typeface="Times"/>
              </a:rPr>
              <a:t>Si les objectifs ne sont pas définis ou s’ils sont nébuleux, l’analyste d’affaires devra alors les documenter en s’appuyant sur le référentiel SMART</a:t>
            </a:r>
            <a:endParaRPr lang="fr-CA" sz="1600" b="1" dirty="0">
              <a:solidFill>
                <a:srgbClr val="000000"/>
              </a:solidFill>
              <a:latin typeface="Arial"/>
              <a:cs typeface="Times"/>
            </a:endParaRPr>
          </a:p>
        </p:txBody>
      </p:sp>
      <p:sp>
        <p:nvSpPr>
          <p:cNvPr id="44" name="ZoneTexte 43"/>
          <p:cNvSpPr txBox="1"/>
          <p:nvPr/>
        </p:nvSpPr>
        <p:spPr>
          <a:xfrm>
            <a:off x="4764154" y="2488775"/>
            <a:ext cx="4227995" cy="2751151"/>
          </a:xfrm>
          <a:prstGeom prst="rect">
            <a:avLst/>
          </a:prstGeom>
        </p:spPr>
        <p:txBody>
          <a:bodyPr vert="horz" wrap="square" lIns="91440" tIns="45720" rIns="91440" bIns="45720" rtlCol="0">
            <a:normAutofit/>
          </a:bodyPr>
          <a:lstStyle/>
          <a:p>
            <a:pPr algn="ctr" defTabSz="457200">
              <a:spcBef>
                <a:spcPct val="20000"/>
              </a:spcBef>
              <a:buClr>
                <a:srgbClr val="003C71"/>
              </a:buClr>
              <a:buSzPct val="125000"/>
            </a:pPr>
            <a:r>
              <a:rPr lang="fr-CA" sz="1400" b="1" dirty="0" smtClean="0">
                <a:solidFill>
                  <a:srgbClr val="000000"/>
                </a:solidFill>
                <a:latin typeface="Arial"/>
                <a:cs typeface="Times"/>
              </a:rPr>
              <a:t>Référentiel clé dans l’établissement d’objectifs</a:t>
            </a:r>
            <a:endParaRPr lang="fr-CA" sz="1400" dirty="0">
              <a:solidFill>
                <a:srgbClr val="000000"/>
              </a:solidFill>
              <a:latin typeface="Arial"/>
              <a:cs typeface="Times"/>
            </a:endParaRPr>
          </a:p>
        </p:txBody>
      </p:sp>
      <p:sp>
        <p:nvSpPr>
          <p:cNvPr id="43" name="Triangle isocèle 42"/>
          <p:cNvSpPr/>
          <p:nvPr/>
        </p:nvSpPr>
        <p:spPr>
          <a:xfrm rot="5400000">
            <a:off x="3115473" y="3769599"/>
            <a:ext cx="2894275" cy="332628"/>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608190" y="2741258"/>
            <a:ext cx="4500314" cy="234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771062" y="5652493"/>
            <a:ext cx="7516148" cy="747422"/>
          </a:xfrm>
          <a:prstGeom prst="rect">
            <a:avLst/>
          </a:prstGeom>
        </p:spPr>
        <p:txBody>
          <a:bodyPr vert="horz" wrap="square" lIns="91440" tIns="45720" rIns="91440" bIns="45720" rtlCol="0">
            <a:normAutofit fontScale="70000" lnSpcReduction="20000"/>
          </a:bodyPr>
          <a:lstStyle/>
          <a:p>
            <a:pPr defTabSz="457200">
              <a:spcBef>
                <a:spcPct val="20000"/>
              </a:spcBef>
              <a:buClr>
                <a:srgbClr val="003C71"/>
              </a:buClr>
              <a:buSzPct val="125000"/>
            </a:pPr>
            <a:r>
              <a:rPr lang="fr-CA" sz="2000" b="1" dirty="0" smtClean="0">
                <a:solidFill>
                  <a:srgbClr val="FF0066"/>
                </a:solidFill>
                <a:latin typeface="Arial"/>
                <a:cs typeface="Times"/>
              </a:rPr>
              <a:t>IMPORTANT: </a:t>
            </a:r>
          </a:p>
          <a:p>
            <a:pPr defTabSz="457200">
              <a:spcBef>
                <a:spcPct val="20000"/>
              </a:spcBef>
              <a:buClr>
                <a:srgbClr val="003C71"/>
              </a:buClr>
              <a:buSzPct val="125000"/>
            </a:pPr>
            <a:r>
              <a:rPr lang="fr-CA" sz="2000" dirty="0" smtClean="0">
                <a:solidFill>
                  <a:srgbClr val="000000"/>
                </a:solidFill>
                <a:latin typeface="Arial"/>
                <a:cs typeface="Times"/>
              </a:rPr>
              <a:t>L’établissement des objectifs est un élément clé de l’évaluation des besoins. Il assure un alignement et une cohérence entre les buts et objectifs organisationnels et les projets. </a:t>
            </a:r>
            <a:endParaRPr lang="fr-CA" sz="2000" dirty="0">
              <a:solidFill>
                <a:srgbClr val="000000"/>
              </a:solidFill>
              <a:latin typeface="Arial"/>
              <a:cs typeface="Times"/>
            </a:endParaRPr>
          </a:p>
        </p:txBody>
      </p:sp>
      <p:sp>
        <p:nvSpPr>
          <p:cNvPr id="22" name="Rectangle à coins arrondis 21"/>
          <p:cNvSpPr/>
          <p:nvPr/>
        </p:nvSpPr>
        <p:spPr>
          <a:xfrm>
            <a:off x="640315" y="1568698"/>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23" name="ZoneTexte 22"/>
          <p:cNvSpPr txBox="1"/>
          <p:nvPr/>
        </p:nvSpPr>
        <p:spPr>
          <a:xfrm>
            <a:off x="654095" y="1680149"/>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a:solidFill>
                  <a:srgbClr val="005EB8">
                    <a:lumMod val="50000"/>
                  </a:srgbClr>
                </a:solidFill>
                <a:latin typeface="Arial"/>
                <a:cs typeface="Times"/>
              </a:rPr>
              <a:t>Buts et objectifs</a:t>
            </a:r>
          </a:p>
          <a:p>
            <a:pPr algn="ctr" defTabSz="457200">
              <a:spcBef>
                <a:spcPct val="20000"/>
              </a:spcBef>
              <a:buClr>
                <a:srgbClr val="003C71"/>
              </a:buClr>
              <a:buSzPct val="125000"/>
            </a:pPr>
            <a:r>
              <a:rPr lang="fr-CA" sz="1400" b="1" dirty="0">
                <a:solidFill>
                  <a:srgbClr val="005EB8">
                    <a:lumMod val="50000"/>
                  </a:srgbClr>
                </a:solidFill>
                <a:latin typeface="Arial"/>
                <a:cs typeface="Times"/>
              </a:rPr>
              <a:t>organisationnels</a:t>
            </a:r>
          </a:p>
        </p:txBody>
      </p:sp>
      <p:sp>
        <p:nvSpPr>
          <p:cNvPr id="24" name="Rectangle à coins arrondis 23"/>
          <p:cNvSpPr/>
          <p:nvPr/>
        </p:nvSpPr>
        <p:spPr>
          <a:xfrm>
            <a:off x="2620203" y="1576648"/>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25" name="ZoneTexte 24"/>
          <p:cNvSpPr txBox="1"/>
          <p:nvPr/>
        </p:nvSpPr>
        <p:spPr>
          <a:xfrm>
            <a:off x="2633983" y="1743756"/>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Critères pertinents</a:t>
            </a:r>
            <a:endParaRPr lang="fr-CA" sz="1400" b="1" dirty="0">
              <a:solidFill>
                <a:srgbClr val="005EB8">
                  <a:lumMod val="50000"/>
                </a:srgbClr>
              </a:solidFill>
              <a:latin typeface="Arial"/>
              <a:cs typeface="Times"/>
            </a:endParaRPr>
          </a:p>
        </p:txBody>
      </p:sp>
      <p:sp>
        <p:nvSpPr>
          <p:cNvPr id="26" name="Rectangle à coins arrondis 25"/>
          <p:cNvSpPr/>
          <p:nvPr/>
        </p:nvSpPr>
        <p:spPr>
          <a:xfrm>
            <a:off x="4597193" y="1557976"/>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27" name="ZoneTexte 26"/>
          <p:cNvSpPr txBox="1"/>
          <p:nvPr/>
        </p:nvSpPr>
        <p:spPr>
          <a:xfrm>
            <a:off x="4610973" y="1685329"/>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Analyse FFOM</a:t>
            </a:r>
          </a:p>
          <a:p>
            <a:pPr algn="ctr" defTabSz="457200">
              <a:spcBef>
                <a:spcPct val="20000"/>
              </a:spcBef>
              <a:buClr>
                <a:srgbClr val="003C71"/>
              </a:buClr>
              <a:buSzPct val="125000"/>
            </a:pPr>
            <a:r>
              <a:rPr lang="fr-CA" sz="1400" b="1" dirty="0" smtClean="0">
                <a:solidFill>
                  <a:srgbClr val="005EB8">
                    <a:lumMod val="50000"/>
                  </a:srgbClr>
                </a:solidFill>
                <a:latin typeface="Arial"/>
                <a:cs typeface="Times"/>
              </a:rPr>
              <a:t>(SWOT)</a:t>
            </a:r>
            <a:endParaRPr lang="fr-CA" sz="1400" b="1" dirty="0">
              <a:solidFill>
                <a:srgbClr val="005EB8">
                  <a:lumMod val="50000"/>
                </a:srgbClr>
              </a:solidFill>
              <a:latin typeface="Arial"/>
              <a:cs typeface="Times"/>
            </a:endParaRPr>
          </a:p>
        </p:txBody>
      </p:sp>
      <p:sp>
        <p:nvSpPr>
          <p:cNvPr id="28" name="Rectangle à coins arrondis 27"/>
          <p:cNvSpPr/>
          <p:nvPr/>
        </p:nvSpPr>
        <p:spPr>
          <a:xfrm>
            <a:off x="6564072" y="1557976"/>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29" name="ZoneTexte 28"/>
          <p:cNvSpPr txBox="1"/>
          <p:nvPr/>
        </p:nvSpPr>
        <p:spPr>
          <a:xfrm>
            <a:off x="6569901" y="1685329"/>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a:solidFill>
                  <a:srgbClr val="005EB8">
                    <a:lumMod val="50000"/>
                  </a:srgbClr>
                </a:solidFill>
                <a:latin typeface="Arial"/>
                <a:cs typeface="Times"/>
              </a:rPr>
              <a:t>Analyse des</a:t>
            </a:r>
          </a:p>
          <a:p>
            <a:pPr algn="ctr" defTabSz="457200">
              <a:spcBef>
                <a:spcPct val="20000"/>
              </a:spcBef>
              <a:buClr>
                <a:srgbClr val="003C71"/>
              </a:buClr>
              <a:buSzPct val="125000"/>
            </a:pPr>
            <a:r>
              <a:rPr lang="fr-CA" sz="1400" b="1" dirty="0">
                <a:solidFill>
                  <a:srgbClr val="005EB8">
                    <a:lumMod val="50000"/>
                  </a:srgbClr>
                </a:solidFill>
                <a:latin typeface="Arial"/>
                <a:cs typeface="Times"/>
              </a:rPr>
              <a:t>Causes sources</a:t>
            </a:r>
          </a:p>
        </p:txBody>
      </p:sp>
      <p:graphicFrame>
        <p:nvGraphicFramePr>
          <p:cNvPr id="32" name="Tableau 31"/>
          <p:cNvGraphicFramePr>
            <a:graphicFrameLocks noGrp="1"/>
          </p:cNvGraphicFramePr>
          <p:nvPr>
            <p:extLst>
              <p:ext uri="{D42A27DB-BD31-4B8C-83A1-F6EECF244321}">
                <p14:modId xmlns:p14="http://schemas.microsoft.com/office/powerpoint/2010/main" val="3464898617"/>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Évaluer</a:t>
                      </a:r>
                      <a:r>
                        <a:rPr lang="fr-CA" sz="1000" baseline="0" dirty="0" smtClean="0">
                          <a:solidFill>
                            <a:schemeClr val="bg1"/>
                          </a:solidFill>
                        </a:rPr>
                        <a:t> la situation</a:t>
                      </a:r>
                      <a:endParaRPr lang="fr-CA" sz="1000" dirty="0">
                        <a:solidFill>
                          <a:schemeClr val="accent6">
                            <a:lumMod val="50000"/>
                          </a:schemeClr>
                        </a:solidFill>
                      </a:endParaRPr>
                    </a:p>
                  </a:txBody>
                  <a:tcPr anchor="ctr">
                    <a:solidFill>
                      <a:schemeClr val="accent6">
                        <a:lumMod val="50000"/>
                      </a:schemeClr>
                    </a:solidFill>
                  </a:tcPr>
                </a:tc>
                <a:tc>
                  <a:txBody>
                    <a:bodyPr/>
                    <a:lstStyle/>
                    <a:p>
                      <a:pPr algn="ctr"/>
                      <a:r>
                        <a:rPr lang="fr-CA" sz="1000" baseline="0" dirty="0" smtClean="0">
                          <a:solidFill>
                            <a:schemeClr val="accent6">
                              <a:lumMod val="50000"/>
                            </a:schemeClr>
                          </a:solidFill>
                        </a:rPr>
                        <a:t>Capacités requises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Capacités</a:t>
                      </a:r>
                      <a:r>
                        <a:rPr lang="fr-CA" sz="1000" baseline="0" dirty="0" smtClean="0">
                          <a:solidFill>
                            <a:schemeClr val="accent6">
                              <a:lumMod val="50000"/>
                            </a:schemeClr>
                          </a:solidFill>
                        </a:rPr>
                        <a:t> actuelles</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Identifier</a:t>
                      </a:r>
                      <a:r>
                        <a:rPr lang="fr-CA" sz="1000" baseline="0" dirty="0" smtClean="0">
                          <a:solidFill>
                            <a:schemeClr val="accent6">
                              <a:lumMod val="50000"/>
                            </a:schemeClr>
                          </a:solidFill>
                        </a:rPr>
                        <a:t> les écarts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Recommandation</a:t>
                      </a:r>
                      <a:r>
                        <a:rPr lang="fr-CA" sz="1000" baseline="0" dirty="0" smtClean="0">
                          <a:solidFill>
                            <a:schemeClr val="accent6">
                              <a:lumMod val="50000"/>
                            </a:schemeClr>
                          </a:solidFill>
                        </a:rPr>
                        <a:t>s (Business Case)</a:t>
                      </a: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
        <p:nvSpPr>
          <p:cNvPr id="19" name="ZoneTexte 18"/>
          <p:cNvSpPr txBox="1"/>
          <p:nvPr/>
        </p:nvSpPr>
        <p:spPr>
          <a:xfrm>
            <a:off x="4611755" y="5092532"/>
            <a:ext cx="4227994" cy="424700"/>
          </a:xfrm>
          <a:prstGeom prst="rect">
            <a:avLst/>
          </a:prstGeom>
        </p:spPr>
        <p:txBody>
          <a:bodyPr vert="horz" wrap="square" lIns="91440" tIns="45720" rIns="91440" bIns="45720" rtlCol="0">
            <a:normAutofit/>
          </a:bodyPr>
          <a:lstStyle/>
          <a:p>
            <a:pPr algn="ctr" defTabSz="457200">
              <a:spcBef>
                <a:spcPct val="20000"/>
              </a:spcBef>
              <a:buClr>
                <a:srgbClr val="003C71"/>
              </a:buClr>
              <a:buSzPct val="125000"/>
            </a:pPr>
            <a:r>
              <a:rPr lang="fr-CA" sz="900" dirty="0" smtClean="0">
                <a:solidFill>
                  <a:srgbClr val="000000"/>
                </a:solidFill>
                <a:latin typeface="Arial"/>
                <a:cs typeface="Times"/>
              </a:rPr>
              <a:t>Source: 2015 PMI-Business </a:t>
            </a:r>
            <a:r>
              <a:rPr lang="fr-CA" sz="900" dirty="0" err="1" smtClean="0">
                <a:solidFill>
                  <a:srgbClr val="000000"/>
                </a:solidFill>
                <a:latin typeface="Arial"/>
                <a:cs typeface="Times"/>
              </a:rPr>
              <a:t>Analysis</a:t>
            </a:r>
            <a:r>
              <a:rPr lang="fr-CA" sz="900" dirty="0" smtClean="0">
                <a:solidFill>
                  <a:srgbClr val="000000"/>
                </a:solidFill>
                <a:latin typeface="Arial"/>
                <a:cs typeface="Times"/>
              </a:rPr>
              <a:t> for </a:t>
            </a:r>
            <a:r>
              <a:rPr lang="fr-CA" sz="900" dirty="0" err="1" smtClean="0">
                <a:solidFill>
                  <a:srgbClr val="000000"/>
                </a:solidFill>
                <a:latin typeface="Arial"/>
                <a:cs typeface="Times"/>
              </a:rPr>
              <a:t>Practionners</a:t>
            </a:r>
            <a:r>
              <a:rPr lang="fr-CA" sz="900" dirty="0" smtClean="0">
                <a:solidFill>
                  <a:srgbClr val="000000"/>
                </a:solidFill>
                <a:latin typeface="Arial"/>
                <a:cs typeface="Times"/>
              </a:rPr>
              <a:t> :A </a:t>
            </a:r>
            <a:r>
              <a:rPr lang="fr-CA" sz="900" dirty="0" err="1" smtClean="0">
                <a:solidFill>
                  <a:srgbClr val="000000"/>
                </a:solidFill>
                <a:latin typeface="Arial"/>
                <a:cs typeface="Times"/>
              </a:rPr>
              <a:t>practise</a:t>
            </a:r>
            <a:r>
              <a:rPr lang="fr-CA" sz="900" dirty="0" smtClean="0">
                <a:solidFill>
                  <a:srgbClr val="000000"/>
                </a:solidFill>
                <a:latin typeface="Arial"/>
                <a:cs typeface="Times"/>
              </a:rPr>
              <a:t> Guide, p.17</a:t>
            </a:r>
            <a:endParaRPr lang="fr-CA" sz="900" dirty="0">
              <a:solidFill>
                <a:srgbClr val="000000"/>
              </a:solidFill>
              <a:latin typeface="Arial"/>
              <a:cs typeface="Times"/>
            </a:endParaRPr>
          </a:p>
        </p:txBody>
      </p:sp>
      <p:sp>
        <p:nvSpPr>
          <p:cNvPr id="21" name="Étoile à 5 branches 20"/>
          <p:cNvSpPr/>
          <p:nvPr/>
        </p:nvSpPr>
        <p:spPr>
          <a:xfrm>
            <a:off x="640314" y="1628800"/>
            <a:ext cx="297927" cy="238926"/>
          </a:xfrm>
          <a:prstGeom prst="star5">
            <a:avLst/>
          </a:prstGeom>
          <a:solidFill>
            <a:srgbClr val="FF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Tree>
    <p:extLst>
      <p:ext uri="{BB962C8B-B14F-4D97-AF65-F5344CB8AC3E}">
        <p14:creationId xmlns:p14="http://schemas.microsoft.com/office/powerpoint/2010/main" val="17503905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3"/>
          <p:cNvPicPr>
            <a:picLocks noChangeAspect="1"/>
          </p:cNvPicPr>
          <p:nvPr/>
        </p:nvPicPr>
        <p:blipFill rotWithShape="1">
          <a:blip r:embed="rId3">
            <a:extLst>
              <a:ext uri="{28A0092B-C50C-407E-A947-70E740481C1C}">
                <a14:useLocalDpi xmlns:a14="http://schemas.microsoft.com/office/drawing/2010/main" val="0"/>
              </a:ext>
            </a:extLst>
          </a:blip>
          <a:srcRect l="36041" t="25644" r="28629" b="48765"/>
          <a:stretch/>
        </p:blipFill>
        <p:spPr>
          <a:xfrm>
            <a:off x="91441" y="1922791"/>
            <a:ext cx="8157755" cy="3941215"/>
          </a:xfrm>
          <a:prstGeom prst="rect">
            <a:avLst/>
          </a:prstGeom>
        </p:spPr>
      </p:pic>
      <p:sp>
        <p:nvSpPr>
          <p:cNvPr id="4" name="Titre 3"/>
          <p:cNvSpPr>
            <a:spLocks noGrp="1"/>
          </p:cNvSpPr>
          <p:nvPr>
            <p:ph type="title"/>
          </p:nvPr>
        </p:nvSpPr>
        <p:spPr>
          <a:xfrm>
            <a:off x="196218" y="1196752"/>
            <a:ext cx="8085158" cy="571847"/>
          </a:xfrm>
        </p:spPr>
        <p:txBody>
          <a:bodyPr>
            <a:normAutofit fontScale="90000"/>
          </a:bodyPr>
          <a:lstStyle/>
          <a:p>
            <a:r>
              <a:rPr lang="fr-CA" dirty="0" smtClean="0"/>
              <a:t>Et si seulement c’était si facile ….</a:t>
            </a:r>
            <a:endParaRPr lang="fr-CA" dirty="0"/>
          </a:p>
        </p:txBody>
      </p:sp>
      <p:sp>
        <p:nvSpPr>
          <p:cNvPr id="5"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smtClean="0">
                <a:solidFill>
                  <a:srgbClr val="003C71"/>
                </a:solidFill>
              </a:rPr>
              <a:t>DÉTERMINATION des besoins</a:t>
            </a:r>
            <a:r>
              <a:rPr lang="fr-CA" sz="2400" dirty="0" smtClean="0">
                <a:solidFill>
                  <a:srgbClr val="003C71"/>
                </a:solidFill>
              </a:rPr>
              <a:t/>
            </a:r>
            <a:br>
              <a:rPr lang="fr-CA" sz="2400" dirty="0" smtClean="0">
                <a:solidFill>
                  <a:srgbClr val="003C71"/>
                </a:solidFill>
              </a:rPr>
            </a:br>
            <a:r>
              <a:rPr lang="fr-CA" sz="1600" b="0" i="1" dirty="0" smtClean="0">
                <a:solidFill>
                  <a:srgbClr val="003C71"/>
                </a:solidFill>
              </a:rPr>
              <a:t>quoi</a:t>
            </a:r>
            <a:r>
              <a:rPr lang="fr-CA" sz="1600" b="0" i="1" dirty="0">
                <a:solidFill>
                  <a:srgbClr val="003C71"/>
                </a:solidFill>
              </a:rPr>
              <a:t> </a:t>
            </a:r>
            <a:r>
              <a:rPr lang="fr-CA" sz="1600" b="0" i="1" dirty="0" smtClean="0">
                <a:solidFill>
                  <a:srgbClr val="003C71"/>
                </a:solidFill>
              </a:rPr>
              <a:t>ET pourquoi</a:t>
            </a:r>
            <a:endParaRPr lang="fr-CA" sz="1600" b="0" i="1" dirty="0">
              <a:solidFill>
                <a:srgbClr val="003C71"/>
              </a:solidFill>
            </a:endParaRPr>
          </a:p>
        </p:txBody>
      </p:sp>
    </p:spTree>
    <p:extLst>
      <p:ext uri="{BB962C8B-B14F-4D97-AF65-F5344CB8AC3E}">
        <p14:creationId xmlns:p14="http://schemas.microsoft.com/office/powerpoint/2010/main" val="10859847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2</a:t>
            </a:r>
            <a:br>
              <a:rPr lang="fr-CA" dirty="0" smtClean="0">
                <a:solidFill>
                  <a:srgbClr val="002060"/>
                </a:solidFill>
              </a:rPr>
            </a:br>
            <a:r>
              <a:rPr lang="fr-CA" sz="2200" dirty="0" smtClean="0">
                <a:solidFill>
                  <a:srgbClr val="002060"/>
                </a:solidFill>
              </a:rPr>
              <a:t>analyser les écarts « </a:t>
            </a:r>
            <a:r>
              <a:rPr lang="fr-CA" sz="2200" dirty="0" err="1" smtClean="0">
                <a:solidFill>
                  <a:srgbClr val="002060"/>
                </a:solidFill>
              </a:rPr>
              <a:t>as-is</a:t>
            </a:r>
            <a:r>
              <a:rPr lang="fr-CA" sz="2200" dirty="0" smtClean="0">
                <a:solidFill>
                  <a:srgbClr val="002060"/>
                </a:solidFill>
              </a:rPr>
              <a:t> » vs «</a:t>
            </a:r>
            <a:r>
              <a:rPr lang="fr-CA" sz="2200" dirty="0" err="1" smtClean="0">
                <a:solidFill>
                  <a:srgbClr val="002060"/>
                </a:solidFill>
              </a:rPr>
              <a:t>to-be</a:t>
            </a:r>
            <a:r>
              <a:rPr lang="fr-CA" sz="2200" smtClean="0">
                <a:solidFill>
                  <a:srgbClr val="002060"/>
                </a:solidFill>
              </a:rPr>
              <a:t>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Comprendre les buts et objectifs ;</a:t>
            </a:r>
          </a:p>
          <a:p>
            <a:pPr marL="457200" indent="-457200">
              <a:buFont typeface="+mj-lt"/>
              <a:buAutoNum type="alphaLcParenR"/>
            </a:pPr>
            <a:r>
              <a:rPr lang="fr-CA" b="1" dirty="0">
                <a:solidFill>
                  <a:srgbClr val="FF0066"/>
                </a:solidFill>
              </a:rPr>
              <a:t>Miser sur des critères pertinents</a:t>
            </a:r>
            <a:r>
              <a:rPr lang="fr-CA" b="1" i="1" dirty="0" smtClean="0">
                <a:solidFill>
                  <a:srgbClr val="FF0066"/>
                </a:solidFill>
              </a:rPr>
              <a:t>;</a:t>
            </a:r>
          </a:p>
          <a:p>
            <a:pPr marL="457200" indent="-457200">
              <a:buFont typeface="+mj-lt"/>
              <a:buAutoNum type="alphaLcParenR"/>
            </a:pPr>
            <a:r>
              <a:rPr lang="fr-CA" dirty="0"/>
              <a:t>Analyser les FFOM </a:t>
            </a:r>
            <a:r>
              <a:rPr lang="fr-CA" i="1" dirty="0"/>
              <a:t>« SWOT </a:t>
            </a:r>
            <a:r>
              <a:rPr lang="fr-CA" i="1" dirty="0" smtClean="0"/>
              <a:t>» </a:t>
            </a:r>
            <a:r>
              <a:rPr lang="fr-CA" dirty="0" smtClean="0"/>
              <a:t>;</a:t>
            </a:r>
          </a:p>
          <a:p>
            <a:pPr marL="457200" indent="-457200">
              <a:buFont typeface="+mj-lt"/>
              <a:buAutoNum type="alphaLcParenR"/>
            </a:pPr>
            <a:r>
              <a:rPr lang="fr-CA" dirty="0" smtClean="0"/>
              <a:t>Analyser </a:t>
            </a:r>
            <a:r>
              <a:rPr lang="fr-CA" dirty="0"/>
              <a:t>l</a:t>
            </a:r>
            <a:r>
              <a:rPr lang="fr-CA" dirty="0" smtClean="0"/>
              <a:t>es causes fondamentales « </a:t>
            </a:r>
            <a:r>
              <a:rPr lang="fr-CA" dirty="0" err="1" smtClean="0"/>
              <a:t>Root</a:t>
            </a:r>
            <a:r>
              <a:rPr lang="fr-CA" dirty="0" smtClean="0"/>
              <a:t> Cause » ;</a:t>
            </a:r>
          </a:p>
          <a:p>
            <a:pPr marL="457200" indent="-457200">
              <a:buFont typeface="+mj-lt"/>
              <a:buAutoNum type="alphaLcParenR"/>
            </a:pPr>
            <a:r>
              <a:rPr lang="fr-CA" dirty="0" smtClean="0"/>
              <a:t>Déterminer les ressources / capacités additionnelles ;</a:t>
            </a:r>
          </a:p>
          <a:p>
            <a:pPr marL="457200" indent="-457200">
              <a:buFont typeface="+mj-lt"/>
              <a:buAutoNum type="alphaLcParenR"/>
            </a:pPr>
            <a:r>
              <a:rPr lang="fr-CA" dirty="0" smtClean="0"/>
              <a:t>Évaluer les ressources / capacités en place « AS-IS »</a:t>
            </a:r>
          </a:p>
          <a:p>
            <a:pPr marL="457200" indent="-457200">
              <a:buFont typeface="+mj-lt"/>
              <a:buAutoNum type="alphaLcParenR"/>
            </a:pPr>
            <a:r>
              <a:rPr lang="fr-CA" dirty="0" smtClean="0"/>
              <a:t>Identifier les écarts de ressources / capacités.</a:t>
            </a:r>
          </a:p>
          <a:p>
            <a:pPr marL="457200" indent="-457200">
              <a:buFont typeface="+mj-lt"/>
              <a:buAutoNum type="alphaLcParenR"/>
            </a:pPr>
            <a:endParaRPr lang="fr-CA" dirty="0"/>
          </a:p>
        </p:txBody>
      </p:sp>
    </p:spTree>
    <p:extLst>
      <p:ext uri="{BB962C8B-B14F-4D97-AF65-F5344CB8AC3E}">
        <p14:creationId xmlns:p14="http://schemas.microsoft.com/office/powerpoint/2010/main" val="27600973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2 </a:t>
            </a:r>
            <a:r>
              <a:rPr lang="fr-CA" sz="1800" b="0" i="1" dirty="0">
                <a:solidFill>
                  <a:srgbClr val="003C71"/>
                </a:solidFill>
              </a:rPr>
              <a:t>- Activité </a:t>
            </a:r>
            <a:r>
              <a:rPr lang="fr-CA" sz="1800" b="0" i="1" dirty="0" smtClean="0">
                <a:solidFill>
                  <a:srgbClr val="003C71"/>
                </a:solidFill>
              </a:rPr>
              <a:t>b. – MISER SUR DES CRITÈRES PERTINENTS</a:t>
            </a:r>
            <a:endParaRPr lang="fr-CA" sz="1800" b="0" i="1" dirty="0">
              <a:solidFill>
                <a:srgbClr val="003C71"/>
              </a:solidFill>
            </a:endParaRPr>
          </a:p>
        </p:txBody>
      </p:sp>
      <p:sp>
        <p:nvSpPr>
          <p:cNvPr id="36" name="Rectangle à coins arrondis 35"/>
          <p:cNvSpPr/>
          <p:nvPr/>
        </p:nvSpPr>
        <p:spPr>
          <a:xfrm>
            <a:off x="662046" y="1198648"/>
            <a:ext cx="7829970" cy="314392"/>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600" b="1" dirty="0" smtClean="0">
                <a:solidFill>
                  <a:prstClr val="white"/>
                </a:solidFill>
              </a:rPr>
              <a:t>SITUATION ACTUELLE</a:t>
            </a:r>
            <a:endParaRPr lang="fr-CA" sz="1600" b="1" dirty="0">
              <a:solidFill>
                <a:prstClr val="white"/>
              </a:solidFill>
            </a:endParaRPr>
          </a:p>
        </p:txBody>
      </p:sp>
      <p:sp>
        <p:nvSpPr>
          <p:cNvPr id="15" name="ZoneTexte 14"/>
          <p:cNvSpPr txBox="1"/>
          <p:nvPr/>
        </p:nvSpPr>
        <p:spPr>
          <a:xfrm>
            <a:off x="377149" y="2576224"/>
            <a:ext cx="4227995" cy="2751151"/>
          </a:xfrm>
          <a:prstGeom prst="rect">
            <a:avLst/>
          </a:prstGeom>
        </p:spPr>
        <p:txBody>
          <a:bodyPr vert="horz" wrap="square" lIns="91440" tIns="45720" rIns="91440" bIns="45720" rtlCol="0">
            <a:normAutofit lnSpcReduction="10000"/>
          </a:bodyPr>
          <a:lstStyle/>
          <a:p>
            <a:pPr marL="285750" indent="-285750" defTabSz="457200">
              <a:spcBef>
                <a:spcPct val="20000"/>
              </a:spcBef>
              <a:buClr>
                <a:srgbClr val="003C71"/>
              </a:buClr>
              <a:buSzPct val="125000"/>
              <a:buFont typeface="Wingdings" panose="05000000000000000000" pitchFamily="2" charset="2"/>
              <a:buChar char="§"/>
            </a:pPr>
            <a:r>
              <a:rPr lang="fr-CA" sz="1600" b="1" dirty="0" smtClean="0">
                <a:solidFill>
                  <a:srgbClr val="000000"/>
                </a:solidFill>
                <a:latin typeface="Arial"/>
                <a:cs typeface="Times"/>
              </a:rPr>
              <a:t>L’établissement des objectifs implique de définir des critères quantitatifs pour orienter les décisions. </a:t>
            </a:r>
          </a:p>
          <a:p>
            <a:pPr marL="285750" indent="-285750" defTabSz="457200">
              <a:spcBef>
                <a:spcPct val="20000"/>
              </a:spcBef>
              <a:buClr>
                <a:srgbClr val="003C71"/>
              </a:buClr>
              <a:buSzPct val="125000"/>
              <a:buFont typeface="Wingdings" panose="05000000000000000000" pitchFamily="2" charset="2"/>
              <a:buChar char="§"/>
            </a:pPr>
            <a:endParaRPr lang="fr-CA" sz="1600" b="1" dirty="0">
              <a:solidFill>
                <a:srgbClr val="000000"/>
              </a:solidFill>
              <a:latin typeface="Arial"/>
              <a:cs typeface="Times"/>
            </a:endParaRPr>
          </a:p>
          <a:p>
            <a:pPr marL="285750" indent="-285750" defTabSz="457200">
              <a:spcBef>
                <a:spcPct val="20000"/>
              </a:spcBef>
              <a:buClr>
                <a:srgbClr val="003C71"/>
              </a:buClr>
              <a:buSzPct val="125000"/>
              <a:buFont typeface="Wingdings" panose="05000000000000000000" pitchFamily="2" charset="2"/>
              <a:buChar char="§"/>
            </a:pPr>
            <a:r>
              <a:rPr lang="fr-CA" sz="1600" b="1" dirty="0" smtClean="0">
                <a:solidFill>
                  <a:srgbClr val="000000"/>
                </a:solidFill>
                <a:latin typeface="Arial"/>
                <a:cs typeface="Times"/>
              </a:rPr>
              <a:t>Il est important de spécifier si</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Arial"/>
                <a:cs typeface="Times"/>
              </a:rPr>
              <a:t>l’objectif est de générer des revenus additionnels ou </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Arial"/>
                <a:cs typeface="Times"/>
              </a:rPr>
              <a:t>réduire de façon significative les coûts d’opération.</a:t>
            </a:r>
          </a:p>
          <a:p>
            <a:pPr defTabSz="457200">
              <a:spcBef>
                <a:spcPct val="20000"/>
              </a:spcBef>
              <a:buClr>
                <a:srgbClr val="003C71"/>
              </a:buClr>
              <a:buSzPct val="125000"/>
            </a:pPr>
            <a:r>
              <a:rPr lang="fr-CA" sz="1600" dirty="0" smtClean="0">
                <a:solidFill>
                  <a:srgbClr val="000000"/>
                </a:solidFill>
                <a:latin typeface="Arial"/>
                <a:cs typeface="Times"/>
              </a:rPr>
              <a:t>.</a:t>
            </a:r>
            <a:endParaRPr lang="fr-CA" sz="1600" dirty="0">
              <a:solidFill>
                <a:srgbClr val="000000"/>
              </a:solidFill>
              <a:latin typeface="Arial"/>
              <a:cs typeface="Times"/>
            </a:endParaRPr>
          </a:p>
        </p:txBody>
      </p:sp>
      <p:sp>
        <p:nvSpPr>
          <p:cNvPr id="16" name="Triangle isocèle 15"/>
          <p:cNvSpPr/>
          <p:nvPr/>
        </p:nvSpPr>
        <p:spPr>
          <a:xfrm rot="5400000">
            <a:off x="3258587" y="3857049"/>
            <a:ext cx="2894275" cy="332628"/>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17" name="Rectangle à coins arrondis 16"/>
          <p:cNvSpPr/>
          <p:nvPr/>
        </p:nvSpPr>
        <p:spPr>
          <a:xfrm>
            <a:off x="640315" y="1568698"/>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18" name="ZoneTexte 17"/>
          <p:cNvSpPr txBox="1"/>
          <p:nvPr/>
        </p:nvSpPr>
        <p:spPr>
          <a:xfrm>
            <a:off x="654095" y="1680149"/>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Buts et objectifs organisationnels</a:t>
            </a:r>
            <a:endParaRPr lang="fr-CA" sz="1400" b="1" dirty="0">
              <a:solidFill>
                <a:srgbClr val="005EB8">
                  <a:lumMod val="50000"/>
                </a:srgbClr>
              </a:solidFill>
              <a:latin typeface="Arial"/>
              <a:cs typeface="Times"/>
            </a:endParaRPr>
          </a:p>
        </p:txBody>
      </p:sp>
      <p:sp>
        <p:nvSpPr>
          <p:cNvPr id="19" name="Rectangle à coins arrondis 18"/>
          <p:cNvSpPr/>
          <p:nvPr/>
        </p:nvSpPr>
        <p:spPr>
          <a:xfrm>
            <a:off x="2620203" y="1576648"/>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20" name="ZoneTexte 19"/>
          <p:cNvSpPr txBox="1"/>
          <p:nvPr/>
        </p:nvSpPr>
        <p:spPr>
          <a:xfrm>
            <a:off x="2633983" y="1743756"/>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Critères pertinents</a:t>
            </a:r>
            <a:endParaRPr lang="fr-CA" sz="1400" b="1" dirty="0">
              <a:solidFill>
                <a:srgbClr val="005EB8">
                  <a:lumMod val="50000"/>
                </a:srgbClr>
              </a:solidFill>
              <a:latin typeface="Arial"/>
              <a:cs typeface="Times"/>
            </a:endParaRPr>
          </a:p>
        </p:txBody>
      </p:sp>
      <p:sp>
        <p:nvSpPr>
          <p:cNvPr id="21" name="Rectangle à coins arrondis 20"/>
          <p:cNvSpPr/>
          <p:nvPr/>
        </p:nvSpPr>
        <p:spPr>
          <a:xfrm>
            <a:off x="4597193" y="1557976"/>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22" name="ZoneTexte 21"/>
          <p:cNvSpPr txBox="1"/>
          <p:nvPr/>
        </p:nvSpPr>
        <p:spPr>
          <a:xfrm>
            <a:off x="4610973" y="1685329"/>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Analyse FFOM</a:t>
            </a:r>
          </a:p>
          <a:p>
            <a:pPr algn="ctr" defTabSz="457200">
              <a:spcBef>
                <a:spcPct val="20000"/>
              </a:spcBef>
              <a:buClr>
                <a:srgbClr val="003C71"/>
              </a:buClr>
              <a:buSzPct val="125000"/>
            </a:pPr>
            <a:r>
              <a:rPr lang="fr-CA" sz="1400" b="1" dirty="0" smtClean="0">
                <a:solidFill>
                  <a:srgbClr val="005EB8">
                    <a:lumMod val="50000"/>
                  </a:srgbClr>
                </a:solidFill>
                <a:latin typeface="Arial"/>
                <a:cs typeface="Times"/>
              </a:rPr>
              <a:t>(SWOT)</a:t>
            </a:r>
            <a:endParaRPr lang="fr-CA" sz="1400" b="1" dirty="0">
              <a:solidFill>
                <a:srgbClr val="005EB8">
                  <a:lumMod val="50000"/>
                </a:srgbClr>
              </a:solidFill>
              <a:latin typeface="Arial"/>
              <a:cs typeface="Times"/>
            </a:endParaRPr>
          </a:p>
        </p:txBody>
      </p:sp>
      <p:sp>
        <p:nvSpPr>
          <p:cNvPr id="23" name="Rectangle à coins arrondis 22"/>
          <p:cNvSpPr/>
          <p:nvPr/>
        </p:nvSpPr>
        <p:spPr>
          <a:xfrm>
            <a:off x="6564072" y="1557976"/>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24" name="ZoneTexte 23"/>
          <p:cNvSpPr txBox="1"/>
          <p:nvPr/>
        </p:nvSpPr>
        <p:spPr>
          <a:xfrm>
            <a:off x="6569901" y="1645574"/>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a:solidFill>
                  <a:srgbClr val="005EB8">
                    <a:lumMod val="50000"/>
                  </a:srgbClr>
                </a:solidFill>
                <a:latin typeface="Arial"/>
                <a:cs typeface="Times"/>
              </a:rPr>
              <a:t>Analyse des</a:t>
            </a:r>
          </a:p>
          <a:p>
            <a:pPr algn="ctr" defTabSz="457200">
              <a:spcBef>
                <a:spcPct val="20000"/>
              </a:spcBef>
              <a:buClr>
                <a:srgbClr val="003C71"/>
              </a:buClr>
              <a:buSzPct val="125000"/>
            </a:pPr>
            <a:r>
              <a:rPr lang="fr-CA" sz="1400" b="1" dirty="0">
                <a:solidFill>
                  <a:srgbClr val="005EB8">
                    <a:lumMod val="50000"/>
                  </a:srgbClr>
                </a:solidFill>
                <a:latin typeface="Arial"/>
                <a:cs typeface="Times"/>
              </a:rPr>
              <a:t>Causes sources</a:t>
            </a:r>
          </a:p>
        </p:txBody>
      </p:sp>
      <p:sp>
        <p:nvSpPr>
          <p:cNvPr id="2" name="ZoneTexte 1"/>
          <p:cNvSpPr txBox="1"/>
          <p:nvPr/>
        </p:nvSpPr>
        <p:spPr>
          <a:xfrm>
            <a:off x="4896765" y="2488757"/>
            <a:ext cx="3346271" cy="619153"/>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400" b="1" dirty="0" smtClean="0">
                <a:solidFill>
                  <a:srgbClr val="000000"/>
                </a:solidFill>
                <a:latin typeface="Arial"/>
                <a:cs typeface="Times"/>
              </a:rPr>
              <a:t>Exemples:</a:t>
            </a:r>
          </a:p>
          <a:p>
            <a:pPr defTabSz="457200">
              <a:spcBef>
                <a:spcPct val="20000"/>
              </a:spcBef>
              <a:buClr>
                <a:srgbClr val="003C71"/>
              </a:buClr>
              <a:buSzPct val="125000"/>
            </a:pPr>
            <a:r>
              <a:rPr lang="fr-CA" sz="1400" b="1" dirty="0" smtClean="0">
                <a:solidFill>
                  <a:srgbClr val="000000"/>
                </a:solidFill>
                <a:latin typeface="Arial"/>
                <a:cs typeface="Times"/>
              </a:rPr>
              <a:t>Augmentation de revenu + :</a:t>
            </a:r>
          </a:p>
          <a:p>
            <a:pPr defTabSz="457200">
              <a:spcBef>
                <a:spcPct val="20000"/>
              </a:spcBef>
              <a:buClr>
                <a:srgbClr val="003C71"/>
              </a:buClr>
              <a:buSzPct val="125000"/>
            </a:pPr>
            <a:r>
              <a:rPr lang="fr-CA" sz="1400" dirty="0" smtClean="0">
                <a:solidFill>
                  <a:srgbClr val="000000"/>
                </a:solidFill>
                <a:latin typeface="Arial"/>
                <a:cs typeface="Times"/>
              </a:rPr>
              <a:t>	Augmenter les revenus de 10% 	d’ici le 31 décembre 2017</a:t>
            </a:r>
          </a:p>
          <a:p>
            <a:pPr defTabSz="457200">
              <a:spcBef>
                <a:spcPct val="20000"/>
              </a:spcBef>
              <a:buClr>
                <a:srgbClr val="003C71"/>
              </a:buClr>
              <a:buSzPct val="125000"/>
            </a:pPr>
            <a:endParaRPr lang="fr-CA" sz="1400" dirty="0">
              <a:solidFill>
                <a:srgbClr val="000000"/>
              </a:solidFill>
              <a:latin typeface="Arial"/>
              <a:cs typeface="Times"/>
            </a:endParaRPr>
          </a:p>
          <a:p>
            <a:pPr defTabSz="457200">
              <a:spcBef>
                <a:spcPct val="20000"/>
              </a:spcBef>
              <a:buClr>
                <a:srgbClr val="003C71"/>
              </a:buClr>
              <a:buSzPct val="125000"/>
            </a:pPr>
            <a:endParaRPr lang="fr-CA" sz="1400" dirty="0" smtClean="0">
              <a:solidFill>
                <a:srgbClr val="000000"/>
              </a:solidFill>
              <a:latin typeface="Arial"/>
              <a:cs typeface="Times"/>
            </a:endParaRPr>
          </a:p>
          <a:p>
            <a:pPr defTabSz="457200">
              <a:spcBef>
                <a:spcPct val="20000"/>
              </a:spcBef>
              <a:buClr>
                <a:srgbClr val="003C71"/>
              </a:buClr>
              <a:buSzPct val="125000"/>
            </a:pPr>
            <a:endParaRPr lang="fr-CA" sz="1400" dirty="0">
              <a:solidFill>
                <a:srgbClr val="000000"/>
              </a:solidFill>
              <a:latin typeface="Arial"/>
              <a:cs typeface="Times"/>
            </a:endParaRPr>
          </a:p>
          <a:p>
            <a:pPr defTabSz="457200">
              <a:spcBef>
                <a:spcPct val="20000"/>
              </a:spcBef>
              <a:buClr>
                <a:srgbClr val="003C71"/>
              </a:buClr>
              <a:buSzPct val="125000"/>
            </a:pPr>
            <a:endParaRPr lang="fr-CA" sz="1400" dirty="0">
              <a:solidFill>
                <a:srgbClr val="000000"/>
              </a:solidFill>
              <a:latin typeface="Arial"/>
              <a:cs typeface="Times"/>
            </a:endParaRPr>
          </a:p>
          <a:p>
            <a:pPr defTabSz="457200">
              <a:spcBef>
                <a:spcPct val="20000"/>
              </a:spcBef>
              <a:buClr>
                <a:srgbClr val="003C71"/>
              </a:buClr>
              <a:buSzPct val="125000"/>
            </a:pPr>
            <a:r>
              <a:rPr lang="fr-CA" sz="1400" dirty="0" smtClean="0">
                <a:solidFill>
                  <a:srgbClr val="000000"/>
                </a:solidFill>
                <a:latin typeface="Arial"/>
                <a:cs typeface="Times"/>
              </a:rPr>
              <a:t/>
            </a:r>
            <a:br>
              <a:rPr lang="fr-CA" sz="1400" dirty="0" smtClean="0">
                <a:solidFill>
                  <a:srgbClr val="000000"/>
                </a:solidFill>
                <a:latin typeface="Arial"/>
                <a:cs typeface="Times"/>
              </a:rPr>
            </a:br>
            <a:r>
              <a:rPr lang="fr-CA" sz="1400" b="1" dirty="0" smtClean="0">
                <a:solidFill>
                  <a:srgbClr val="000000"/>
                </a:solidFill>
                <a:latin typeface="Arial"/>
                <a:cs typeface="Times"/>
              </a:rPr>
              <a:t>Réduction de dépenses - :</a:t>
            </a:r>
          </a:p>
          <a:p>
            <a:pPr defTabSz="457200">
              <a:spcBef>
                <a:spcPct val="20000"/>
              </a:spcBef>
              <a:buClr>
                <a:srgbClr val="003C71"/>
              </a:buClr>
              <a:buSzPct val="125000"/>
            </a:pPr>
            <a:r>
              <a:rPr lang="fr-CA" sz="1400" dirty="0">
                <a:solidFill>
                  <a:srgbClr val="000000"/>
                </a:solidFill>
                <a:latin typeface="Arial"/>
                <a:cs typeface="Times"/>
              </a:rPr>
              <a:t>	</a:t>
            </a:r>
            <a:r>
              <a:rPr lang="fr-CA" sz="1400" dirty="0" smtClean="0">
                <a:solidFill>
                  <a:srgbClr val="000000"/>
                </a:solidFill>
                <a:latin typeface="Arial"/>
                <a:cs typeface="Times"/>
              </a:rPr>
              <a:t>Diminuer de 10% les coûts des 	centre d’appel. </a:t>
            </a:r>
          </a:p>
          <a:p>
            <a:pPr defTabSz="457200">
              <a:spcBef>
                <a:spcPct val="20000"/>
              </a:spcBef>
              <a:buClr>
                <a:srgbClr val="003C71"/>
              </a:buClr>
              <a:buSzPct val="125000"/>
            </a:pPr>
            <a:endParaRPr lang="fr-CA" sz="1400" dirty="0">
              <a:solidFill>
                <a:srgbClr val="000000"/>
              </a:solidFill>
              <a:latin typeface="Arial"/>
              <a:cs typeface="Times"/>
            </a:endParaRPr>
          </a:p>
        </p:txBody>
      </p:sp>
      <p:cxnSp>
        <p:nvCxnSpPr>
          <p:cNvPr id="7" name="Connecteur droit avec flèche 6"/>
          <p:cNvCxnSpPr/>
          <p:nvPr/>
        </p:nvCxnSpPr>
        <p:spPr>
          <a:xfrm>
            <a:off x="6424654" y="3450865"/>
            <a:ext cx="7951" cy="3975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5080884" y="3848430"/>
            <a:ext cx="3474720" cy="357810"/>
          </a:xfrm>
          <a:prstGeom prst="rect">
            <a:avLst/>
          </a:prstGeom>
        </p:spPr>
        <p:txBody>
          <a:bodyPr vert="horz" wrap="square" lIns="91440" tIns="45720" rIns="91440" bIns="45720" rtlCol="0">
            <a:noAutofit/>
          </a:bodyPr>
          <a:lstStyle/>
          <a:p>
            <a:pPr marL="185738" indent="-185738" defTabSz="457200">
              <a:spcBef>
                <a:spcPct val="20000"/>
              </a:spcBef>
              <a:buClr>
                <a:srgbClr val="003C71"/>
              </a:buClr>
              <a:buSzPct val="125000"/>
              <a:buFont typeface="Arial" panose="020B0604020202020204" pitchFamily="34" charset="0"/>
              <a:buChar char="•"/>
            </a:pPr>
            <a:r>
              <a:rPr lang="fr-CA" sz="1200" b="1" dirty="0" smtClean="0">
                <a:solidFill>
                  <a:srgbClr val="000000"/>
                </a:solidFill>
                <a:latin typeface="Arial"/>
                <a:cs typeface="Times"/>
              </a:rPr>
              <a:t>Projets de génération de revenus: </a:t>
            </a:r>
            <a:r>
              <a:rPr lang="fr-CA" sz="1200" dirty="0" smtClean="0">
                <a:solidFill>
                  <a:srgbClr val="000000"/>
                </a:solidFill>
                <a:latin typeface="Arial"/>
                <a:cs typeface="Times"/>
              </a:rPr>
              <a:t>(nouveau produit, augmentation de la force de ventes, fusion et acquisition, </a:t>
            </a:r>
            <a:r>
              <a:rPr lang="fr-CA" sz="1200" dirty="0" err="1" smtClean="0">
                <a:solidFill>
                  <a:srgbClr val="000000"/>
                </a:solidFill>
                <a:latin typeface="Arial"/>
                <a:cs typeface="Times"/>
              </a:rPr>
              <a:t>etc</a:t>
            </a:r>
            <a:r>
              <a:rPr lang="fr-CA" sz="1200" dirty="0" smtClean="0">
                <a:solidFill>
                  <a:srgbClr val="000000"/>
                </a:solidFill>
                <a:latin typeface="Arial"/>
                <a:cs typeface="Times"/>
              </a:rPr>
              <a:t>)</a:t>
            </a:r>
            <a:endParaRPr lang="fr-CA" sz="1200" dirty="0">
              <a:solidFill>
                <a:srgbClr val="000000"/>
              </a:solidFill>
              <a:latin typeface="Arial"/>
              <a:cs typeface="Times"/>
            </a:endParaRPr>
          </a:p>
        </p:txBody>
      </p:sp>
      <p:cxnSp>
        <p:nvCxnSpPr>
          <p:cNvPr id="30" name="Connecteur droit avec flèche 29"/>
          <p:cNvCxnSpPr/>
          <p:nvPr/>
        </p:nvCxnSpPr>
        <p:spPr>
          <a:xfrm>
            <a:off x="6509235" y="5455922"/>
            <a:ext cx="7951" cy="3975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ZoneTexte 30"/>
          <p:cNvSpPr txBox="1"/>
          <p:nvPr/>
        </p:nvSpPr>
        <p:spPr>
          <a:xfrm>
            <a:off x="4800120" y="5869390"/>
            <a:ext cx="3943828" cy="357810"/>
          </a:xfrm>
          <a:prstGeom prst="rect">
            <a:avLst/>
          </a:prstGeom>
        </p:spPr>
        <p:txBody>
          <a:bodyPr vert="horz" wrap="square" lIns="91440" tIns="45720" rIns="91440" bIns="45720" rtlCol="0">
            <a:noAutofit/>
          </a:bodyPr>
          <a:lstStyle/>
          <a:p>
            <a:pPr marL="185738" indent="-185738" defTabSz="457200">
              <a:spcBef>
                <a:spcPct val="20000"/>
              </a:spcBef>
              <a:buClr>
                <a:srgbClr val="003C71"/>
              </a:buClr>
              <a:buSzPct val="125000"/>
              <a:buFont typeface="Arial" panose="020B0604020202020204" pitchFamily="34" charset="0"/>
              <a:buChar char="•"/>
            </a:pPr>
            <a:r>
              <a:rPr lang="fr-CA" sz="1200" b="1" dirty="0" smtClean="0">
                <a:solidFill>
                  <a:srgbClr val="000000"/>
                </a:solidFill>
                <a:latin typeface="Arial"/>
                <a:cs typeface="Times"/>
              </a:rPr>
              <a:t>Projets de réduction des dépenses: </a:t>
            </a:r>
            <a:r>
              <a:rPr lang="fr-CA" sz="1200" dirty="0" smtClean="0">
                <a:solidFill>
                  <a:srgbClr val="000000"/>
                </a:solidFill>
                <a:latin typeface="Arial"/>
                <a:cs typeface="Times"/>
              </a:rPr>
              <a:t>(optimisation de processus, rationalisation, </a:t>
            </a:r>
            <a:r>
              <a:rPr lang="fr-CA" sz="1200" dirty="0" err="1" smtClean="0">
                <a:solidFill>
                  <a:srgbClr val="000000"/>
                </a:solidFill>
                <a:latin typeface="Arial"/>
                <a:cs typeface="Times"/>
              </a:rPr>
              <a:t>etc</a:t>
            </a:r>
            <a:r>
              <a:rPr lang="fr-CA" sz="1200" dirty="0" smtClean="0">
                <a:solidFill>
                  <a:srgbClr val="000000"/>
                </a:solidFill>
                <a:latin typeface="Arial"/>
                <a:cs typeface="Times"/>
              </a:rPr>
              <a:t>)</a:t>
            </a:r>
            <a:endParaRPr lang="fr-CA" sz="1200" dirty="0">
              <a:solidFill>
                <a:srgbClr val="000000"/>
              </a:solidFill>
              <a:latin typeface="Arial"/>
              <a:cs typeface="Times"/>
            </a:endParaRPr>
          </a:p>
        </p:txBody>
      </p:sp>
      <p:graphicFrame>
        <p:nvGraphicFramePr>
          <p:cNvPr id="43" name="Tableau 42"/>
          <p:cNvGraphicFramePr>
            <a:graphicFrameLocks noGrp="1"/>
          </p:cNvGraphicFramePr>
          <p:nvPr>
            <p:extLst>
              <p:ext uri="{D42A27DB-BD31-4B8C-83A1-F6EECF244321}">
                <p14:modId xmlns:p14="http://schemas.microsoft.com/office/powerpoint/2010/main" val="714453214"/>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Évaluer</a:t>
                      </a:r>
                      <a:r>
                        <a:rPr lang="fr-CA" sz="1000" baseline="0" dirty="0" smtClean="0">
                          <a:solidFill>
                            <a:schemeClr val="bg1"/>
                          </a:solidFill>
                        </a:rPr>
                        <a:t> la situation</a:t>
                      </a:r>
                      <a:endParaRPr lang="fr-CA" sz="1000" dirty="0">
                        <a:solidFill>
                          <a:schemeClr val="accent6">
                            <a:lumMod val="50000"/>
                          </a:schemeClr>
                        </a:solidFill>
                      </a:endParaRPr>
                    </a:p>
                  </a:txBody>
                  <a:tcPr anchor="ctr">
                    <a:solidFill>
                      <a:schemeClr val="accent6">
                        <a:lumMod val="50000"/>
                      </a:schemeClr>
                    </a:solidFill>
                  </a:tcPr>
                </a:tc>
                <a:tc>
                  <a:txBody>
                    <a:bodyPr/>
                    <a:lstStyle/>
                    <a:p>
                      <a:pPr algn="ctr"/>
                      <a:r>
                        <a:rPr lang="fr-CA" sz="1000" baseline="0" dirty="0" smtClean="0">
                          <a:solidFill>
                            <a:schemeClr val="accent6">
                              <a:lumMod val="50000"/>
                            </a:schemeClr>
                          </a:solidFill>
                        </a:rPr>
                        <a:t>Capacités requises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Capacités</a:t>
                      </a:r>
                      <a:r>
                        <a:rPr lang="fr-CA" sz="1000" baseline="0" dirty="0" smtClean="0">
                          <a:solidFill>
                            <a:schemeClr val="accent6">
                              <a:lumMod val="50000"/>
                            </a:schemeClr>
                          </a:solidFill>
                        </a:rPr>
                        <a:t> actuelles</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Identifier</a:t>
                      </a:r>
                      <a:r>
                        <a:rPr lang="fr-CA" sz="1000" baseline="0" dirty="0" smtClean="0">
                          <a:solidFill>
                            <a:schemeClr val="accent6">
                              <a:lumMod val="50000"/>
                            </a:schemeClr>
                          </a:solidFill>
                        </a:rPr>
                        <a:t> les écarts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Recommandation</a:t>
                      </a:r>
                      <a:r>
                        <a:rPr lang="fr-CA" sz="1000" baseline="0" dirty="0" smtClean="0">
                          <a:solidFill>
                            <a:schemeClr val="accent6">
                              <a:lumMod val="50000"/>
                            </a:schemeClr>
                          </a:solidFill>
                        </a:rPr>
                        <a:t>s (Business Case)</a:t>
                      </a: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
        <p:nvSpPr>
          <p:cNvPr id="26" name="Étoile à 5 branches 25"/>
          <p:cNvSpPr/>
          <p:nvPr/>
        </p:nvSpPr>
        <p:spPr>
          <a:xfrm>
            <a:off x="2689897" y="1628800"/>
            <a:ext cx="297927" cy="238926"/>
          </a:xfrm>
          <a:prstGeom prst="star5">
            <a:avLst/>
          </a:prstGeom>
          <a:solidFill>
            <a:srgbClr val="FF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Tree>
    <p:extLst>
      <p:ext uri="{BB962C8B-B14F-4D97-AF65-F5344CB8AC3E}">
        <p14:creationId xmlns:p14="http://schemas.microsoft.com/office/powerpoint/2010/main" val="18183782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uble flèche horizontale 2"/>
          <p:cNvSpPr/>
          <p:nvPr/>
        </p:nvSpPr>
        <p:spPr>
          <a:xfrm>
            <a:off x="2933700" y="3082181"/>
            <a:ext cx="3267075" cy="1060450"/>
          </a:xfrm>
          <a:prstGeom prst="leftRightArrow">
            <a:avLst/>
          </a:prstGeom>
          <a:solidFill>
            <a:schemeClr val="accent6">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graphicFrame>
        <p:nvGraphicFramePr>
          <p:cNvPr id="8" name="Tableau 7"/>
          <p:cNvGraphicFramePr>
            <a:graphicFrameLocks noGrp="1"/>
          </p:cNvGraphicFramePr>
          <p:nvPr>
            <p:extLst/>
          </p:nvPr>
        </p:nvGraphicFramePr>
        <p:xfrm>
          <a:off x="314324" y="698667"/>
          <a:ext cx="8572500" cy="358608"/>
        </p:xfrm>
        <a:graphic>
          <a:graphicData uri="http://schemas.openxmlformats.org/drawingml/2006/table">
            <a:tbl>
              <a:tblPr firstRow="1" bandRow="1">
                <a:tableStyleId>{0E3FDE45-AF77-4B5C-9715-49D594BDF05E}</a:tableStyleId>
              </a:tblPr>
              <a:tblGrid>
                <a:gridCol w="2857500">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gridCol w="2857500">
                  <a:extLst>
                    <a:ext uri="{9D8B030D-6E8A-4147-A177-3AD203B41FA5}">
                      <a16:colId xmlns:a16="http://schemas.microsoft.com/office/drawing/2014/main" val="20002"/>
                    </a:ext>
                  </a:extLst>
                </a:gridCol>
              </a:tblGrid>
              <a:tr h="358608">
                <a:tc>
                  <a:txBody>
                    <a:bodyPr/>
                    <a:lstStyle/>
                    <a:p>
                      <a:pPr algn="ctr"/>
                      <a:r>
                        <a:rPr lang="fr-CA" sz="1000" dirty="0" smtClean="0">
                          <a:solidFill>
                            <a:schemeClr val="bg1"/>
                          </a:solidFill>
                        </a:rPr>
                        <a:t>Objectifs de projet</a:t>
                      </a:r>
                      <a:endParaRPr lang="fr-CA" sz="1000" dirty="0">
                        <a:solidFill>
                          <a:schemeClr val="bg1"/>
                        </a:solidFill>
                      </a:endParaRPr>
                    </a:p>
                  </a:txBody>
                  <a:tcPr>
                    <a:solidFill>
                      <a:schemeClr val="accent6">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Alignement avec les</a:t>
                      </a:r>
                      <a:r>
                        <a:rPr lang="fr-CA" sz="1000" baseline="0" dirty="0" smtClean="0">
                          <a:solidFill>
                            <a:schemeClr val="accent6">
                              <a:lumMod val="50000"/>
                            </a:schemeClr>
                          </a:solidFill>
                        </a:rPr>
                        <a:t> </a:t>
                      </a:r>
                      <a:r>
                        <a:rPr lang="fr-CA" sz="1000" dirty="0" smtClean="0">
                          <a:solidFill>
                            <a:schemeClr val="accent6">
                              <a:lumMod val="50000"/>
                            </a:schemeClr>
                          </a:solidFill>
                        </a:rPr>
                        <a:t>objectifs organisationnels</a:t>
                      </a:r>
                      <a:endParaRPr lang="fr-CA" sz="1000" dirty="0">
                        <a:solidFill>
                          <a:schemeClr val="accent6">
                            <a:lumMod val="50000"/>
                          </a:schemeClr>
                        </a:solidFill>
                      </a:endParaRPr>
                    </a:p>
                  </a:txBody>
                  <a:tcPr>
                    <a:solidFill>
                      <a:schemeClr val="bg1"/>
                    </a:solidFill>
                  </a:tcPr>
                </a:tc>
                <a:tc>
                  <a:txBody>
                    <a:bodyPr/>
                    <a:lstStyle/>
                    <a:p>
                      <a:pPr algn="ctr"/>
                      <a:r>
                        <a:rPr lang="fr-CA" sz="1000" baseline="0" dirty="0" smtClean="0">
                          <a:solidFill>
                            <a:schemeClr val="accent6">
                              <a:lumMod val="50000"/>
                            </a:schemeClr>
                          </a:solidFill>
                        </a:rPr>
                        <a:t>Porté de la solution</a:t>
                      </a:r>
                      <a:endParaRPr lang="fr-CA" sz="1000" dirty="0">
                        <a:solidFill>
                          <a:schemeClr val="accent6">
                            <a:lumMod val="50000"/>
                          </a:schemeClr>
                        </a:solidFill>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4" name="ZoneTexte 13"/>
          <p:cNvSpPr txBox="1"/>
          <p:nvPr/>
        </p:nvSpPr>
        <p:spPr>
          <a:xfrm>
            <a:off x="1514474" y="1257300"/>
            <a:ext cx="7229475" cy="819150"/>
          </a:xfrm>
          <a:prstGeom prst="rect">
            <a:avLst/>
          </a:prstGeom>
        </p:spPr>
        <p:txBody>
          <a:bodyPr vert="horz" wrap="square" lIns="91440" tIns="45720" rIns="91440" bIns="45720" rtlCol="0">
            <a:normAutofit lnSpcReduction="10000"/>
          </a:bodyPr>
          <a:lstStyle/>
          <a:p>
            <a:pPr defTabSz="457200">
              <a:spcBef>
                <a:spcPct val="20000"/>
              </a:spcBef>
              <a:buClr>
                <a:srgbClr val="003C71"/>
              </a:buClr>
              <a:buSzPct val="125000"/>
            </a:pPr>
            <a:r>
              <a:rPr lang="fr-CA" sz="1600" dirty="0" smtClean="0">
                <a:solidFill>
                  <a:srgbClr val="000000"/>
                </a:solidFill>
                <a:latin typeface="Arial"/>
                <a:cs typeface="Times"/>
              </a:rPr>
              <a:t>Les objectifs organisationnels peuvent être décomposés en sous-objectifs mesurables. Les objectifs vise souvent à augmenter ou diminuer un élément(</a:t>
            </a:r>
            <a:r>
              <a:rPr lang="fr-CA" sz="1600" dirty="0" smtClean="0">
                <a:solidFill>
                  <a:srgbClr val="000000"/>
                </a:solidFill>
                <a:latin typeface="Arial"/>
                <a:cs typeface="Times"/>
                <a:sym typeface="Wingdings"/>
              </a:rPr>
              <a:t> revenu, </a:t>
            </a:r>
            <a:r>
              <a:rPr lang="fr-CA" sz="1600" dirty="0">
                <a:solidFill>
                  <a:srgbClr val="000000"/>
                </a:solidFill>
                <a:latin typeface="Arial"/>
                <a:cs typeface="Times"/>
                <a:sym typeface="Wingdings"/>
              </a:rPr>
              <a:t> </a:t>
            </a:r>
            <a:r>
              <a:rPr lang="fr-CA" sz="1600" dirty="0" smtClean="0">
                <a:solidFill>
                  <a:srgbClr val="000000"/>
                </a:solidFill>
                <a:latin typeface="Arial"/>
                <a:cs typeface="Times"/>
                <a:sym typeface="Wingdings"/>
              </a:rPr>
              <a:t>part de marché, </a:t>
            </a:r>
            <a:r>
              <a:rPr lang="fr-CA" sz="1600" dirty="0">
                <a:solidFill>
                  <a:srgbClr val="000000"/>
                </a:solidFill>
                <a:latin typeface="Arial"/>
                <a:cs typeface="Times"/>
                <a:sym typeface="Wingdings"/>
              </a:rPr>
              <a:t> </a:t>
            </a:r>
            <a:r>
              <a:rPr lang="fr-CA" sz="1600" dirty="0" smtClean="0">
                <a:solidFill>
                  <a:srgbClr val="000000"/>
                </a:solidFill>
                <a:latin typeface="Arial"/>
                <a:cs typeface="Times"/>
                <a:sym typeface="Wingdings"/>
              </a:rPr>
              <a:t>nb clients,  coûts, </a:t>
            </a:r>
            <a:r>
              <a:rPr lang="fr-CA" sz="1600" dirty="0">
                <a:solidFill>
                  <a:srgbClr val="000000"/>
                </a:solidFill>
                <a:latin typeface="Arial"/>
                <a:cs typeface="Times"/>
                <a:sym typeface="Wingdings"/>
              </a:rPr>
              <a:t> </a:t>
            </a:r>
            <a:r>
              <a:rPr lang="fr-CA" sz="1600" dirty="0" smtClean="0">
                <a:solidFill>
                  <a:srgbClr val="000000"/>
                </a:solidFill>
                <a:latin typeface="Arial"/>
                <a:cs typeface="Times"/>
                <a:sym typeface="Wingdings"/>
              </a:rPr>
              <a:t>plaintes, etc.).</a:t>
            </a:r>
            <a:endParaRPr lang="fr-CA" sz="1600" dirty="0">
              <a:solidFill>
                <a:srgbClr val="000000"/>
              </a:solidFill>
              <a:latin typeface="Arial"/>
              <a:cs typeface="Times"/>
            </a:endParaRPr>
          </a:p>
        </p:txBody>
      </p:sp>
      <p:sp>
        <p:nvSpPr>
          <p:cNvPr id="12" name="Freeform 72"/>
          <p:cNvSpPr>
            <a:spLocks noChangeAspect="1" noEditPoints="1"/>
          </p:cNvSpPr>
          <p:nvPr>
            <p:custDataLst>
              <p:tags r:id="rId1"/>
            </p:custDataLst>
          </p:nvPr>
        </p:nvSpPr>
        <p:spPr bwMode="auto">
          <a:xfrm>
            <a:off x="829446" y="1245745"/>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 name="ZoneTexte 1"/>
          <p:cNvSpPr txBox="1"/>
          <p:nvPr/>
        </p:nvSpPr>
        <p:spPr>
          <a:xfrm>
            <a:off x="1962342" y="3375025"/>
            <a:ext cx="5209790" cy="533400"/>
          </a:xfrm>
          <a:prstGeom prst="rect">
            <a:avLst/>
          </a:prstGeom>
          <a:noFill/>
        </p:spPr>
        <p:txBody>
          <a:bodyPr vert="horz" wrap="square" lIns="91440" tIns="45720" rIns="91440" bIns="45720" rtlCol="0">
            <a:normAutofit fontScale="92500" lnSpcReduction="20000"/>
          </a:bodyPr>
          <a:lstStyle/>
          <a:p>
            <a:pPr algn="ctr" defTabSz="457200">
              <a:spcBef>
                <a:spcPct val="20000"/>
              </a:spcBef>
              <a:buClr>
                <a:srgbClr val="003C71"/>
              </a:buClr>
              <a:buSzPct val="125000"/>
            </a:pPr>
            <a:r>
              <a:rPr lang="fr-CA" sz="1600" b="1" dirty="0" smtClean="0">
                <a:solidFill>
                  <a:prstClr val="white"/>
                </a:solidFill>
                <a:latin typeface="Arial"/>
                <a:cs typeface="Times"/>
              </a:rPr>
              <a:t>Objectif </a:t>
            </a:r>
          </a:p>
          <a:p>
            <a:pPr algn="ctr" defTabSz="457200">
              <a:spcBef>
                <a:spcPct val="20000"/>
              </a:spcBef>
              <a:buClr>
                <a:srgbClr val="003C71"/>
              </a:buClr>
              <a:buSzPct val="125000"/>
            </a:pPr>
            <a:r>
              <a:rPr lang="fr-CA" sz="1600" b="1" dirty="0">
                <a:solidFill>
                  <a:prstClr val="white"/>
                </a:solidFill>
                <a:latin typeface="Arial"/>
                <a:cs typeface="Times"/>
              </a:rPr>
              <a:t>O</a:t>
            </a:r>
            <a:r>
              <a:rPr lang="fr-CA" sz="1600" b="1" dirty="0" smtClean="0">
                <a:solidFill>
                  <a:prstClr val="white"/>
                </a:solidFill>
                <a:latin typeface="Arial"/>
                <a:cs typeface="Times"/>
              </a:rPr>
              <a:t>rganisationnel vs Projet</a:t>
            </a:r>
          </a:p>
        </p:txBody>
      </p:sp>
      <p:sp>
        <p:nvSpPr>
          <p:cNvPr id="13" name="Rectangle à coins arrondis 12"/>
          <p:cNvSpPr/>
          <p:nvPr/>
        </p:nvSpPr>
        <p:spPr>
          <a:xfrm>
            <a:off x="177360" y="2815481"/>
            <a:ext cx="2769178" cy="1628775"/>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050">
              <a:solidFill>
                <a:prstClr val="white"/>
              </a:solidFill>
            </a:endParaRPr>
          </a:p>
        </p:txBody>
      </p:sp>
      <p:sp>
        <p:nvSpPr>
          <p:cNvPr id="18" name="ZoneTexte 17"/>
          <p:cNvSpPr txBox="1"/>
          <p:nvPr/>
        </p:nvSpPr>
        <p:spPr>
          <a:xfrm>
            <a:off x="9795" y="2902890"/>
            <a:ext cx="3077213" cy="353720"/>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b="1" dirty="0" smtClean="0">
                <a:solidFill>
                  <a:srgbClr val="005EB8">
                    <a:lumMod val="50000"/>
                  </a:srgbClr>
                </a:solidFill>
                <a:latin typeface="Arial"/>
                <a:cs typeface="Times"/>
              </a:rPr>
              <a:t>Organisationnel</a:t>
            </a:r>
            <a:endParaRPr lang="fr-CA" b="1" dirty="0">
              <a:solidFill>
                <a:srgbClr val="005EB8">
                  <a:lumMod val="50000"/>
                </a:srgbClr>
              </a:solidFill>
              <a:latin typeface="Arial"/>
              <a:cs typeface="Times"/>
            </a:endParaRPr>
          </a:p>
        </p:txBody>
      </p:sp>
      <p:sp>
        <p:nvSpPr>
          <p:cNvPr id="4" name="ZoneTexte 3"/>
          <p:cNvSpPr txBox="1"/>
          <p:nvPr/>
        </p:nvSpPr>
        <p:spPr>
          <a:xfrm>
            <a:off x="177361" y="3288556"/>
            <a:ext cx="2909648" cy="661144"/>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i="1" dirty="0" smtClean="0">
                <a:solidFill>
                  <a:srgbClr val="000000"/>
                </a:solidFill>
                <a:latin typeface="Arial"/>
                <a:cs typeface="Times"/>
              </a:rPr>
              <a:t>Être reconnue comme le #1  offrant meilleur service à la clientèle dans le domaine bancaire en Amérique du nord.</a:t>
            </a:r>
            <a:endParaRPr lang="fr-CA" sz="1400" i="1" dirty="0">
              <a:solidFill>
                <a:srgbClr val="000000"/>
              </a:solidFill>
              <a:latin typeface="Arial"/>
              <a:cs typeface="Times"/>
            </a:endParaRPr>
          </a:p>
        </p:txBody>
      </p:sp>
      <p:sp>
        <p:nvSpPr>
          <p:cNvPr id="19" name="Rectangle à coins arrondis 18"/>
          <p:cNvSpPr/>
          <p:nvPr/>
        </p:nvSpPr>
        <p:spPr>
          <a:xfrm>
            <a:off x="6234351" y="2783731"/>
            <a:ext cx="2769178" cy="1628775"/>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050">
              <a:solidFill>
                <a:prstClr val="white"/>
              </a:solidFill>
            </a:endParaRPr>
          </a:p>
        </p:txBody>
      </p:sp>
      <p:sp>
        <p:nvSpPr>
          <p:cNvPr id="20" name="ZoneTexte 19"/>
          <p:cNvSpPr txBox="1"/>
          <p:nvPr/>
        </p:nvSpPr>
        <p:spPr>
          <a:xfrm>
            <a:off x="6066786" y="2871140"/>
            <a:ext cx="3077213" cy="353720"/>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b="1" dirty="0" smtClean="0">
                <a:solidFill>
                  <a:srgbClr val="005EB8">
                    <a:lumMod val="50000"/>
                  </a:srgbClr>
                </a:solidFill>
                <a:latin typeface="Arial"/>
                <a:cs typeface="Times"/>
              </a:rPr>
              <a:t>Projet</a:t>
            </a:r>
            <a:endParaRPr lang="fr-CA" b="1" dirty="0">
              <a:solidFill>
                <a:srgbClr val="005EB8">
                  <a:lumMod val="50000"/>
                </a:srgbClr>
              </a:solidFill>
              <a:latin typeface="Arial"/>
              <a:cs typeface="Times"/>
            </a:endParaRPr>
          </a:p>
        </p:txBody>
      </p:sp>
      <p:sp>
        <p:nvSpPr>
          <p:cNvPr id="21" name="ZoneTexte 20"/>
          <p:cNvSpPr txBox="1"/>
          <p:nvPr/>
        </p:nvSpPr>
        <p:spPr>
          <a:xfrm>
            <a:off x="6234352" y="3256806"/>
            <a:ext cx="2909648" cy="661144"/>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i="1" dirty="0" smtClean="0">
                <a:solidFill>
                  <a:srgbClr val="000000"/>
                </a:solidFill>
                <a:latin typeface="Arial"/>
                <a:cs typeface="Times"/>
              </a:rPr>
              <a:t>Réduire de 20% les plaintes des clients dans la prochaine année .</a:t>
            </a:r>
            <a:endParaRPr lang="fr-CA" sz="1400" i="1" dirty="0">
              <a:solidFill>
                <a:srgbClr val="000000"/>
              </a:solidFill>
              <a:latin typeface="Arial"/>
              <a:cs typeface="Times"/>
            </a:endParaRPr>
          </a:p>
        </p:txBody>
      </p:sp>
      <p:sp>
        <p:nvSpPr>
          <p:cNvPr id="15"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2 </a:t>
            </a:r>
            <a:r>
              <a:rPr lang="fr-CA" sz="1800" b="0" i="1" dirty="0">
                <a:solidFill>
                  <a:srgbClr val="003C71"/>
                </a:solidFill>
              </a:rPr>
              <a:t>- Activité </a:t>
            </a:r>
            <a:r>
              <a:rPr lang="fr-CA" sz="1800" b="0" i="1" dirty="0" smtClean="0">
                <a:solidFill>
                  <a:srgbClr val="003C71"/>
                </a:solidFill>
              </a:rPr>
              <a:t>b. – MISER SUR DES CRITÈRES PERTINENTS</a:t>
            </a:r>
            <a:endParaRPr lang="fr-CA" sz="1800" b="0" i="1" dirty="0">
              <a:solidFill>
                <a:srgbClr val="003C71"/>
              </a:solidFill>
            </a:endParaRPr>
          </a:p>
        </p:txBody>
      </p:sp>
    </p:spTree>
    <p:extLst>
      <p:ext uri="{BB962C8B-B14F-4D97-AF65-F5344CB8AC3E}">
        <p14:creationId xmlns:p14="http://schemas.microsoft.com/office/powerpoint/2010/main" val="39902344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uble flèche horizontale 2"/>
          <p:cNvSpPr/>
          <p:nvPr/>
        </p:nvSpPr>
        <p:spPr>
          <a:xfrm>
            <a:off x="2933700" y="2644031"/>
            <a:ext cx="3267075" cy="1060450"/>
          </a:xfrm>
          <a:prstGeom prst="leftRightArrow">
            <a:avLst/>
          </a:prstGeom>
          <a:solidFill>
            <a:schemeClr val="accent6">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graphicFrame>
        <p:nvGraphicFramePr>
          <p:cNvPr id="8" name="Tableau 7"/>
          <p:cNvGraphicFramePr>
            <a:graphicFrameLocks noGrp="1"/>
          </p:cNvGraphicFramePr>
          <p:nvPr>
            <p:extLst/>
          </p:nvPr>
        </p:nvGraphicFramePr>
        <p:xfrm>
          <a:off x="314324" y="698667"/>
          <a:ext cx="8572500" cy="358608"/>
        </p:xfrm>
        <a:graphic>
          <a:graphicData uri="http://schemas.openxmlformats.org/drawingml/2006/table">
            <a:tbl>
              <a:tblPr firstRow="1" bandRow="1">
                <a:tableStyleId>{0E3FDE45-AF77-4B5C-9715-49D594BDF05E}</a:tableStyleId>
              </a:tblPr>
              <a:tblGrid>
                <a:gridCol w="2857500">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gridCol w="2857500">
                  <a:extLst>
                    <a:ext uri="{9D8B030D-6E8A-4147-A177-3AD203B41FA5}">
                      <a16:colId xmlns:a16="http://schemas.microsoft.com/office/drawing/2014/main" val="20002"/>
                    </a:ext>
                  </a:extLst>
                </a:gridCol>
              </a:tblGrid>
              <a:tr h="358608">
                <a:tc>
                  <a:txBody>
                    <a:bodyPr/>
                    <a:lstStyle/>
                    <a:p>
                      <a:pPr algn="ctr"/>
                      <a:r>
                        <a:rPr lang="fr-CA" sz="1000" dirty="0" smtClean="0">
                          <a:solidFill>
                            <a:schemeClr val="accent6">
                              <a:lumMod val="50000"/>
                            </a:schemeClr>
                          </a:solidFill>
                        </a:rPr>
                        <a:t>Objectifs de projet</a:t>
                      </a: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Alignement avec les</a:t>
                      </a:r>
                      <a:r>
                        <a:rPr lang="fr-CA" sz="1000" baseline="0" dirty="0" smtClean="0">
                          <a:solidFill>
                            <a:schemeClr val="bg1"/>
                          </a:solidFill>
                        </a:rPr>
                        <a:t> </a:t>
                      </a:r>
                      <a:r>
                        <a:rPr lang="fr-CA" sz="1000" dirty="0" smtClean="0">
                          <a:solidFill>
                            <a:schemeClr val="bg1"/>
                          </a:solidFill>
                        </a:rPr>
                        <a:t>objectifs organisationnels</a:t>
                      </a:r>
                      <a:endParaRPr lang="fr-CA" sz="1000" dirty="0">
                        <a:solidFill>
                          <a:schemeClr val="bg1"/>
                        </a:solidFill>
                      </a:endParaRPr>
                    </a:p>
                  </a:txBody>
                  <a:tcPr>
                    <a:solidFill>
                      <a:schemeClr val="accent6">
                        <a:lumMod val="50000"/>
                      </a:schemeClr>
                    </a:solidFill>
                  </a:tcPr>
                </a:tc>
                <a:tc>
                  <a:txBody>
                    <a:bodyPr/>
                    <a:lstStyle/>
                    <a:p>
                      <a:pPr algn="ctr"/>
                      <a:r>
                        <a:rPr lang="fr-CA" sz="1000" baseline="0" dirty="0" smtClean="0">
                          <a:solidFill>
                            <a:schemeClr val="accent6">
                              <a:lumMod val="50000"/>
                            </a:schemeClr>
                          </a:solidFill>
                        </a:rPr>
                        <a:t>Porté de la solution</a:t>
                      </a:r>
                      <a:endParaRPr lang="fr-CA" sz="1000" dirty="0">
                        <a:solidFill>
                          <a:schemeClr val="accent6">
                            <a:lumMod val="50000"/>
                          </a:schemeClr>
                        </a:solidFill>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4" name="ZoneTexte 13"/>
          <p:cNvSpPr txBox="1"/>
          <p:nvPr/>
        </p:nvSpPr>
        <p:spPr>
          <a:xfrm>
            <a:off x="1514474" y="1257300"/>
            <a:ext cx="7229475" cy="819150"/>
          </a:xfrm>
          <a:prstGeom prst="rect">
            <a:avLst/>
          </a:prstGeom>
        </p:spPr>
        <p:txBody>
          <a:bodyPr vert="horz" wrap="square" lIns="91440" tIns="45720" rIns="91440" bIns="45720" rtlCol="0">
            <a:normAutofit lnSpcReduction="10000"/>
          </a:bodyPr>
          <a:lstStyle/>
          <a:p>
            <a:pPr defTabSz="457200">
              <a:spcBef>
                <a:spcPct val="20000"/>
              </a:spcBef>
              <a:buClr>
                <a:srgbClr val="003C71"/>
              </a:buClr>
              <a:buSzPct val="125000"/>
            </a:pPr>
            <a:r>
              <a:rPr lang="fr-CA" sz="1600" dirty="0" smtClean="0">
                <a:solidFill>
                  <a:srgbClr val="000000"/>
                </a:solidFill>
                <a:latin typeface="Arial"/>
                <a:cs typeface="Times"/>
              </a:rPr>
              <a:t>Les objectifs organisationnels peuvent être décomposés en sous-objectifs mesurables. Les objectifs vise souvent à augmenter ou diminuer un élément(</a:t>
            </a:r>
            <a:r>
              <a:rPr lang="fr-CA" sz="1600" dirty="0" smtClean="0">
                <a:solidFill>
                  <a:srgbClr val="000000"/>
                </a:solidFill>
                <a:latin typeface="Arial"/>
                <a:cs typeface="Times"/>
                <a:sym typeface="Wingdings"/>
              </a:rPr>
              <a:t> revenu, </a:t>
            </a:r>
            <a:r>
              <a:rPr lang="fr-CA" sz="1600" dirty="0">
                <a:solidFill>
                  <a:srgbClr val="000000"/>
                </a:solidFill>
                <a:latin typeface="Arial"/>
                <a:cs typeface="Times"/>
                <a:sym typeface="Wingdings"/>
              </a:rPr>
              <a:t> </a:t>
            </a:r>
            <a:r>
              <a:rPr lang="fr-CA" sz="1600" dirty="0" smtClean="0">
                <a:solidFill>
                  <a:srgbClr val="000000"/>
                </a:solidFill>
                <a:latin typeface="Arial"/>
                <a:cs typeface="Times"/>
                <a:sym typeface="Wingdings"/>
              </a:rPr>
              <a:t>part de marché, </a:t>
            </a:r>
            <a:r>
              <a:rPr lang="fr-CA" sz="1600" dirty="0">
                <a:solidFill>
                  <a:srgbClr val="000000"/>
                </a:solidFill>
                <a:latin typeface="Arial"/>
                <a:cs typeface="Times"/>
                <a:sym typeface="Wingdings"/>
              </a:rPr>
              <a:t> </a:t>
            </a:r>
            <a:r>
              <a:rPr lang="fr-CA" sz="1600" dirty="0" smtClean="0">
                <a:solidFill>
                  <a:srgbClr val="000000"/>
                </a:solidFill>
                <a:latin typeface="Arial"/>
                <a:cs typeface="Times"/>
                <a:sym typeface="Wingdings"/>
              </a:rPr>
              <a:t>nb clients,  coûts, </a:t>
            </a:r>
            <a:r>
              <a:rPr lang="fr-CA" sz="1600" dirty="0">
                <a:solidFill>
                  <a:srgbClr val="000000"/>
                </a:solidFill>
                <a:latin typeface="Arial"/>
                <a:cs typeface="Times"/>
                <a:sym typeface="Wingdings"/>
              </a:rPr>
              <a:t> </a:t>
            </a:r>
            <a:r>
              <a:rPr lang="fr-CA" sz="1600" dirty="0" smtClean="0">
                <a:solidFill>
                  <a:srgbClr val="000000"/>
                </a:solidFill>
                <a:latin typeface="Arial"/>
                <a:cs typeface="Times"/>
                <a:sym typeface="Wingdings"/>
              </a:rPr>
              <a:t>plaintes, etc.).</a:t>
            </a:r>
            <a:endParaRPr lang="fr-CA" sz="1600" dirty="0">
              <a:solidFill>
                <a:srgbClr val="000000"/>
              </a:solidFill>
              <a:latin typeface="Arial"/>
              <a:cs typeface="Times"/>
            </a:endParaRPr>
          </a:p>
        </p:txBody>
      </p:sp>
      <p:sp>
        <p:nvSpPr>
          <p:cNvPr id="12" name="Freeform 72"/>
          <p:cNvSpPr>
            <a:spLocks noChangeAspect="1" noEditPoints="1"/>
          </p:cNvSpPr>
          <p:nvPr>
            <p:custDataLst>
              <p:tags r:id="rId1"/>
            </p:custDataLst>
          </p:nvPr>
        </p:nvSpPr>
        <p:spPr bwMode="auto">
          <a:xfrm>
            <a:off x="829446" y="1245745"/>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 name="ZoneTexte 1"/>
          <p:cNvSpPr txBox="1"/>
          <p:nvPr/>
        </p:nvSpPr>
        <p:spPr>
          <a:xfrm>
            <a:off x="1962342" y="2936875"/>
            <a:ext cx="5209790" cy="533400"/>
          </a:xfrm>
          <a:prstGeom prst="rect">
            <a:avLst/>
          </a:prstGeom>
          <a:noFill/>
        </p:spPr>
        <p:txBody>
          <a:bodyPr vert="horz" wrap="square" lIns="91440" tIns="45720" rIns="91440" bIns="45720" rtlCol="0">
            <a:normAutofit fontScale="92500" lnSpcReduction="20000"/>
          </a:bodyPr>
          <a:lstStyle/>
          <a:p>
            <a:pPr algn="ctr" defTabSz="457200">
              <a:spcBef>
                <a:spcPct val="20000"/>
              </a:spcBef>
              <a:buClr>
                <a:srgbClr val="003C71"/>
              </a:buClr>
              <a:buSzPct val="125000"/>
            </a:pPr>
            <a:r>
              <a:rPr lang="fr-CA" sz="1600" b="1" dirty="0" smtClean="0">
                <a:solidFill>
                  <a:prstClr val="white"/>
                </a:solidFill>
                <a:latin typeface="Arial"/>
                <a:cs typeface="Times"/>
              </a:rPr>
              <a:t>Objectif </a:t>
            </a:r>
          </a:p>
          <a:p>
            <a:pPr algn="ctr" defTabSz="457200">
              <a:spcBef>
                <a:spcPct val="20000"/>
              </a:spcBef>
              <a:buClr>
                <a:srgbClr val="003C71"/>
              </a:buClr>
              <a:buSzPct val="125000"/>
            </a:pPr>
            <a:r>
              <a:rPr lang="fr-CA" sz="1600" b="1" dirty="0">
                <a:solidFill>
                  <a:prstClr val="white"/>
                </a:solidFill>
                <a:latin typeface="Arial"/>
                <a:cs typeface="Times"/>
              </a:rPr>
              <a:t>O</a:t>
            </a:r>
            <a:r>
              <a:rPr lang="fr-CA" sz="1600" b="1" dirty="0" smtClean="0">
                <a:solidFill>
                  <a:prstClr val="white"/>
                </a:solidFill>
                <a:latin typeface="Arial"/>
                <a:cs typeface="Times"/>
              </a:rPr>
              <a:t>rganisationnel vs Projet</a:t>
            </a:r>
          </a:p>
        </p:txBody>
      </p:sp>
      <p:sp>
        <p:nvSpPr>
          <p:cNvPr id="13" name="Rectangle à coins arrondis 12"/>
          <p:cNvSpPr/>
          <p:nvPr/>
        </p:nvSpPr>
        <p:spPr>
          <a:xfrm>
            <a:off x="177360" y="2377331"/>
            <a:ext cx="2769178" cy="1628775"/>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050">
              <a:solidFill>
                <a:prstClr val="white"/>
              </a:solidFill>
            </a:endParaRPr>
          </a:p>
        </p:txBody>
      </p:sp>
      <p:sp>
        <p:nvSpPr>
          <p:cNvPr id="18" name="ZoneTexte 17"/>
          <p:cNvSpPr txBox="1"/>
          <p:nvPr/>
        </p:nvSpPr>
        <p:spPr>
          <a:xfrm>
            <a:off x="9795" y="2464740"/>
            <a:ext cx="3077213" cy="353720"/>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b="1" dirty="0" smtClean="0">
                <a:solidFill>
                  <a:srgbClr val="005EB8">
                    <a:lumMod val="50000"/>
                  </a:srgbClr>
                </a:solidFill>
                <a:latin typeface="Arial"/>
                <a:cs typeface="Times"/>
              </a:rPr>
              <a:t>Organisationnel</a:t>
            </a:r>
            <a:endParaRPr lang="fr-CA" b="1" dirty="0">
              <a:solidFill>
                <a:srgbClr val="005EB8">
                  <a:lumMod val="50000"/>
                </a:srgbClr>
              </a:solidFill>
              <a:latin typeface="Arial"/>
              <a:cs typeface="Times"/>
            </a:endParaRPr>
          </a:p>
        </p:txBody>
      </p:sp>
      <p:sp>
        <p:nvSpPr>
          <p:cNvPr id="4" name="ZoneTexte 3"/>
          <p:cNvSpPr txBox="1"/>
          <p:nvPr/>
        </p:nvSpPr>
        <p:spPr>
          <a:xfrm>
            <a:off x="177361" y="2850406"/>
            <a:ext cx="2909648" cy="661144"/>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i="1" dirty="0" smtClean="0">
                <a:solidFill>
                  <a:srgbClr val="000000"/>
                </a:solidFill>
                <a:latin typeface="Arial"/>
                <a:cs typeface="Times"/>
              </a:rPr>
              <a:t>Être reconnue comme le #1  offrant meilleur service à la clientèle dans le domaine bancaire en Amérique du nord.</a:t>
            </a:r>
            <a:endParaRPr lang="fr-CA" sz="1400" i="1" dirty="0">
              <a:solidFill>
                <a:srgbClr val="000000"/>
              </a:solidFill>
              <a:latin typeface="Arial"/>
              <a:cs typeface="Times"/>
            </a:endParaRPr>
          </a:p>
        </p:txBody>
      </p:sp>
      <p:sp>
        <p:nvSpPr>
          <p:cNvPr id="19" name="Rectangle à coins arrondis 18"/>
          <p:cNvSpPr/>
          <p:nvPr/>
        </p:nvSpPr>
        <p:spPr>
          <a:xfrm>
            <a:off x="6234351" y="2345581"/>
            <a:ext cx="2769178" cy="1628775"/>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050">
              <a:solidFill>
                <a:prstClr val="white"/>
              </a:solidFill>
            </a:endParaRPr>
          </a:p>
        </p:txBody>
      </p:sp>
      <p:sp>
        <p:nvSpPr>
          <p:cNvPr id="20" name="ZoneTexte 19"/>
          <p:cNvSpPr txBox="1"/>
          <p:nvPr/>
        </p:nvSpPr>
        <p:spPr>
          <a:xfrm>
            <a:off x="6066786" y="2432990"/>
            <a:ext cx="3077213" cy="353720"/>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b="1" dirty="0" smtClean="0">
                <a:solidFill>
                  <a:srgbClr val="005EB8">
                    <a:lumMod val="50000"/>
                  </a:srgbClr>
                </a:solidFill>
                <a:latin typeface="Arial"/>
                <a:cs typeface="Times"/>
              </a:rPr>
              <a:t>Projet</a:t>
            </a:r>
            <a:endParaRPr lang="fr-CA" b="1" dirty="0">
              <a:solidFill>
                <a:srgbClr val="005EB8">
                  <a:lumMod val="50000"/>
                </a:srgbClr>
              </a:solidFill>
              <a:latin typeface="Arial"/>
              <a:cs typeface="Times"/>
            </a:endParaRPr>
          </a:p>
        </p:txBody>
      </p:sp>
      <p:sp>
        <p:nvSpPr>
          <p:cNvPr id="21" name="ZoneTexte 20"/>
          <p:cNvSpPr txBox="1"/>
          <p:nvPr/>
        </p:nvSpPr>
        <p:spPr>
          <a:xfrm>
            <a:off x="6234352" y="2818656"/>
            <a:ext cx="2909648" cy="661144"/>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i="1" dirty="0" smtClean="0">
                <a:solidFill>
                  <a:srgbClr val="000000"/>
                </a:solidFill>
                <a:latin typeface="Arial"/>
                <a:cs typeface="Times"/>
              </a:rPr>
              <a:t>Réduire de 20% les plaintes des clients dans la prochaine année .</a:t>
            </a:r>
            <a:endParaRPr lang="fr-CA" sz="1400" i="1" dirty="0">
              <a:solidFill>
                <a:srgbClr val="000000"/>
              </a:solidFill>
              <a:latin typeface="Arial"/>
              <a:cs typeface="Times"/>
            </a:endParaRPr>
          </a:p>
        </p:txBody>
      </p:sp>
      <p:sp>
        <p:nvSpPr>
          <p:cNvPr id="5" name="ZoneTexte 4"/>
          <p:cNvSpPr txBox="1"/>
          <p:nvPr/>
        </p:nvSpPr>
        <p:spPr>
          <a:xfrm>
            <a:off x="1800674" y="4294655"/>
            <a:ext cx="5543101" cy="518465"/>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600" dirty="0" smtClean="0">
                <a:solidFill>
                  <a:srgbClr val="FF0000"/>
                </a:solidFill>
                <a:latin typeface="Arial"/>
                <a:cs typeface="Times"/>
              </a:rPr>
              <a:t>Il est important que les objectifs soient alignés.  Si le projet n’est pas en adéquation avec les objectifs organisationnels, il faut se poser la question:</a:t>
            </a:r>
          </a:p>
          <a:p>
            <a:pPr algn="ctr" defTabSz="457200">
              <a:spcBef>
                <a:spcPct val="20000"/>
              </a:spcBef>
              <a:buClr>
                <a:srgbClr val="003C71"/>
              </a:buClr>
              <a:buSzPct val="125000"/>
            </a:pPr>
            <a:r>
              <a:rPr lang="fr-CA" sz="2000" dirty="0" smtClean="0">
                <a:solidFill>
                  <a:srgbClr val="FF0000"/>
                </a:solidFill>
                <a:latin typeface="Arial"/>
                <a:cs typeface="Times"/>
              </a:rPr>
              <a:t>Pourquoi faisons-nous ce projet?  </a:t>
            </a:r>
            <a:endParaRPr lang="fr-CA" sz="2000" dirty="0">
              <a:solidFill>
                <a:srgbClr val="FF0000"/>
              </a:solidFill>
              <a:latin typeface="Arial"/>
              <a:cs typeface="Times"/>
            </a:endParaRPr>
          </a:p>
        </p:txBody>
      </p:sp>
      <p:sp>
        <p:nvSpPr>
          <p:cNvPr id="15"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2 </a:t>
            </a:r>
            <a:r>
              <a:rPr lang="fr-CA" sz="1800" b="0" i="1" dirty="0">
                <a:solidFill>
                  <a:srgbClr val="003C71"/>
                </a:solidFill>
              </a:rPr>
              <a:t>- Activité </a:t>
            </a:r>
            <a:r>
              <a:rPr lang="fr-CA" sz="1800" b="0" i="1" dirty="0" smtClean="0">
                <a:solidFill>
                  <a:srgbClr val="003C71"/>
                </a:solidFill>
              </a:rPr>
              <a:t>b. – MISER SUR DES CRITÈRES PERTINENTS</a:t>
            </a:r>
            <a:endParaRPr lang="fr-CA" sz="1800" b="0" i="1" dirty="0">
              <a:solidFill>
                <a:srgbClr val="003C71"/>
              </a:solidFill>
            </a:endParaRPr>
          </a:p>
        </p:txBody>
      </p:sp>
    </p:spTree>
    <p:extLst>
      <p:ext uri="{BB962C8B-B14F-4D97-AF65-F5344CB8AC3E}">
        <p14:creationId xmlns:p14="http://schemas.microsoft.com/office/powerpoint/2010/main" val="2432622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p:cNvGraphicFramePr>
            <a:graphicFrameLocks noGrp="1"/>
          </p:cNvGraphicFramePr>
          <p:nvPr>
            <p:extLst/>
          </p:nvPr>
        </p:nvGraphicFramePr>
        <p:xfrm>
          <a:off x="314324" y="698667"/>
          <a:ext cx="8572500" cy="358608"/>
        </p:xfrm>
        <a:graphic>
          <a:graphicData uri="http://schemas.openxmlformats.org/drawingml/2006/table">
            <a:tbl>
              <a:tblPr firstRow="1" bandRow="1">
                <a:tableStyleId>{0E3FDE45-AF77-4B5C-9715-49D594BDF05E}</a:tableStyleId>
              </a:tblPr>
              <a:tblGrid>
                <a:gridCol w="2857500">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gridCol w="2857500">
                  <a:extLst>
                    <a:ext uri="{9D8B030D-6E8A-4147-A177-3AD203B41FA5}">
                      <a16:colId xmlns:a16="http://schemas.microsoft.com/office/drawing/2014/main" val="20002"/>
                    </a:ext>
                  </a:extLst>
                </a:gridCol>
              </a:tblGrid>
              <a:tr h="358608">
                <a:tc>
                  <a:txBody>
                    <a:bodyPr/>
                    <a:lstStyle/>
                    <a:p>
                      <a:pPr algn="ctr"/>
                      <a:r>
                        <a:rPr lang="fr-CA" sz="1000" dirty="0" smtClean="0">
                          <a:solidFill>
                            <a:schemeClr val="accent6">
                              <a:lumMod val="50000"/>
                            </a:schemeClr>
                          </a:solidFill>
                        </a:rPr>
                        <a:t>Objectifs de projet</a:t>
                      </a:r>
                      <a:endParaRPr lang="fr-CA" sz="1000" dirty="0">
                        <a:solidFill>
                          <a:schemeClr val="accent6">
                            <a:lumMod val="50000"/>
                          </a:schemeClr>
                        </a:solidFill>
                      </a:endParaRPr>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Alignement avec les</a:t>
                      </a:r>
                      <a:r>
                        <a:rPr lang="fr-CA" sz="1000" baseline="0" dirty="0" smtClean="0">
                          <a:solidFill>
                            <a:schemeClr val="accent6">
                              <a:lumMod val="50000"/>
                            </a:schemeClr>
                          </a:solidFill>
                        </a:rPr>
                        <a:t> </a:t>
                      </a:r>
                      <a:r>
                        <a:rPr lang="fr-CA" sz="1000" dirty="0" smtClean="0">
                          <a:solidFill>
                            <a:schemeClr val="accent6">
                              <a:lumMod val="50000"/>
                            </a:schemeClr>
                          </a:solidFill>
                        </a:rPr>
                        <a:t>objectifs organisationnels</a:t>
                      </a:r>
                      <a:endParaRPr lang="fr-CA" sz="1000" dirty="0">
                        <a:solidFill>
                          <a:schemeClr val="accent6">
                            <a:lumMod val="50000"/>
                          </a:schemeClr>
                        </a:solidFill>
                      </a:endParaRPr>
                    </a:p>
                  </a:txBody>
                  <a:tcPr>
                    <a:solidFill>
                      <a:schemeClr val="bg1"/>
                    </a:solidFill>
                  </a:tcPr>
                </a:tc>
                <a:tc>
                  <a:txBody>
                    <a:bodyPr/>
                    <a:lstStyle/>
                    <a:p>
                      <a:pPr algn="ctr"/>
                      <a:r>
                        <a:rPr lang="fr-CA" sz="1000" baseline="0" dirty="0" smtClean="0">
                          <a:solidFill>
                            <a:schemeClr val="bg1"/>
                          </a:solidFill>
                        </a:rPr>
                        <a:t>Porté de la solution</a:t>
                      </a:r>
                      <a:endParaRPr lang="fr-CA" sz="1000" dirty="0">
                        <a:solidFill>
                          <a:schemeClr val="bg1"/>
                        </a:solidFill>
                      </a:endParaRPr>
                    </a:p>
                  </a:txBody>
                  <a:tcPr>
                    <a:solidFill>
                      <a:schemeClr val="accent6">
                        <a:lumMod val="50000"/>
                      </a:schemeClr>
                    </a:solidFill>
                  </a:tcPr>
                </a:tc>
                <a:extLst>
                  <a:ext uri="{0D108BD9-81ED-4DB2-BD59-A6C34878D82A}">
                    <a16:rowId xmlns:a16="http://schemas.microsoft.com/office/drawing/2014/main" val="10000"/>
                  </a:ext>
                </a:extLst>
              </a:tr>
            </a:tbl>
          </a:graphicData>
        </a:graphic>
      </p:graphicFrame>
      <p:sp>
        <p:nvSpPr>
          <p:cNvPr id="14" name="ZoneTexte 13"/>
          <p:cNvSpPr txBox="1"/>
          <p:nvPr/>
        </p:nvSpPr>
        <p:spPr>
          <a:xfrm>
            <a:off x="1514474" y="1219200"/>
            <a:ext cx="7372350" cy="819150"/>
          </a:xfrm>
          <a:prstGeom prst="rect">
            <a:avLst/>
          </a:prstGeom>
        </p:spPr>
        <p:txBody>
          <a:bodyPr vert="horz" wrap="square" lIns="91440" tIns="45720" rIns="91440" bIns="45720" rtlCol="0">
            <a:noAutofit/>
          </a:bodyPr>
          <a:lstStyle/>
          <a:p>
            <a:pPr defTabSz="457200"/>
            <a:r>
              <a:rPr lang="fr-CA" sz="1600" dirty="0" smtClean="0">
                <a:solidFill>
                  <a:srgbClr val="000000"/>
                </a:solidFill>
                <a:latin typeface="Arial"/>
                <a:cs typeface="Times"/>
              </a:rPr>
              <a:t>L’analyste d’affaires devra conceptualiser </a:t>
            </a:r>
            <a:r>
              <a:rPr lang="fr-CA" sz="1600" dirty="0">
                <a:solidFill>
                  <a:srgbClr val="000000"/>
                </a:solidFill>
                <a:latin typeface="Arial"/>
                <a:cs typeface="Times"/>
              </a:rPr>
              <a:t>la solution </a:t>
            </a:r>
            <a:r>
              <a:rPr lang="fr-CA" sz="1600" dirty="0" smtClean="0">
                <a:solidFill>
                  <a:srgbClr val="000000"/>
                </a:solidFill>
                <a:latin typeface="Arial"/>
                <a:cs typeface="Times"/>
              </a:rPr>
              <a:t>recommandée </a:t>
            </a:r>
            <a:r>
              <a:rPr lang="fr-CA" sz="1600" dirty="0">
                <a:solidFill>
                  <a:srgbClr val="000000"/>
                </a:solidFill>
                <a:latin typeface="Arial"/>
                <a:cs typeface="Times"/>
              </a:rPr>
              <a:t>avec assez </a:t>
            </a:r>
            <a:r>
              <a:rPr lang="fr-CA" sz="1600" dirty="0" smtClean="0">
                <a:solidFill>
                  <a:srgbClr val="000000"/>
                </a:solidFill>
                <a:latin typeface="Arial"/>
                <a:cs typeface="Times"/>
              </a:rPr>
              <a:t>de détail </a:t>
            </a:r>
            <a:r>
              <a:rPr lang="fr-CA" sz="1600" dirty="0">
                <a:solidFill>
                  <a:srgbClr val="000000"/>
                </a:solidFill>
                <a:latin typeface="Arial"/>
                <a:cs typeface="Times"/>
              </a:rPr>
              <a:t>pour permettre aux parties prenantes de comprendre les nouvelles </a:t>
            </a:r>
            <a:r>
              <a:rPr lang="fr-CA" sz="1600" dirty="0" smtClean="0">
                <a:solidFill>
                  <a:srgbClr val="000000"/>
                </a:solidFill>
                <a:latin typeface="Arial"/>
                <a:cs typeface="Times"/>
              </a:rPr>
              <a:t>capacités qu’une </a:t>
            </a:r>
            <a:r>
              <a:rPr lang="fr-CA" sz="1600" dirty="0">
                <a:solidFill>
                  <a:srgbClr val="000000"/>
                </a:solidFill>
                <a:latin typeface="Arial"/>
                <a:cs typeface="Times"/>
              </a:rPr>
              <a:t>initiative produira. La </a:t>
            </a:r>
            <a:r>
              <a:rPr lang="fr-CA" sz="1600" dirty="0" smtClean="0">
                <a:solidFill>
                  <a:srgbClr val="000000"/>
                </a:solidFill>
                <a:latin typeface="Arial"/>
                <a:cs typeface="Times"/>
              </a:rPr>
              <a:t>portée </a:t>
            </a:r>
            <a:r>
              <a:rPr lang="fr-CA" sz="1600" dirty="0">
                <a:solidFill>
                  <a:srgbClr val="000000"/>
                </a:solidFill>
                <a:latin typeface="Arial"/>
                <a:cs typeface="Times"/>
              </a:rPr>
              <a:t>de la solution </a:t>
            </a:r>
            <a:r>
              <a:rPr lang="fr-CA" sz="1600" dirty="0" smtClean="0">
                <a:solidFill>
                  <a:srgbClr val="000000"/>
                </a:solidFill>
                <a:latin typeface="Arial"/>
                <a:cs typeface="Times"/>
              </a:rPr>
              <a:t>changera peut-être au cours </a:t>
            </a:r>
            <a:r>
              <a:rPr lang="fr-CA" sz="1600" dirty="0">
                <a:solidFill>
                  <a:srgbClr val="000000"/>
                </a:solidFill>
                <a:latin typeface="Arial"/>
                <a:cs typeface="Times"/>
              </a:rPr>
              <a:t>du </a:t>
            </a:r>
            <a:r>
              <a:rPr lang="fr-CA" sz="1600" dirty="0" smtClean="0">
                <a:solidFill>
                  <a:srgbClr val="000000"/>
                </a:solidFill>
                <a:latin typeface="Arial"/>
                <a:cs typeface="Times"/>
              </a:rPr>
              <a:t>projet.</a:t>
            </a:r>
            <a:endParaRPr lang="fr-CA" sz="1600" dirty="0">
              <a:solidFill>
                <a:srgbClr val="000000"/>
              </a:solidFill>
              <a:latin typeface="Arial"/>
              <a:cs typeface="Times"/>
            </a:endParaRPr>
          </a:p>
        </p:txBody>
      </p:sp>
      <p:sp>
        <p:nvSpPr>
          <p:cNvPr id="12" name="Freeform 72"/>
          <p:cNvSpPr>
            <a:spLocks noChangeAspect="1" noEditPoints="1"/>
          </p:cNvSpPr>
          <p:nvPr>
            <p:custDataLst>
              <p:tags r:id="rId1"/>
            </p:custDataLst>
          </p:nvPr>
        </p:nvSpPr>
        <p:spPr bwMode="auto">
          <a:xfrm>
            <a:off x="829446" y="1384300"/>
            <a:ext cx="552450" cy="565150"/>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5" name="Losange 24"/>
          <p:cNvSpPr/>
          <p:nvPr/>
        </p:nvSpPr>
        <p:spPr>
          <a:xfrm>
            <a:off x="3646574" y="3035890"/>
            <a:ext cx="1908000" cy="1906441"/>
          </a:xfrm>
          <a:prstGeom prst="diamond">
            <a:avLst/>
          </a:prstGeom>
          <a:solidFill>
            <a:schemeClr val="accent6">
              <a:lumMod val="75000"/>
            </a:schemeClr>
          </a:solidFill>
          <a:ln w="12700" cap="flat" cmpd="sng" algn="ctr">
            <a:noFill/>
            <a:prstDash val="solid"/>
            <a:miter lim="800000"/>
          </a:ln>
          <a:effectLst/>
        </p:spPr>
        <p:txBody>
          <a:bodyPr rtlCol="0" anchor="ctr"/>
          <a:lstStyle/>
          <a:p>
            <a:pPr algn="ctr"/>
            <a:endParaRPr lang="fr-CA" kern="0" smtClean="0">
              <a:solidFill>
                <a:prstClr val="white"/>
              </a:solidFill>
              <a:latin typeface="Calibri" panose="020F0502020204030204"/>
            </a:endParaRPr>
          </a:p>
        </p:txBody>
      </p:sp>
      <p:sp>
        <p:nvSpPr>
          <p:cNvPr id="33" name="ZoneTexte 32"/>
          <p:cNvSpPr txBox="1"/>
          <p:nvPr/>
        </p:nvSpPr>
        <p:spPr>
          <a:xfrm>
            <a:off x="200024" y="2605889"/>
            <a:ext cx="3853871" cy="822075"/>
          </a:xfrm>
          <a:prstGeom prst="rect">
            <a:avLst/>
          </a:prstGeom>
        </p:spPr>
        <p:txBody>
          <a:bodyPr vert="horz" wrap="square" lIns="91440" tIns="45720" rIns="91440" bIns="45720" rtlCol="0">
            <a:noAutofit/>
          </a:bodyPr>
          <a:lstStyle/>
          <a:p>
            <a:pPr marL="285750" indent="-285750" defTabSz="457200">
              <a:buFont typeface="Wingdings" panose="05000000000000000000" pitchFamily="2" charset="2"/>
              <a:buChar char="§"/>
            </a:pPr>
            <a:r>
              <a:rPr lang="fr-CA" dirty="0">
                <a:solidFill>
                  <a:srgbClr val="000000"/>
                </a:solidFill>
              </a:rPr>
              <a:t>Description des principales </a:t>
            </a:r>
            <a:r>
              <a:rPr lang="fr-CA" b="1" dirty="0">
                <a:solidFill>
                  <a:srgbClr val="000000"/>
                </a:solidFill>
              </a:rPr>
              <a:t>caractéristiques</a:t>
            </a:r>
            <a:r>
              <a:rPr lang="fr-CA" dirty="0">
                <a:solidFill>
                  <a:srgbClr val="000000"/>
                </a:solidFill>
              </a:rPr>
              <a:t> et </a:t>
            </a:r>
            <a:r>
              <a:rPr lang="fr-CA" b="1" dirty="0" smtClean="0">
                <a:solidFill>
                  <a:srgbClr val="000000"/>
                </a:solidFill>
              </a:rPr>
              <a:t>fonctions </a:t>
            </a:r>
            <a:r>
              <a:rPr lang="fr-CA" b="1" dirty="0">
                <a:solidFill>
                  <a:srgbClr val="000000"/>
                </a:solidFill>
              </a:rPr>
              <a:t>prévues</a:t>
            </a:r>
          </a:p>
        </p:txBody>
      </p:sp>
      <p:sp>
        <p:nvSpPr>
          <p:cNvPr id="34" name="ZoneTexte 33"/>
          <p:cNvSpPr txBox="1"/>
          <p:nvPr/>
        </p:nvSpPr>
        <p:spPr>
          <a:xfrm>
            <a:off x="5267324" y="4628164"/>
            <a:ext cx="3787196" cy="822075"/>
          </a:xfrm>
          <a:prstGeom prst="rect">
            <a:avLst/>
          </a:prstGeom>
        </p:spPr>
        <p:txBody>
          <a:bodyPr vert="horz" wrap="square" lIns="91440" tIns="45720" rIns="91440" bIns="45720" rtlCol="0">
            <a:noAutofit/>
          </a:bodyPr>
          <a:lstStyle/>
          <a:p>
            <a:pPr marL="285750" indent="-285750" defTabSz="457200">
              <a:buFont typeface="Wingdings" panose="05000000000000000000" pitchFamily="2" charset="2"/>
              <a:buChar char="§"/>
            </a:pPr>
            <a:r>
              <a:rPr lang="fr-CA" dirty="0">
                <a:solidFill>
                  <a:srgbClr val="000000"/>
                </a:solidFill>
              </a:rPr>
              <a:t>Interactions de la solution avec les personnes et les systèmes a l’extérieur de sa </a:t>
            </a:r>
            <a:r>
              <a:rPr lang="fr-CA" dirty="0" smtClean="0">
                <a:solidFill>
                  <a:srgbClr val="000000"/>
                </a:solidFill>
              </a:rPr>
              <a:t>portée. </a:t>
            </a:r>
            <a:endParaRPr lang="fr-CA" dirty="0">
              <a:solidFill>
                <a:srgbClr val="000000"/>
              </a:solidFill>
            </a:endParaRPr>
          </a:p>
        </p:txBody>
      </p:sp>
      <p:sp>
        <p:nvSpPr>
          <p:cNvPr id="35" name="ZoneTexte 34"/>
          <p:cNvSpPr txBox="1"/>
          <p:nvPr/>
        </p:nvSpPr>
        <p:spPr>
          <a:xfrm>
            <a:off x="5248275" y="2605889"/>
            <a:ext cx="2852118" cy="822075"/>
          </a:xfrm>
          <a:prstGeom prst="rect">
            <a:avLst/>
          </a:prstGeom>
        </p:spPr>
        <p:txBody>
          <a:bodyPr vert="horz" wrap="square" lIns="91440" tIns="45720" rIns="91440" bIns="45720" rtlCol="0">
            <a:noAutofit/>
          </a:bodyPr>
          <a:lstStyle/>
          <a:p>
            <a:pPr marL="285750" indent="-285750" defTabSz="457200">
              <a:buFont typeface="Wingdings" panose="05000000000000000000" pitchFamily="2" charset="2"/>
              <a:buChar char="§"/>
            </a:pPr>
            <a:r>
              <a:rPr lang="fr-CA" dirty="0" smtClean="0">
                <a:solidFill>
                  <a:srgbClr val="000000"/>
                </a:solidFill>
              </a:rPr>
              <a:t>Ce qui est</a:t>
            </a:r>
            <a:r>
              <a:rPr lang="fr-CA" dirty="0">
                <a:solidFill>
                  <a:srgbClr val="000000"/>
                </a:solidFill>
              </a:rPr>
              <a:t> </a:t>
            </a:r>
            <a:r>
              <a:rPr lang="fr-CA" b="1" dirty="0" smtClean="0">
                <a:solidFill>
                  <a:srgbClr val="000000"/>
                </a:solidFill>
              </a:rPr>
              <a:t>inclus</a:t>
            </a:r>
            <a:r>
              <a:rPr lang="fr-CA" dirty="0" smtClean="0">
                <a:solidFill>
                  <a:srgbClr val="000000"/>
                </a:solidFill>
              </a:rPr>
              <a:t> </a:t>
            </a:r>
            <a:r>
              <a:rPr lang="fr-CA" dirty="0">
                <a:solidFill>
                  <a:srgbClr val="000000"/>
                </a:solidFill>
              </a:rPr>
              <a:t>/ </a:t>
            </a:r>
            <a:r>
              <a:rPr lang="fr-CA" b="1" dirty="0">
                <a:solidFill>
                  <a:srgbClr val="000000"/>
                </a:solidFill>
              </a:rPr>
              <a:t>exclu </a:t>
            </a:r>
          </a:p>
        </p:txBody>
      </p:sp>
      <p:sp>
        <p:nvSpPr>
          <p:cNvPr id="36" name="ZoneTexte 35"/>
          <p:cNvSpPr txBox="1"/>
          <p:nvPr/>
        </p:nvSpPr>
        <p:spPr>
          <a:xfrm>
            <a:off x="196217" y="4647214"/>
            <a:ext cx="4004307" cy="1625649"/>
          </a:xfrm>
          <a:prstGeom prst="rect">
            <a:avLst/>
          </a:prstGeom>
        </p:spPr>
        <p:txBody>
          <a:bodyPr vert="horz" wrap="square" lIns="91440" tIns="45720" rIns="91440" bIns="45720" rtlCol="0">
            <a:noAutofit/>
          </a:bodyPr>
          <a:lstStyle/>
          <a:p>
            <a:pPr marL="285750" indent="-285750" defTabSz="457200">
              <a:buFont typeface="Wingdings" panose="05000000000000000000" pitchFamily="2" charset="2"/>
              <a:buChar char="§"/>
            </a:pPr>
            <a:r>
              <a:rPr lang="fr-CA" dirty="0">
                <a:solidFill>
                  <a:srgbClr val="000000"/>
                </a:solidFill>
              </a:rPr>
              <a:t>Principales dépendances techniques et d’affaires qui restreindront le déploiement de la </a:t>
            </a:r>
            <a:r>
              <a:rPr lang="fr-CA" dirty="0" smtClean="0">
                <a:solidFill>
                  <a:srgbClr val="000000"/>
                </a:solidFill>
              </a:rPr>
              <a:t>solution</a:t>
            </a:r>
            <a:r>
              <a:rPr lang="fr-CA" dirty="0">
                <a:solidFill>
                  <a:srgbClr val="000000"/>
                </a:solidFill>
              </a:rPr>
              <a:t>.</a:t>
            </a:r>
            <a:endParaRPr lang="fr-CA" dirty="0">
              <a:solidFill>
                <a:srgbClr val="000000"/>
              </a:solidFill>
              <a:cs typeface="Times"/>
            </a:endParaRPr>
          </a:p>
        </p:txBody>
      </p:sp>
      <p:sp>
        <p:nvSpPr>
          <p:cNvPr id="7" name="ZoneTexte 6"/>
          <p:cNvSpPr txBox="1"/>
          <p:nvPr/>
        </p:nvSpPr>
        <p:spPr>
          <a:xfrm>
            <a:off x="3893847" y="3626099"/>
            <a:ext cx="1413453" cy="659731"/>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b="1" dirty="0" smtClean="0">
                <a:solidFill>
                  <a:prstClr val="white"/>
                </a:solidFill>
                <a:latin typeface="Arial"/>
                <a:cs typeface="Times"/>
              </a:rPr>
              <a:t>Portée de la solution</a:t>
            </a:r>
            <a:endParaRPr lang="fr-CA" b="1" dirty="0">
              <a:solidFill>
                <a:prstClr val="white"/>
              </a:solidFill>
              <a:latin typeface="Arial"/>
              <a:cs typeface="Times"/>
            </a:endParaRPr>
          </a:p>
        </p:txBody>
      </p:sp>
      <p:sp>
        <p:nvSpPr>
          <p:cNvPr id="13"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2 </a:t>
            </a:r>
            <a:r>
              <a:rPr lang="fr-CA" sz="1800" b="0" i="1" dirty="0">
                <a:solidFill>
                  <a:srgbClr val="003C71"/>
                </a:solidFill>
              </a:rPr>
              <a:t>- Activité </a:t>
            </a:r>
            <a:r>
              <a:rPr lang="fr-CA" sz="1800" b="0" i="1" dirty="0" smtClean="0">
                <a:solidFill>
                  <a:srgbClr val="003C71"/>
                </a:solidFill>
              </a:rPr>
              <a:t>b. – MISER SUR DES CRITÈRES PERTINENTS</a:t>
            </a:r>
            <a:endParaRPr lang="fr-CA" sz="1800" b="0" i="1" dirty="0">
              <a:solidFill>
                <a:srgbClr val="003C71"/>
              </a:solidFill>
            </a:endParaRPr>
          </a:p>
        </p:txBody>
      </p:sp>
    </p:spTree>
    <p:extLst>
      <p:ext uri="{BB962C8B-B14F-4D97-AF65-F5344CB8AC3E}">
        <p14:creationId xmlns:p14="http://schemas.microsoft.com/office/powerpoint/2010/main" val="363351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2</a:t>
            </a:r>
            <a:br>
              <a:rPr lang="fr-CA" dirty="0" smtClean="0">
                <a:solidFill>
                  <a:srgbClr val="002060"/>
                </a:solidFill>
              </a:rPr>
            </a:br>
            <a:r>
              <a:rPr lang="fr-CA" sz="2200" dirty="0" smtClean="0">
                <a:solidFill>
                  <a:srgbClr val="002060"/>
                </a:solidFill>
              </a:rPr>
              <a:t>analyser les écarts « </a:t>
            </a:r>
            <a:r>
              <a:rPr lang="fr-CA" sz="2200" dirty="0" err="1" smtClean="0">
                <a:solidFill>
                  <a:srgbClr val="002060"/>
                </a:solidFill>
              </a:rPr>
              <a:t>as-is</a:t>
            </a:r>
            <a:r>
              <a:rPr lang="fr-CA" sz="2200" dirty="0" smtClean="0">
                <a:solidFill>
                  <a:srgbClr val="002060"/>
                </a:solidFill>
              </a:rPr>
              <a:t> » vs «</a:t>
            </a:r>
            <a:r>
              <a:rPr lang="fr-CA" sz="2200" dirty="0" err="1" smtClean="0">
                <a:solidFill>
                  <a:srgbClr val="002060"/>
                </a:solidFill>
              </a:rPr>
              <a:t>to-be</a:t>
            </a:r>
            <a:r>
              <a:rPr lang="fr-CA" sz="2200" smtClean="0">
                <a:solidFill>
                  <a:srgbClr val="002060"/>
                </a:solidFill>
              </a:rPr>
              <a:t>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Comprendre les buts et objectifs ;</a:t>
            </a:r>
          </a:p>
          <a:p>
            <a:pPr marL="457200" indent="-457200">
              <a:buFont typeface="+mj-lt"/>
              <a:buAutoNum type="alphaLcParenR"/>
            </a:pPr>
            <a:r>
              <a:rPr lang="fr-CA" b="1" dirty="0">
                <a:solidFill>
                  <a:srgbClr val="FF0066"/>
                </a:solidFill>
              </a:rPr>
              <a:t>Miser sur des critères pertinents</a:t>
            </a:r>
            <a:r>
              <a:rPr lang="fr-CA" b="1" i="1" dirty="0" smtClean="0">
                <a:solidFill>
                  <a:srgbClr val="FF0066"/>
                </a:solidFill>
              </a:rPr>
              <a:t>;</a:t>
            </a:r>
          </a:p>
          <a:p>
            <a:pPr marL="457200" indent="-457200">
              <a:buFont typeface="+mj-lt"/>
              <a:buAutoNum type="alphaLcParenR"/>
            </a:pPr>
            <a:r>
              <a:rPr lang="fr-CA" b="1" dirty="0">
                <a:solidFill>
                  <a:srgbClr val="FF0066"/>
                </a:solidFill>
              </a:rPr>
              <a:t>Analyser les FFOM </a:t>
            </a:r>
            <a:r>
              <a:rPr lang="fr-CA" b="1" i="1" dirty="0">
                <a:solidFill>
                  <a:srgbClr val="FF0066"/>
                </a:solidFill>
              </a:rPr>
              <a:t>« SWOT </a:t>
            </a:r>
            <a:r>
              <a:rPr lang="fr-CA" b="1" i="1" dirty="0" smtClean="0">
                <a:solidFill>
                  <a:srgbClr val="FF0066"/>
                </a:solidFill>
              </a:rPr>
              <a:t>» </a:t>
            </a:r>
            <a:r>
              <a:rPr lang="fr-CA" b="1" dirty="0" smtClean="0">
                <a:solidFill>
                  <a:srgbClr val="FF0066"/>
                </a:solidFill>
              </a:rPr>
              <a:t>;</a:t>
            </a:r>
          </a:p>
          <a:p>
            <a:pPr marL="457200" indent="-457200">
              <a:buFont typeface="+mj-lt"/>
              <a:buAutoNum type="alphaLcParenR"/>
            </a:pPr>
            <a:r>
              <a:rPr lang="fr-CA" dirty="0" smtClean="0"/>
              <a:t>Analyser </a:t>
            </a:r>
            <a:r>
              <a:rPr lang="fr-CA" dirty="0"/>
              <a:t>l</a:t>
            </a:r>
            <a:r>
              <a:rPr lang="fr-CA" dirty="0" smtClean="0"/>
              <a:t>es causes fondamentales « </a:t>
            </a:r>
            <a:r>
              <a:rPr lang="fr-CA" dirty="0" err="1" smtClean="0"/>
              <a:t>Root</a:t>
            </a:r>
            <a:r>
              <a:rPr lang="fr-CA" dirty="0" smtClean="0"/>
              <a:t> Cause » ;</a:t>
            </a:r>
          </a:p>
          <a:p>
            <a:pPr marL="457200" indent="-457200">
              <a:buFont typeface="+mj-lt"/>
              <a:buAutoNum type="alphaLcParenR"/>
            </a:pPr>
            <a:r>
              <a:rPr lang="fr-CA" dirty="0" smtClean="0"/>
              <a:t>Déterminer les ressources / capacités additionnelles ;</a:t>
            </a:r>
          </a:p>
          <a:p>
            <a:pPr marL="457200" indent="-457200">
              <a:buFont typeface="+mj-lt"/>
              <a:buAutoNum type="alphaLcParenR"/>
            </a:pPr>
            <a:r>
              <a:rPr lang="fr-CA" dirty="0" smtClean="0"/>
              <a:t>Évaluer les ressources / capacités en place « AS-IS »</a:t>
            </a:r>
          </a:p>
          <a:p>
            <a:pPr marL="457200" indent="-457200">
              <a:buFont typeface="+mj-lt"/>
              <a:buAutoNum type="alphaLcParenR"/>
            </a:pPr>
            <a:r>
              <a:rPr lang="fr-CA" dirty="0" smtClean="0"/>
              <a:t>Identifier les écarts de ressources / capacités.</a:t>
            </a:r>
          </a:p>
          <a:p>
            <a:pPr marL="457200" indent="-457200">
              <a:buFont typeface="+mj-lt"/>
              <a:buAutoNum type="alphaLcParenR"/>
            </a:pPr>
            <a:endParaRPr lang="fr-CA" dirty="0"/>
          </a:p>
        </p:txBody>
      </p:sp>
    </p:spTree>
    <p:extLst>
      <p:ext uri="{BB962C8B-B14F-4D97-AF65-F5344CB8AC3E}">
        <p14:creationId xmlns:p14="http://schemas.microsoft.com/office/powerpoint/2010/main" val="9213873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2 </a:t>
            </a:r>
            <a:r>
              <a:rPr lang="fr-CA" sz="1800" b="0" i="1" dirty="0">
                <a:solidFill>
                  <a:srgbClr val="003C71"/>
                </a:solidFill>
              </a:rPr>
              <a:t>- Activité </a:t>
            </a:r>
            <a:r>
              <a:rPr lang="fr-CA" sz="1800" b="0" i="1" dirty="0" smtClean="0">
                <a:solidFill>
                  <a:srgbClr val="003C71"/>
                </a:solidFill>
              </a:rPr>
              <a:t>c. –ANALYSER LES FFOM « SWOT »</a:t>
            </a:r>
            <a:endParaRPr lang="fr-CA" sz="1800" b="0" i="1" dirty="0">
              <a:solidFill>
                <a:srgbClr val="003C71"/>
              </a:solidFill>
            </a:endParaRPr>
          </a:p>
        </p:txBody>
      </p:sp>
      <p:sp>
        <p:nvSpPr>
          <p:cNvPr id="21" name="ZoneTexte 20"/>
          <p:cNvSpPr txBox="1"/>
          <p:nvPr/>
        </p:nvSpPr>
        <p:spPr>
          <a:xfrm>
            <a:off x="449540" y="2456953"/>
            <a:ext cx="8263969" cy="2751151"/>
          </a:xfrm>
          <a:prstGeom prst="rect">
            <a:avLst/>
          </a:prstGeom>
        </p:spPr>
        <p:txBody>
          <a:bodyPr vert="horz" wrap="square" lIns="91440" tIns="45720" rIns="91440" bIns="45720" rtlCol="0">
            <a:normAutofit/>
          </a:bodyPr>
          <a:lstStyle/>
          <a:p>
            <a:pPr defTabSz="457200">
              <a:spcBef>
                <a:spcPct val="30000"/>
              </a:spcBef>
              <a:spcAft>
                <a:spcPct val="30000"/>
              </a:spcAft>
            </a:pPr>
            <a:r>
              <a:rPr lang="fr-CA" altLang="fr-FR" sz="2000" b="1" dirty="0">
                <a:solidFill>
                  <a:srgbClr val="005EB8">
                    <a:lumMod val="50000"/>
                  </a:srgbClr>
                </a:solidFill>
              </a:rPr>
              <a:t>L’analyse des </a:t>
            </a:r>
            <a:r>
              <a:rPr lang="fr-CA" altLang="fr-FR" sz="2000" b="1" dirty="0" smtClean="0">
                <a:solidFill>
                  <a:srgbClr val="005EB8">
                    <a:lumMod val="50000"/>
                  </a:srgbClr>
                </a:solidFill>
              </a:rPr>
              <a:t>Forces</a:t>
            </a:r>
            <a:r>
              <a:rPr lang="fr-CA" altLang="fr-FR" sz="2000" b="1" dirty="0">
                <a:solidFill>
                  <a:srgbClr val="005EB8">
                    <a:lumMod val="50000"/>
                  </a:srgbClr>
                </a:solidFill>
              </a:rPr>
              <a:t>, </a:t>
            </a:r>
            <a:r>
              <a:rPr lang="fr-CA" altLang="fr-FR" sz="2000" b="1" dirty="0" smtClean="0">
                <a:solidFill>
                  <a:srgbClr val="005EB8">
                    <a:lumMod val="50000"/>
                  </a:srgbClr>
                </a:solidFill>
              </a:rPr>
              <a:t>Faiblesses</a:t>
            </a:r>
            <a:r>
              <a:rPr lang="fr-CA" altLang="fr-FR" sz="2000" b="1" dirty="0">
                <a:solidFill>
                  <a:srgbClr val="005EB8">
                    <a:lumMod val="50000"/>
                  </a:srgbClr>
                </a:solidFill>
              </a:rPr>
              <a:t>, </a:t>
            </a:r>
            <a:r>
              <a:rPr lang="fr-CA" altLang="fr-FR" sz="2000" b="1" dirty="0" smtClean="0">
                <a:solidFill>
                  <a:srgbClr val="005EB8">
                    <a:lumMod val="50000"/>
                  </a:srgbClr>
                </a:solidFill>
              </a:rPr>
              <a:t>Opportunités </a:t>
            </a:r>
            <a:r>
              <a:rPr lang="fr-CA" altLang="fr-FR" sz="2000" b="1" dirty="0">
                <a:solidFill>
                  <a:srgbClr val="005EB8">
                    <a:lumMod val="50000"/>
                  </a:srgbClr>
                </a:solidFill>
              </a:rPr>
              <a:t>et </a:t>
            </a:r>
            <a:r>
              <a:rPr lang="fr-CA" altLang="fr-FR" sz="2000" b="1" dirty="0" smtClean="0">
                <a:solidFill>
                  <a:srgbClr val="005EB8">
                    <a:lumMod val="50000"/>
                  </a:srgbClr>
                </a:solidFill>
              </a:rPr>
              <a:t>Menaces </a:t>
            </a:r>
            <a:r>
              <a:rPr lang="fr-CA" altLang="fr-FR" sz="2000" b="1" dirty="0">
                <a:solidFill>
                  <a:srgbClr val="005EB8">
                    <a:lumMod val="50000"/>
                  </a:srgbClr>
                </a:solidFill>
              </a:rPr>
              <a:t>de </a:t>
            </a:r>
            <a:r>
              <a:rPr lang="fr-CA" altLang="fr-FR" sz="2000" b="1" dirty="0" smtClean="0">
                <a:solidFill>
                  <a:srgbClr val="005EB8">
                    <a:lumMod val="50000"/>
                  </a:srgbClr>
                </a:solidFill>
              </a:rPr>
              <a:t>l’organisation </a:t>
            </a:r>
            <a:r>
              <a:rPr lang="fr-CA" altLang="fr-FR" sz="2000" b="1" dirty="0">
                <a:solidFill>
                  <a:srgbClr val="005EB8">
                    <a:lumMod val="50000"/>
                  </a:srgbClr>
                </a:solidFill>
              </a:rPr>
              <a:t>vise principalement à </a:t>
            </a:r>
            <a:r>
              <a:rPr lang="fr-CA" altLang="fr-FR" sz="2000" b="1" dirty="0" smtClean="0">
                <a:solidFill>
                  <a:srgbClr val="005EB8">
                    <a:lumMod val="50000"/>
                  </a:srgbClr>
                </a:solidFill>
              </a:rPr>
              <a:t>:</a:t>
            </a:r>
            <a:endParaRPr lang="fr-CA" altLang="fr-FR" sz="2000" b="1" dirty="0">
              <a:solidFill>
                <a:srgbClr val="005EB8">
                  <a:lumMod val="50000"/>
                </a:srgbClr>
              </a:solidFill>
            </a:endParaRPr>
          </a:p>
          <a:p>
            <a:pPr marL="620713" lvl="1" indent="-257175" defTabSz="457200">
              <a:spcAft>
                <a:spcPct val="30000"/>
              </a:spcAft>
              <a:buFont typeface="Wingdings" pitchFamily="2" charset="2"/>
              <a:buChar char="§"/>
            </a:pPr>
            <a:r>
              <a:rPr lang="fr-CA" altLang="fr-FR" sz="1600" dirty="0">
                <a:solidFill>
                  <a:srgbClr val="005EB8">
                    <a:lumMod val="50000"/>
                  </a:srgbClr>
                </a:solidFill>
              </a:rPr>
              <a:t>Mettre en évidence les forces et faiblesses (</a:t>
            </a:r>
            <a:r>
              <a:rPr lang="fr-CA" altLang="fr-FR" sz="1600" b="1" dirty="0">
                <a:solidFill>
                  <a:srgbClr val="005EB8">
                    <a:lumMod val="50000"/>
                  </a:srgbClr>
                </a:solidFill>
              </a:rPr>
              <a:t>facteurs internes</a:t>
            </a:r>
            <a:r>
              <a:rPr lang="fr-CA" altLang="fr-FR" sz="1600" dirty="0">
                <a:solidFill>
                  <a:srgbClr val="005EB8">
                    <a:lumMod val="50000"/>
                  </a:srgbClr>
                </a:solidFill>
              </a:rPr>
              <a:t>) et d’identifier les opportunités et menaces (</a:t>
            </a:r>
            <a:r>
              <a:rPr lang="fr-CA" altLang="fr-FR" sz="1600" b="1" dirty="0">
                <a:solidFill>
                  <a:srgbClr val="005EB8">
                    <a:lumMod val="50000"/>
                  </a:srgbClr>
                </a:solidFill>
              </a:rPr>
              <a:t>facteurs externes</a:t>
            </a:r>
            <a:r>
              <a:rPr lang="fr-CA" altLang="fr-FR" sz="1600" dirty="0">
                <a:solidFill>
                  <a:srgbClr val="005EB8">
                    <a:lumMod val="50000"/>
                  </a:srgbClr>
                </a:solidFill>
              </a:rPr>
              <a:t>) actuellement présentes dans l’organisation </a:t>
            </a:r>
            <a:endParaRPr lang="fr-CA" altLang="fr-FR" sz="1600" dirty="0" smtClean="0">
              <a:solidFill>
                <a:srgbClr val="005EB8">
                  <a:lumMod val="50000"/>
                </a:srgbClr>
              </a:solidFill>
            </a:endParaRPr>
          </a:p>
          <a:p>
            <a:pPr marL="363538" lvl="1" defTabSz="457200">
              <a:spcAft>
                <a:spcPct val="30000"/>
              </a:spcAft>
            </a:pPr>
            <a:endParaRPr lang="fr-CA" altLang="fr-FR" sz="1600" dirty="0">
              <a:solidFill>
                <a:srgbClr val="005EB8">
                  <a:lumMod val="50000"/>
                </a:srgbClr>
              </a:solidFill>
            </a:endParaRPr>
          </a:p>
          <a:p>
            <a:pPr marL="620713" lvl="1" indent="-257175" defTabSz="457200">
              <a:spcAft>
                <a:spcPct val="30000"/>
              </a:spcAft>
              <a:buFont typeface="Wingdings" pitchFamily="2" charset="2"/>
              <a:buChar char="§"/>
            </a:pPr>
            <a:r>
              <a:rPr lang="fr-CA" sz="1600" dirty="0">
                <a:solidFill>
                  <a:srgbClr val="005EB8">
                    <a:lumMod val="50000"/>
                  </a:srgbClr>
                </a:solidFill>
              </a:rPr>
              <a:t>L’analyse FFOM aide à analyser rapidement différents aspects de l’état actuel de l’organisation et de son environnement avant que diverses solutions possibles soient envisagées</a:t>
            </a:r>
            <a:endParaRPr lang="fr-CA" sz="1400" b="1" dirty="0">
              <a:solidFill>
                <a:srgbClr val="005EB8">
                  <a:lumMod val="50000"/>
                </a:srgbClr>
              </a:solidFill>
              <a:latin typeface="Arial"/>
              <a:cs typeface="Times"/>
            </a:endParaRPr>
          </a:p>
        </p:txBody>
      </p:sp>
      <p:graphicFrame>
        <p:nvGraphicFramePr>
          <p:cNvPr id="45" name="Tableau 44"/>
          <p:cNvGraphicFramePr>
            <a:graphicFrameLocks noGrp="1"/>
          </p:cNvGraphicFramePr>
          <p:nvPr>
            <p:extLst>
              <p:ext uri="{D42A27DB-BD31-4B8C-83A1-F6EECF244321}">
                <p14:modId xmlns:p14="http://schemas.microsoft.com/office/powerpoint/2010/main" val="509426303"/>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Évaluer</a:t>
                      </a:r>
                      <a:r>
                        <a:rPr lang="fr-CA" sz="1000" baseline="0" dirty="0" smtClean="0">
                          <a:solidFill>
                            <a:schemeClr val="bg1"/>
                          </a:solidFill>
                        </a:rPr>
                        <a:t> la situation</a:t>
                      </a:r>
                      <a:endParaRPr lang="fr-CA" sz="1000" dirty="0">
                        <a:solidFill>
                          <a:schemeClr val="accent6">
                            <a:lumMod val="50000"/>
                          </a:schemeClr>
                        </a:solidFill>
                      </a:endParaRPr>
                    </a:p>
                  </a:txBody>
                  <a:tcPr anchor="ctr">
                    <a:solidFill>
                      <a:schemeClr val="accent6">
                        <a:lumMod val="50000"/>
                      </a:schemeClr>
                    </a:solidFill>
                  </a:tcPr>
                </a:tc>
                <a:tc>
                  <a:txBody>
                    <a:bodyPr/>
                    <a:lstStyle/>
                    <a:p>
                      <a:pPr algn="ctr"/>
                      <a:r>
                        <a:rPr lang="fr-CA" sz="1000" baseline="0" dirty="0" smtClean="0">
                          <a:solidFill>
                            <a:schemeClr val="accent6">
                              <a:lumMod val="50000"/>
                            </a:schemeClr>
                          </a:solidFill>
                        </a:rPr>
                        <a:t>Capacités requises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Capacités</a:t>
                      </a:r>
                      <a:r>
                        <a:rPr lang="fr-CA" sz="1000" baseline="0" dirty="0" smtClean="0">
                          <a:solidFill>
                            <a:schemeClr val="accent6">
                              <a:lumMod val="50000"/>
                            </a:schemeClr>
                          </a:solidFill>
                        </a:rPr>
                        <a:t> actuelles</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Identifier</a:t>
                      </a:r>
                      <a:r>
                        <a:rPr lang="fr-CA" sz="1000" baseline="0" dirty="0" smtClean="0">
                          <a:solidFill>
                            <a:schemeClr val="accent6">
                              <a:lumMod val="50000"/>
                            </a:schemeClr>
                          </a:solidFill>
                        </a:rPr>
                        <a:t> les écarts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Recommandation</a:t>
                      </a:r>
                      <a:r>
                        <a:rPr lang="fr-CA" sz="1000" baseline="0" dirty="0" smtClean="0">
                          <a:solidFill>
                            <a:schemeClr val="accent6">
                              <a:lumMod val="50000"/>
                            </a:schemeClr>
                          </a:solidFill>
                        </a:rPr>
                        <a:t>s (Business Case)</a:t>
                      </a: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
        <p:nvSpPr>
          <p:cNvPr id="15" name="Rectangle à coins arrondis 14"/>
          <p:cNvSpPr/>
          <p:nvPr/>
        </p:nvSpPr>
        <p:spPr>
          <a:xfrm>
            <a:off x="662046" y="1198648"/>
            <a:ext cx="7829970" cy="314392"/>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600" b="1" dirty="0" smtClean="0">
                <a:solidFill>
                  <a:prstClr val="white"/>
                </a:solidFill>
              </a:rPr>
              <a:t>SITUATION ACTUELLE</a:t>
            </a:r>
            <a:endParaRPr lang="fr-CA" sz="1600" b="1" dirty="0">
              <a:solidFill>
                <a:prstClr val="white"/>
              </a:solidFill>
            </a:endParaRPr>
          </a:p>
        </p:txBody>
      </p:sp>
      <p:sp>
        <p:nvSpPr>
          <p:cNvPr id="16" name="Rectangle à coins arrondis 15"/>
          <p:cNvSpPr/>
          <p:nvPr/>
        </p:nvSpPr>
        <p:spPr>
          <a:xfrm>
            <a:off x="640315" y="1568698"/>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17" name="ZoneTexte 16"/>
          <p:cNvSpPr txBox="1"/>
          <p:nvPr/>
        </p:nvSpPr>
        <p:spPr>
          <a:xfrm>
            <a:off x="654095" y="1680149"/>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Buts et objectifs organisationnels</a:t>
            </a:r>
            <a:endParaRPr lang="fr-CA" sz="1400" b="1" dirty="0">
              <a:solidFill>
                <a:srgbClr val="005EB8">
                  <a:lumMod val="50000"/>
                </a:srgbClr>
              </a:solidFill>
              <a:latin typeface="Arial"/>
              <a:cs typeface="Times"/>
            </a:endParaRPr>
          </a:p>
        </p:txBody>
      </p:sp>
      <p:sp>
        <p:nvSpPr>
          <p:cNvPr id="18" name="Rectangle à coins arrondis 17"/>
          <p:cNvSpPr/>
          <p:nvPr/>
        </p:nvSpPr>
        <p:spPr>
          <a:xfrm>
            <a:off x="2620203" y="1576648"/>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19" name="ZoneTexte 18"/>
          <p:cNvSpPr txBox="1"/>
          <p:nvPr/>
        </p:nvSpPr>
        <p:spPr>
          <a:xfrm>
            <a:off x="2633983" y="1743756"/>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Critères pertinents</a:t>
            </a:r>
            <a:endParaRPr lang="fr-CA" sz="1400" b="1" dirty="0">
              <a:solidFill>
                <a:srgbClr val="005EB8">
                  <a:lumMod val="50000"/>
                </a:srgbClr>
              </a:solidFill>
              <a:latin typeface="Arial"/>
              <a:cs typeface="Times"/>
            </a:endParaRPr>
          </a:p>
        </p:txBody>
      </p:sp>
      <p:sp>
        <p:nvSpPr>
          <p:cNvPr id="20" name="Rectangle à coins arrondis 19"/>
          <p:cNvSpPr/>
          <p:nvPr/>
        </p:nvSpPr>
        <p:spPr>
          <a:xfrm>
            <a:off x="4597193" y="1557976"/>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22" name="ZoneTexte 21"/>
          <p:cNvSpPr txBox="1"/>
          <p:nvPr/>
        </p:nvSpPr>
        <p:spPr>
          <a:xfrm>
            <a:off x="4610973" y="1685329"/>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Analyse FFOM</a:t>
            </a:r>
          </a:p>
          <a:p>
            <a:pPr algn="ctr" defTabSz="457200">
              <a:spcBef>
                <a:spcPct val="20000"/>
              </a:spcBef>
              <a:buClr>
                <a:srgbClr val="003C71"/>
              </a:buClr>
              <a:buSzPct val="125000"/>
            </a:pPr>
            <a:r>
              <a:rPr lang="fr-CA" sz="1400" b="1" dirty="0" smtClean="0">
                <a:solidFill>
                  <a:srgbClr val="005EB8">
                    <a:lumMod val="50000"/>
                  </a:srgbClr>
                </a:solidFill>
                <a:latin typeface="Arial"/>
                <a:cs typeface="Times"/>
              </a:rPr>
              <a:t>(SWOT)</a:t>
            </a:r>
            <a:endParaRPr lang="fr-CA" sz="1400" b="1" dirty="0">
              <a:solidFill>
                <a:srgbClr val="005EB8">
                  <a:lumMod val="50000"/>
                </a:srgbClr>
              </a:solidFill>
              <a:latin typeface="Arial"/>
              <a:cs typeface="Times"/>
            </a:endParaRPr>
          </a:p>
        </p:txBody>
      </p:sp>
      <p:sp>
        <p:nvSpPr>
          <p:cNvPr id="32" name="Rectangle à coins arrondis 31"/>
          <p:cNvSpPr/>
          <p:nvPr/>
        </p:nvSpPr>
        <p:spPr>
          <a:xfrm>
            <a:off x="6564072" y="1557976"/>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33" name="ZoneTexte 32"/>
          <p:cNvSpPr txBox="1"/>
          <p:nvPr/>
        </p:nvSpPr>
        <p:spPr>
          <a:xfrm>
            <a:off x="6569901" y="1645574"/>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a:solidFill>
                  <a:srgbClr val="005EB8">
                    <a:lumMod val="50000"/>
                  </a:srgbClr>
                </a:solidFill>
                <a:latin typeface="Arial"/>
                <a:cs typeface="Times"/>
              </a:rPr>
              <a:t>Analyse des</a:t>
            </a:r>
          </a:p>
          <a:p>
            <a:pPr algn="ctr" defTabSz="457200">
              <a:spcBef>
                <a:spcPct val="20000"/>
              </a:spcBef>
              <a:buClr>
                <a:srgbClr val="003C71"/>
              </a:buClr>
              <a:buSzPct val="125000"/>
            </a:pPr>
            <a:r>
              <a:rPr lang="fr-CA" sz="1400" b="1" dirty="0">
                <a:solidFill>
                  <a:srgbClr val="005EB8">
                    <a:lumMod val="50000"/>
                  </a:srgbClr>
                </a:solidFill>
                <a:latin typeface="Arial"/>
                <a:cs typeface="Times"/>
              </a:rPr>
              <a:t>Causes sources</a:t>
            </a:r>
          </a:p>
        </p:txBody>
      </p:sp>
      <p:sp>
        <p:nvSpPr>
          <p:cNvPr id="34" name="Étoile à 5 branches 33"/>
          <p:cNvSpPr/>
          <p:nvPr/>
        </p:nvSpPr>
        <p:spPr>
          <a:xfrm>
            <a:off x="4644008" y="1628800"/>
            <a:ext cx="297927" cy="238926"/>
          </a:xfrm>
          <a:prstGeom prst="star5">
            <a:avLst/>
          </a:prstGeom>
          <a:solidFill>
            <a:srgbClr val="FF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Tree>
    <p:extLst>
      <p:ext uri="{BB962C8B-B14F-4D97-AF65-F5344CB8AC3E}">
        <p14:creationId xmlns:p14="http://schemas.microsoft.com/office/powerpoint/2010/main" val="4576959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2 </a:t>
            </a:r>
            <a:r>
              <a:rPr lang="fr-CA" sz="1800" b="0" i="1" dirty="0">
                <a:solidFill>
                  <a:srgbClr val="003C71"/>
                </a:solidFill>
              </a:rPr>
              <a:t>- Activité c. –ANALYSER LES FFOM « SWOT »</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765" y="2636912"/>
            <a:ext cx="6526695" cy="4093613"/>
          </a:xfrm>
          <a:prstGeom prst="rect">
            <a:avLst/>
          </a:prstGeom>
        </p:spPr>
      </p:pic>
      <p:graphicFrame>
        <p:nvGraphicFramePr>
          <p:cNvPr id="30" name="Tableau 29"/>
          <p:cNvGraphicFramePr>
            <a:graphicFrameLocks noGrp="1"/>
          </p:cNvGraphicFramePr>
          <p:nvPr>
            <p:extLst>
              <p:ext uri="{D42A27DB-BD31-4B8C-83A1-F6EECF244321}">
                <p14:modId xmlns:p14="http://schemas.microsoft.com/office/powerpoint/2010/main" val="635440999"/>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Évaluer</a:t>
                      </a:r>
                      <a:r>
                        <a:rPr lang="fr-CA" sz="1000" baseline="0" dirty="0" smtClean="0">
                          <a:solidFill>
                            <a:schemeClr val="bg1"/>
                          </a:solidFill>
                        </a:rPr>
                        <a:t> la situation</a:t>
                      </a:r>
                      <a:endParaRPr lang="fr-CA" sz="1000" dirty="0">
                        <a:solidFill>
                          <a:schemeClr val="accent6">
                            <a:lumMod val="50000"/>
                          </a:schemeClr>
                        </a:solidFill>
                      </a:endParaRPr>
                    </a:p>
                  </a:txBody>
                  <a:tcPr anchor="ctr">
                    <a:solidFill>
                      <a:schemeClr val="accent6">
                        <a:lumMod val="50000"/>
                      </a:schemeClr>
                    </a:solidFill>
                  </a:tcPr>
                </a:tc>
                <a:tc>
                  <a:txBody>
                    <a:bodyPr/>
                    <a:lstStyle/>
                    <a:p>
                      <a:pPr algn="ctr"/>
                      <a:r>
                        <a:rPr lang="fr-CA" sz="1000" baseline="0" dirty="0" smtClean="0">
                          <a:solidFill>
                            <a:schemeClr val="accent6">
                              <a:lumMod val="50000"/>
                            </a:schemeClr>
                          </a:solidFill>
                        </a:rPr>
                        <a:t>Capacités requises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Capacités</a:t>
                      </a:r>
                      <a:r>
                        <a:rPr lang="fr-CA" sz="1000" baseline="0" dirty="0" smtClean="0">
                          <a:solidFill>
                            <a:schemeClr val="accent6">
                              <a:lumMod val="50000"/>
                            </a:schemeClr>
                          </a:solidFill>
                        </a:rPr>
                        <a:t> actuelles</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Identifier</a:t>
                      </a:r>
                      <a:r>
                        <a:rPr lang="fr-CA" sz="1000" baseline="0" dirty="0" smtClean="0">
                          <a:solidFill>
                            <a:schemeClr val="accent6">
                              <a:lumMod val="50000"/>
                            </a:schemeClr>
                          </a:solidFill>
                        </a:rPr>
                        <a:t> les écarts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Recommandation</a:t>
                      </a:r>
                      <a:r>
                        <a:rPr lang="fr-CA" sz="1000" baseline="0" dirty="0" smtClean="0">
                          <a:solidFill>
                            <a:schemeClr val="accent6">
                              <a:lumMod val="50000"/>
                            </a:schemeClr>
                          </a:solidFill>
                        </a:rPr>
                        <a:t>s (Business Case)</a:t>
                      </a: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
        <p:nvSpPr>
          <p:cNvPr id="15" name="Rectangle à coins arrondis 14"/>
          <p:cNvSpPr/>
          <p:nvPr/>
        </p:nvSpPr>
        <p:spPr>
          <a:xfrm>
            <a:off x="662046" y="1198648"/>
            <a:ext cx="7829970" cy="314392"/>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600" b="1" dirty="0" smtClean="0">
                <a:solidFill>
                  <a:prstClr val="white"/>
                </a:solidFill>
              </a:rPr>
              <a:t>SITUATION ACTUELLE</a:t>
            </a:r>
            <a:endParaRPr lang="fr-CA" sz="1600" b="1" dirty="0">
              <a:solidFill>
                <a:prstClr val="white"/>
              </a:solidFill>
            </a:endParaRPr>
          </a:p>
        </p:txBody>
      </p:sp>
      <p:sp>
        <p:nvSpPr>
          <p:cNvPr id="16" name="Rectangle à coins arrondis 15"/>
          <p:cNvSpPr/>
          <p:nvPr/>
        </p:nvSpPr>
        <p:spPr>
          <a:xfrm>
            <a:off x="640315" y="1568698"/>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17" name="ZoneTexte 16"/>
          <p:cNvSpPr txBox="1"/>
          <p:nvPr/>
        </p:nvSpPr>
        <p:spPr>
          <a:xfrm>
            <a:off x="654095" y="1680149"/>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Buts et objectifs organisationnels</a:t>
            </a:r>
            <a:endParaRPr lang="fr-CA" sz="1400" b="1" dirty="0">
              <a:solidFill>
                <a:srgbClr val="005EB8">
                  <a:lumMod val="50000"/>
                </a:srgbClr>
              </a:solidFill>
              <a:latin typeface="Arial"/>
              <a:cs typeface="Times"/>
            </a:endParaRPr>
          </a:p>
        </p:txBody>
      </p:sp>
      <p:sp>
        <p:nvSpPr>
          <p:cNvPr id="21" name="Rectangle à coins arrondis 20"/>
          <p:cNvSpPr/>
          <p:nvPr/>
        </p:nvSpPr>
        <p:spPr>
          <a:xfrm>
            <a:off x="2620203" y="1576648"/>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28" name="ZoneTexte 27"/>
          <p:cNvSpPr txBox="1"/>
          <p:nvPr/>
        </p:nvSpPr>
        <p:spPr>
          <a:xfrm>
            <a:off x="2633983" y="1743756"/>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Critères pertinents</a:t>
            </a:r>
            <a:endParaRPr lang="fr-CA" sz="1400" b="1" dirty="0">
              <a:solidFill>
                <a:srgbClr val="005EB8">
                  <a:lumMod val="50000"/>
                </a:srgbClr>
              </a:solidFill>
              <a:latin typeface="Arial"/>
              <a:cs typeface="Times"/>
            </a:endParaRPr>
          </a:p>
        </p:txBody>
      </p:sp>
      <p:sp>
        <p:nvSpPr>
          <p:cNvPr id="29" name="Rectangle à coins arrondis 28"/>
          <p:cNvSpPr/>
          <p:nvPr/>
        </p:nvSpPr>
        <p:spPr>
          <a:xfrm>
            <a:off x="4597193" y="1557976"/>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31" name="ZoneTexte 30"/>
          <p:cNvSpPr txBox="1"/>
          <p:nvPr/>
        </p:nvSpPr>
        <p:spPr>
          <a:xfrm>
            <a:off x="4610973" y="1685329"/>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Analyse FFOM</a:t>
            </a:r>
          </a:p>
          <a:p>
            <a:pPr algn="ctr" defTabSz="457200">
              <a:spcBef>
                <a:spcPct val="20000"/>
              </a:spcBef>
              <a:buClr>
                <a:srgbClr val="003C71"/>
              </a:buClr>
              <a:buSzPct val="125000"/>
            </a:pPr>
            <a:r>
              <a:rPr lang="fr-CA" sz="1400" b="1" dirty="0" smtClean="0">
                <a:solidFill>
                  <a:srgbClr val="005EB8">
                    <a:lumMod val="50000"/>
                  </a:srgbClr>
                </a:solidFill>
                <a:latin typeface="Arial"/>
                <a:cs typeface="Times"/>
              </a:rPr>
              <a:t>(SWOT)</a:t>
            </a:r>
            <a:endParaRPr lang="fr-CA" sz="1400" b="1" dirty="0">
              <a:solidFill>
                <a:srgbClr val="005EB8">
                  <a:lumMod val="50000"/>
                </a:srgbClr>
              </a:solidFill>
              <a:latin typeface="Arial"/>
              <a:cs typeface="Times"/>
            </a:endParaRPr>
          </a:p>
        </p:txBody>
      </p:sp>
      <p:sp>
        <p:nvSpPr>
          <p:cNvPr id="32" name="Rectangle à coins arrondis 31"/>
          <p:cNvSpPr/>
          <p:nvPr/>
        </p:nvSpPr>
        <p:spPr>
          <a:xfrm>
            <a:off x="6564072" y="1557976"/>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33" name="ZoneTexte 32"/>
          <p:cNvSpPr txBox="1"/>
          <p:nvPr/>
        </p:nvSpPr>
        <p:spPr>
          <a:xfrm>
            <a:off x="6569901" y="1645574"/>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a:solidFill>
                  <a:srgbClr val="005EB8">
                    <a:lumMod val="50000"/>
                  </a:srgbClr>
                </a:solidFill>
                <a:latin typeface="Arial"/>
                <a:cs typeface="Times"/>
              </a:rPr>
              <a:t>Analyse des</a:t>
            </a:r>
          </a:p>
          <a:p>
            <a:pPr algn="ctr" defTabSz="457200">
              <a:spcBef>
                <a:spcPct val="20000"/>
              </a:spcBef>
              <a:buClr>
                <a:srgbClr val="003C71"/>
              </a:buClr>
              <a:buSzPct val="125000"/>
            </a:pPr>
            <a:r>
              <a:rPr lang="fr-CA" sz="1400" b="1" dirty="0">
                <a:solidFill>
                  <a:srgbClr val="005EB8">
                    <a:lumMod val="50000"/>
                  </a:srgbClr>
                </a:solidFill>
                <a:latin typeface="Arial"/>
                <a:cs typeface="Times"/>
              </a:rPr>
              <a:t>Causes sources</a:t>
            </a:r>
          </a:p>
        </p:txBody>
      </p:sp>
      <p:sp>
        <p:nvSpPr>
          <p:cNvPr id="34" name="Étoile à 5 branches 33"/>
          <p:cNvSpPr/>
          <p:nvPr/>
        </p:nvSpPr>
        <p:spPr>
          <a:xfrm>
            <a:off x="4634113" y="1628800"/>
            <a:ext cx="297927" cy="238926"/>
          </a:xfrm>
          <a:prstGeom prst="star5">
            <a:avLst/>
          </a:prstGeom>
          <a:solidFill>
            <a:srgbClr val="FF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Tree>
    <p:extLst>
      <p:ext uri="{BB962C8B-B14F-4D97-AF65-F5344CB8AC3E}">
        <p14:creationId xmlns:p14="http://schemas.microsoft.com/office/powerpoint/2010/main" val="40232295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2</a:t>
            </a:r>
            <a:br>
              <a:rPr lang="fr-CA" dirty="0" smtClean="0">
                <a:solidFill>
                  <a:srgbClr val="002060"/>
                </a:solidFill>
              </a:rPr>
            </a:br>
            <a:r>
              <a:rPr lang="fr-CA" sz="2200" dirty="0" smtClean="0">
                <a:solidFill>
                  <a:srgbClr val="002060"/>
                </a:solidFill>
              </a:rPr>
              <a:t>analyser les écarts « </a:t>
            </a:r>
            <a:r>
              <a:rPr lang="fr-CA" sz="2200" dirty="0" err="1" smtClean="0">
                <a:solidFill>
                  <a:srgbClr val="002060"/>
                </a:solidFill>
              </a:rPr>
              <a:t>as-is</a:t>
            </a:r>
            <a:r>
              <a:rPr lang="fr-CA" sz="2200" dirty="0" smtClean="0">
                <a:solidFill>
                  <a:srgbClr val="002060"/>
                </a:solidFill>
              </a:rPr>
              <a:t> » vs «</a:t>
            </a:r>
            <a:r>
              <a:rPr lang="fr-CA" sz="2200" dirty="0" err="1" smtClean="0">
                <a:solidFill>
                  <a:srgbClr val="002060"/>
                </a:solidFill>
              </a:rPr>
              <a:t>to-be</a:t>
            </a:r>
            <a:r>
              <a:rPr lang="fr-CA" sz="2200" smtClean="0">
                <a:solidFill>
                  <a:srgbClr val="002060"/>
                </a:solidFill>
              </a:rPr>
              <a:t>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Comprendre les buts et objectifs ;</a:t>
            </a:r>
          </a:p>
          <a:p>
            <a:pPr marL="457200" indent="-457200">
              <a:buFont typeface="+mj-lt"/>
              <a:buAutoNum type="alphaLcParenR"/>
            </a:pPr>
            <a:r>
              <a:rPr lang="fr-CA" b="1" dirty="0">
                <a:solidFill>
                  <a:srgbClr val="FF0066"/>
                </a:solidFill>
              </a:rPr>
              <a:t>Miser sur des critères pertinents</a:t>
            </a:r>
            <a:r>
              <a:rPr lang="fr-CA" b="1" i="1" dirty="0" smtClean="0">
                <a:solidFill>
                  <a:srgbClr val="FF0066"/>
                </a:solidFill>
              </a:rPr>
              <a:t>;</a:t>
            </a:r>
          </a:p>
          <a:p>
            <a:pPr marL="457200" indent="-457200">
              <a:buFont typeface="+mj-lt"/>
              <a:buAutoNum type="alphaLcParenR"/>
            </a:pPr>
            <a:r>
              <a:rPr lang="fr-CA" b="1" dirty="0">
                <a:solidFill>
                  <a:srgbClr val="FF0066"/>
                </a:solidFill>
              </a:rPr>
              <a:t>Analyser les FFOM </a:t>
            </a:r>
            <a:r>
              <a:rPr lang="fr-CA" b="1" i="1" dirty="0">
                <a:solidFill>
                  <a:srgbClr val="FF0066"/>
                </a:solidFill>
              </a:rPr>
              <a:t>« SWOT </a:t>
            </a:r>
            <a:r>
              <a:rPr lang="fr-CA" b="1" i="1" dirty="0" smtClean="0">
                <a:solidFill>
                  <a:srgbClr val="FF0066"/>
                </a:solidFill>
              </a:rPr>
              <a:t>» </a:t>
            </a:r>
            <a:r>
              <a:rPr lang="fr-CA" b="1" dirty="0" smtClean="0">
                <a:solidFill>
                  <a:srgbClr val="FF0066"/>
                </a:solidFill>
              </a:rPr>
              <a:t>;</a:t>
            </a:r>
          </a:p>
          <a:p>
            <a:pPr marL="457200" indent="-457200">
              <a:buFont typeface="+mj-lt"/>
              <a:buAutoNum type="alphaLcParenR"/>
            </a:pPr>
            <a:r>
              <a:rPr lang="fr-CA" b="1" dirty="0" smtClean="0">
                <a:solidFill>
                  <a:srgbClr val="FF0066"/>
                </a:solidFill>
              </a:rPr>
              <a:t>Analyser </a:t>
            </a:r>
            <a:r>
              <a:rPr lang="fr-CA" b="1" dirty="0">
                <a:solidFill>
                  <a:srgbClr val="FF0066"/>
                </a:solidFill>
              </a:rPr>
              <a:t>l</a:t>
            </a:r>
            <a:r>
              <a:rPr lang="fr-CA" b="1" dirty="0" smtClean="0">
                <a:solidFill>
                  <a:srgbClr val="FF0066"/>
                </a:solidFill>
              </a:rPr>
              <a:t>es causes fondamentales « </a:t>
            </a:r>
            <a:r>
              <a:rPr lang="fr-CA" b="1" dirty="0" err="1" smtClean="0">
                <a:solidFill>
                  <a:srgbClr val="FF0066"/>
                </a:solidFill>
              </a:rPr>
              <a:t>Root</a:t>
            </a:r>
            <a:r>
              <a:rPr lang="fr-CA" b="1" dirty="0" smtClean="0">
                <a:solidFill>
                  <a:srgbClr val="FF0066"/>
                </a:solidFill>
              </a:rPr>
              <a:t> Cause » ;</a:t>
            </a:r>
          </a:p>
          <a:p>
            <a:pPr marL="457200" indent="-457200">
              <a:buFont typeface="+mj-lt"/>
              <a:buAutoNum type="alphaLcParenR"/>
            </a:pPr>
            <a:r>
              <a:rPr lang="fr-CA" dirty="0" smtClean="0"/>
              <a:t>Déterminer les ressources / capacités additionnelles ;</a:t>
            </a:r>
          </a:p>
          <a:p>
            <a:pPr marL="457200" indent="-457200">
              <a:buFont typeface="+mj-lt"/>
              <a:buAutoNum type="alphaLcParenR"/>
            </a:pPr>
            <a:r>
              <a:rPr lang="fr-CA" dirty="0" smtClean="0"/>
              <a:t>Évaluer les ressources / capacités en place « AS-IS »</a:t>
            </a:r>
          </a:p>
          <a:p>
            <a:pPr marL="457200" indent="-457200">
              <a:buFont typeface="+mj-lt"/>
              <a:buAutoNum type="alphaLcParenR"/>
            </a:pPr>
            <a:r>
              <a:rPr lang="fr-CA" dirty="0" smtClean="0"/>
              <a:t>Identifier les écarts de ressources / capacités.</a:t>
            </a:r>
          </a:p>
          <a:p>
            <a:pPr marL="457200" indent="-457200">
              <a:buFont typeface="+mj-lt"/>
              <a:buAutoNum type="alphaLcParenR"/>
            </a:pPr>
            <a:endParaRPr lang="fr-CA" dirty="0"/>
          </a:p>
        </p:txBody>
      </p:sp>
    </p:spTree>
    <p:extLst>
      <p:ext uri="{BB962C8B-B14F-4D97-AF65-F5344CB8AC3E}">
        <p14:creationId xmlns:p14="http://schemas.microsoft.com/office/powerpoint/2010/main" val="7345882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2 </a:t>
            </a:r>
            <a:r>
              <a:rPr lang="fr-CA" sz="1800" b="0" i="1" dirty="0">
                <a:solidFill>
                  <a:srgbClr val="003C71"/>
                </a:solidFill>
              </a:rPr>
              <a:t>- Activité </a:t>
            </a:r>
            <a:r>
              <a:rPr lang="fr-CA" sz="1800" b="0" i="1" dirty="0" smtClean="0">
                <a:solidFill>
                  <a:srgbClr val="003C71"/>
                </a:solidFill>
              </a:rPr>
              <a:t>d. </a:t>
            </a:r>
            <a:r>
              <a:rPr lang="fr-CA" sz="1800" b="0" i="1" dirty="0">
                <a:solidFill>
                  <a:srgbClr val="003C71"/>
                </a:solidFill>
              </a:rPr>
              <a:t>–ANALYSER </a:t>
            </a:r>
            <a:r>
              <a:rPr lang="fr-CA" sz="1800" b="0" i="1" dirty="0" smtClean="0">
                <a:solidFill>
                  <a:srgbClr val="003C71"/>
                </a:solidFill>
              </a:rPr>
              <a:t>Les causes fondamentales </a:t>
            </a:r>
            <a:endParaRPr lang="fr-CA" sz="1800" b="0" i="1" dirty="0">
              <a:solidFill>
                <a:srgbClr val="003C71"/>
              </a:solidFill>
            </a:endParaRPr>
          </a:p>
        </p:txBody>
      </p:sp>
      <p:graphicFrame>
        <p:nvGraphicFramePr>
          <p:cNvPr id="30" name="Tableau 29"/>
          <p:cNvGraphicFramePr>
            <a:graphicFrameLocks noGrp="1"/>
          </p:cNvGraphicFramePr>
          <p:nvPr>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Évaluer</a:t>
                      </a:r>
                      <a:r>
                        <a:rPr lang="fr-CA" sz="1000" baseline="0" dirty="0" smtClean="0">
                          <a:solidFill>
                            <a:schemeClr val="bg1"/>
                          </a:solidFill>
                        </a:rPr>
                        <a:t> la situation</a:t>
                      </a:r>
                      <a:endParaRPr lang="fr-CA" sz="1000" dirty="0">
                        <a:solidFill>
                          <a:schemeClr val="accent6">
                            <a:lumMod val="50000"/>
                          </a:schemeClr>
                        </a:solidFill>
                      </a:endParaRPr>
                    </a:p>
                  </a:txBody>
                  <a:tcPr anchor="ctr">
                    <a:solidFill>
                      <a:schemeClr val="accent6">
                        <a:lumMod val="50000"/>
                      </a:schemeClr>
                    </a:solidFill>
                  </a:tcPr>
                </a:tc>
                <a:tc>
                  <a:txBody>
                    <a:bodyPr/>
                    <a:lstStyle/>
                    <a:p>
                      <a:pPr algn="ctr"/>
                      <a:r>
                        <a:rPr lang="fr-CA" sz="1000" baseline="0" dirty="0" smtClean="0">
                          <a:solidFill>
                            <a:schemeClr val="accent6">
                              <a:lumMod val="50000"/>
                            </a:schemeClr>
                          </a:solidFill>
                        </a:rPr>
                        <a:t>Capacités requises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Capacités</a:t>
                      </a:r>
                      <a:r>
                        <a:rPr lang="fr-CA" sz="1000" baseline="0" dirty="0" smtClean="0">
                          <a:solidFill>
                            <a:schemeClr val="accent6">
                              <a:lumMod val="50000"/>
                            </a:schemeClr>
                          </a:solidFill>
                        </a:rPr>
                        <a:t> actuelles</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Identifier</a:t>
                      </a:r>
                      <a:r>
                        <a:rPr lang="fr-CA" sz="1000" baseline="0" dirty="0" smtClean="0">
                          <a:solidFill>
                            <a:schemeClr val="accent6">
                              <a:lumMod val="50000"/>
                            </a:schemeClr>
                          </a:solidFill>
                        </a:rPr>
                        <a:t> les écarts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Recommandation</a:t>
                      </a:r>
                      <a:r>
                        <a:rPr lang="fr-CA" sz="1000" baseline="0" dirty="0" smtClean="0">
                          <a:solidFill>
                            <a:schemeClr val="accent6">
                              <a:lumMod val="50000"/>
                            </a:schemeClr>
                          </a:solidFill>
                        </a:rPr>
                        <a:t>s (Business Case)</a:t>
                      </a: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
        <p:nvSpPr>
          <p:cNvPr id="15" name="Rectangle à coins arrondis 14"/>
          <p:cNvSpPr/>
          <p:nvPr/>
        </p:nvSpPr>
        <p:spPr>
          <a:xfrm>
            <a:off x="662046" y="1824746"/>
            <a:ext cx="7829970" cy="314392"/>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600" b="1" dirty="0" smtClean="0">
                <a:solidFill>
                  <a:prstClr val="white"/>
                </a:solidFill>
              </a:rPr>
              <a:t>SITUATION ACTUELLE</a:t>
            </a:r>
            <a:endParaRPr lang="fr-CA" sz="1600" b="1" dirty="0">
              <a:solidFill>
                <a:prstClr val="white"/>
              </a:solidFill>
            </a:endParaRPr>
          </a:p>
        </p:txBody>
      </p:sp>
      <p:sp>
        <p:nvSpPr>
          <p:cNvPr id="16" name="Rectangle à coins arrondis 15"/>
          <p:cNvSpPr/>
          <p:nvPr/>
        </p:nvSpPr>
        <p:spPr>
          <a:xfrm>
            <a:off x="640315" y="2194796"/>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17" name="ZoneTexte 16"/>
          <p:cNvSpPr txBox="1"/>
          <p:nvPr/>
        </p:nvSpPr>
        <p:spPr>
          <a:xfrm>
            <a:off x="654095" y="2306247"/>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Buts et objectifs organisationnels</a:t>
            </a:r>
            <a:endParaRPr lang="fr-CA" sz="1400" b="1" dirty="0">
              <a:solidFill>
                <a:srgbClr val="005EB8">
                  <a:lumMod val="50000"/>
                </a:srgbClr>
              </a:solidFill>
              <a:latin typeface="Arial"/>
              <a:cs typeface="Times"/>
            </a:endParaRPr>
          </a:p>
        </p:txBody>
      </p:sp>
      <p:sp>
        <p:nvSpPr>
          <p:cNvPr id="21" name="Rectangle à coins arrondis 20"/>
          <p:cNvSpPr/>
          <p:nvPr/>
        </p:nvSpPr>
        <p:spPr>
          <a:xfrm>
            <a:off x="2620203" y="2202746"/>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28" name="ZoneTexte 27"/>
          <p:cNvSpPr txBox="1"/>
          <p:nvPr/>
        </p:nvSpPr>
        <p:spPr>
          <a:xfrm>
            <a:off x="2633983" y="2369854"/>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Critères pertinents</a:t>
            </a:r>
            <a:endParaRPr lang="fr-CA" sz="1400" b="1" dirty="0">
              <a:solidFill>
                <a:srgbClr val="005EB8">
                  <a:lumMod val="50000"/>
                </a:srgbClr>
              </a:solidFill>
              <a:latin typeface="Arial"/>
              <a:cs typeface="Times"/>
            </a:endParaRPr>
          </a:p>
        </p:txBody>
      </p:sp>
      <p:sp>
        <p:nvSpPr>
          <p:cNvPr id="29" name="Rectangle à coins arrondis 28"/>
          <p:cNvSpPr/>
          <p:nvPr/>
        </p:nvSpPr>
        <p:spPr>
          <a:xfrm>
            <a:off x="4597193" y="2184074"/>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31" name="ZoneTexte 30"/>
          <p:cNvSpPr txBox="1"/>
          <p:nvPr/>
        </p:nvSpPr>
        <p:spPr>
          <a:xfrm>
            <a:off x="4610973" y="2311427"/>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smtClean="0">
                <a:solidFill>
                  <a:srgbClr val="005EB8">
                    <a:lumMod val="50000"/>
                  </a:srgbClr>
                </a:solidFill>
                <a:latin typeface="Arial"/>
                <a:cs typeface="Times"/>
              </a:rPr>
              <a:t>Analyse FFOM</a:t>
            </a:r>
          </a:p>
          <a:p>
            <a:pPr algn="ctr" defTabSz="457200">
              <a:spcBef>
                <a:spcPct val="20000"/>
              </a:spcBef>
              <a:buClr>
                <a:srgbClr val="003C71"/>
              </a:buClr>
              <a:buSzPct val="125000"/>
            </a:pPr>
            <a:r>
              <a:rPr lang="fr-CA" sz="1400" b="1" dirty="0" smtClean="0">
                <a:solidFill>
                  <a:srgbClr val="005EB8">
                    <a:lumMod val="50000"/>
                  </a:srgbClr>
                </a:solidFill>
                <a:latin typeface="Arial"/>
                <a:cs typeface="Times"/>
              </a:rPr>
              <a:t>(SWOT)</a:t>
            </a:r>
            <a:endParaRPr lang="fr-CA" sz="1400" b="1" dirty="0">
              <a:solidFill>
                <a:srgbClr val="005EB8">
                  <a:lumMod val="50000"/>
                </a:srgbClr>
              </a:solidFill>
              <a:latin typeface="Arial"/>
              <a:cs typeface="Times"/>
            </a:endParaRPr>
          </a:p>
        </p:txBody>
      </p:sp>
      <p:sp>
        <p:nvSpPr>
          <p:cNvPr id="32" name="Rectangle à coins arrondis 31"/>
          <p:cNvSpPr/>
          <p:nvPr/>
        </p:nvSpPr>
        <p:spPr>
          <a:xfrm>
            <a:off x="6564072" y="2184074"/>
            <a:ext cx="1919993" cy="722198"/>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200">
              <a:solidFill>
                <a:prstClr val="white"/>
              </a:solidFill>
            </a:endParaRPr>
          </a:p>
        </p:txBody>
      </p:sp>
      <p:sp>
        <p:nvSpPr>
          <p:cNvPr id="33" name="ZoneTexte 32"/>
          <p:cNvSpPr txBox="1"/>
          <p:nvPr/>
        </p:nvSpPr>
        <p:spPr>
          <a:xfrm>
            <a:off x="6569901" y="2271672"/>
            <a:ext cx="1906213" cy="249648"/>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400" b="1" dirty="0">
                <a:solidFill>
                  <a:srgbClr val="005EB8">
                    <a:lumMod val="50000"/>
                  </a:srgbClr>
                </a:solidFill>
                <a:latin typeface="Arial"/>
                <a:cs typeface="Times"/>
              </a:rPr>
              <a:t>Analyse des</a:t>
            </a:r>
          </a:p>
          <a:p>
            <a:pPr algn="ctr" defTabSz="457200">
              <a:spcBef>
                <a:spcPct val="20000"/>
              </a:spcBef>
              <a:buClr>
                <a:srgbClr val="003C71"/>
              </a:buClr>
              <a:buSzPct val="125000"/>
            </a:pPr>
            <a:r>
              <a:rPr lang="fr-CA" sz="1400" b="1" dirty="0">
                <a:solidFill>
                  <a:srgbClr val="005EB8">
                    <a:lumMod val="50000"/>
                  </a:srgbClr>
                </a:solidFill>
                <a:latin typeface="Arial"/>
                <a:cs typeface="Times"/>
              </a:rPr>
              <a:t>Causes </a:t>
            </a:r>
            <a:r>
              <a:rPr lang="fr-CA" sz="1400" b="1" dirty="0" smtClean="0">
                <a:solidFill>
                  <a:srgbClr val="005EB8">
                    <a:lumMod val="50000"/>
                  </a:srgbClr>
                </a:solidFill>
                <a:latin typeface="Arial"/>
                <a:cs typeface="Times"/>
              </a:rPr>
              <a:t>sources</a:t>
            </a:r>
            <a:endParaRPr lang="fr-CA" sz="1400" b="1" dirty="0">
              <a:solidFill>
                <a:srgbClr val="005EB8">
                  <a:lumMod val="50000"/>
                </a:srgbClr>
              </a:solidFill>
              <a:latin typeface="Arial"/>
              <a:cs typeface="Times"/>
            </a:endParaRPr>
          </a:p>
        </p:txBody>
      </p:sp>
      <p:sp>
        <p:nvSpPr>
          <p:cNvPr id="34" name="Étoile à 5 branches 33"/>
          <p:cNvSpPr/>
          <p:nvPr/>
        </p:nvSpPr>
        <p:spPr>
          <a:xfrm>
            <a:off x="6660232" y="2242879"/>
            <a:ext cx="297927" cy="238926"/>
          </a:xfrm>
          <a:prstGeom prst="star5">
            <a:avLst/>
          </a:prstGeom>
          <a:solidFill>
            <a:srgbClr val="FF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18" name="ZoneTexte 17"/>
          <p:cNvSpPr txBox="1"/>
          <p:nvPr/>
        </p:nvSpPr>
        <p:spPr>
          <a:xfrm>
            <a:off x="1311954" y="1131178"/>
            <a:ext cx="7431996" cy="641638"/>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200" dirty="0" smtClean="0">
                <a:solidFill>
                  <a:srgbClr val="000000"/>
                </a:solidFill>
                <a:latin typeface="Arial"/>
                <a:cs typeface="Times"/>
              </a:rPr>
              <a:t>Quand toutes les parties prenantes </a:t>
            </a:r>
            <a:r>
              <a:rPr lang="fr-CA" sz="1200" b="1" dirty="0" smtClean="0">
                <a:solidFill>
                  <a:srgbClr val="000000"/>
                </a:solidFill>
                <a:latin typeface="Arial"/>
                <a:cs typeface="Times"/>
              </a:rPr>
              <a:t>s’entendent sur l’énoncé </a:t>
            </a:r>
            <a:r>
              <a:rPr lang="fr-CA" sz="1200" dirty="0" smtClean="0">
                <a:solidFill>
                  <a:srgbClr val="000000"/>
                </a:solidFill>
                <a:latin typeface="Arial"/>
                <a:cs typeface="Times"/>
              </a:rPr>
              <a:t>(problème / opportunité), l’analyste d’affaires </a:t>
            </a:r>
            <a:r>
              <a:rPr lang="fr-CA" sz="1200" b="1" dirty="0" smtClean="0">
                <a:solidFill>
                  <a:srgbClr val="000000"/>
                </a:solidFill>
                <a:latin typeface="Arial"/>
                <a:cs typeface="Times"/>
              </a:rPr>
              <a:t>doit enrichir sa compréhension </a:t>
            </a:r>
            <a:r>
              <a:rPr lang="fr-CA" sz="1200" dirty="0" smtClean="0">
                <a:solidFill>
                  <a:srgbClr val="000000"/>
                </a:solidFill>
                <a:latin typeface="Arial"/>
                <a:cs typeface="Times"/>
              </a:rPr>
              <a:t>des objectifs organisationnels, des causes fondamentales du problème et/ou il doit approfondir sa compréhension de l’opportunité identifiée. </a:t>
            </a:r>
            <a:endParaRPr lang="fr-CA" sz="1200" dirty="0">
              <a:solidFill>
                <a:srgbClr val="000000"/>
              </a:solidFill>
              <a:latin typeface="Arial"/>
              <a:cs typeface="Times"/>
            </a:endParaRPr>
          </a:p>
        </p:txBody>
      </p:sp>
      <p:sp>
        <p:nvSpPr>
          <p:cNvPr id="19" name="Freeform 72"/>
          <p:cNvSpPr>
            <a:spLocks noChangeAspect="1" noEditPoints="1"/>
          </p:cNvSpPr>
          <p:nvPr>
            <p:custDataLst>
              <p:tags r:id="rId1"/>
            </p:custDataLst>
          </p:nvPr>
        </p:nvSpPr>
        <p:spPr bwMode="auto">
          <a:xfrm>
            <a:off x="683568" y="1145429"/>
            <a:ext cx="472509" cy="483371"/>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2" name="ZoneTexte 21"/>
          <p:cNvSpPr txBox="1"/>
          <p:nvPr/>
        </p:nvSpPr>
        <p:spPr>
          <a:xfrm>
            <a:off x="663920" y="3092052"/>
            <a:ext cx="8228560" cy="347508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2300" b="1" dirty="0" smtClean="0">
                <a:solidFill>
                  <a:srgbClr val="000000"/>
                </a:solidFill>
                <a:latin typeface="Arial"/>
                <a:cs typeface="Times"/>
              </a:rPr>
              <a:t>4 outils / techniques pour enrichir la compréhension</a:t>
            </a:r>
          </a:p>
          <a:p>
            <a:pPr defTabSz="457200">
              <a:spcBef>
                <a:spcPct val="20000"/>
              </a:spcBef>
              <a:buClr>
                <a:srgbClr val="003C71"/>
              </a:buClr>
              <a:buSzPct val="125000"/>
            </a:pPr>
            <a:endParaRPr lang="fr-CA" sz="2000" b="1" dirty="0">
              <a:solidFill>
                <a:srgbClr val="000000"/>
              </a:solidFill>
              <a:latin typeface="Arial"/>
              <a:cs typeface="Times"/>
            </a:endParaRPr>
          </a:p>
          <a:p>
            <a:pPr marL="342900" indent="-342900" defTabSz="457200">
              <a:spcBef>
                <a:spcPct val="20000"/>
              </a:spcBef>
              <a:buClr>
                <a:srgbClr val="003C71"/>
              </a:buClr>
              <a:buSzPct val="125000"/>
              <a:buFont typeface="Wingdings" panose="05000000000000000000" pitchFamily="2" charset="2"/>
              <a:buChar char="Ø"/>
            </a:pPr>
            <a:r>
              <a:rPr lang="fr-CA" sz="2000" dirty="0" smtClean="0">
                <a:solidFill>
                  <a:srgbClr val="000000"/>
                </a:solidFill>
                <a:latin typeface="Arial"/>
                <a:cs typeface="Times"/>
              </a:rPr>
              <a:t>Les 5 pourquoi « 5 WHY s»</a:t>
            </a:r>
            <a:endParaRPr lang="fr-CA" sz="2000" dirty="0">
              <a:solidFill>
                <a:srgbClr val="000000"/>
              </a:solidFill>
              <a:latin typeface="Arial"/>
              <a:cs typeface="Times"/>
            </a:endParaRPr>
          </a:p>
          <a:p>
            <a:pPr marL="342900" indent="-342900" defTabSz="457200">
              <a:spcBef>
                <a:spcPct val="20000"/>
              </a:spcBef>
              <a:buClr>
                <a:srgbClr val="003C71"/>
              </a:buClr>
              <a:buSzPct val="125000"/>
              <a:buFont typeface="Wingdings" panose="05000000000000000000" pitchFamily="2" charset="2"/>
              <a:buChar char="Ø"/>
            </a:pPr>
            <a:r>
              <a:rPr lang="fr-CA" sz="2000" dirty="0" smtClean="0">
                <a:solidFill>
                  <a:srgbClr val="000000"/>
                </a:solidFill>
                <a:latin typeface="Arial"/>
                <a:cs typeface="Times"/>
              </a:rPr>
              <a:t>Diagramme de cause à effet (Ishikawa)</a:t>
            </a:r>
          </a:p>
          <a:p>
            <a:pPr marL="342900" indent="-342900" defTabSz="457200">
              <a:spcBef>
                <a:spcPct val="20000"/>
              </a:spcBef>
              <a:buClr>
                <a:srgbClr val="003C71"/>
              </a:buClr>
              <a:buSzPct val="125000"/>
              <a:buFont typeface="Wingdings" panose="05000000000000000000" pitchFamily="2" charset="2"/>
              <a:buChar char="Ø"/>
            </a:pPr>
            <a:r>
              <a:rPr lang="fr-CA" sz="2000" dirty="0" smtClean="0">
                <a:solidFill>
                  <a:srgbClr val="000000"/>
                </a:solidFill>
                <a:latin typeface="Arial"/>
                <a:cs typeface="Times"/>
              </a:rPr>
              <a:t>Diagramme d’affinités</a:t>
            </a:r>
          </a:p>
          <a:p>
            <a:pPr marL="342900" indent="-342900" defTabSz="457200">
              <a:spcBef>
                <a:spcPct val="20000"/>
              </a:spcBef>
              <a:buClr>
                <a:srgbClr val="003C71"/>
              </a:buClr>
              <a:buSzPct val="125000"/>
              <a:buFont typeface="Wingdings" panose="05000000000000000000" pitchFamily="2" charset="2"/>
              <a:buChar char="Ø"/>
            </a:pPr>
            <a:r>
              <a:rPr lang="fr-CA" sz="2000" dirty="0" smtClean="0">
                <a:solidFill>
                  <a:srgbClr val="000000"/>
                </a:solidFill>
                <a:latin typeface="Arial"/>
                <a:cs typeface="Times"/>
              </a:rPr>
              <a:t>Modèles de processus</a:t>
            </a:r>
            <a:endParaRPr lang="fr-CA" sz="2000" dirty="0">
              <a:solidFill>
                <a:srgbClr val="000000"/>
              </a:solidFill>
              <a:latin typeface="Arial"/>
              <a:cs typeface="Times"/>
            </a:endParaRPr>
          </a:p>
          <a:p>
            <a:pPr defTabSz="457200">
              <a:spcBef>
                <a:spcPct val="20000"/>
              </a:spcBef>
              <a:buClr>
                <a:srgbClr val="003C71"/>
              </a:buClr>
              <a:buSzPct val="125000"/>
            </a:pPr>
            <a:endParaRPr lang="fr-CA" sz="2000" b="1" i="1" dirty="0" smtClean="0">
              <a:solidFill>
                <a:srgbClr val="000000"/>
              </a:solidFill>
              <a:latin typeface="Arial"/>
              <a:cs typeface="Times"/>
            </a:endParaRPr>
          </a:p>
          <a:p>
            <a:pPr marL="457200" indent="-457200" defTabSz="457200">
              <a:spcBef>
                <a:spcPct val="20000"/>
              </a:spcBef>
              <a:buClr>
                <a:srgbClr val="003C71"/>
              </a:buClr>
              <a:buSzPct val="125000"/>
              <a:buFontTx/>
              <a:buAutoNum type="arabicPeriod"/>
            </a:pPr>
            <a:endParaRPr lang="fr-CA" sz="2000" b="1" i="1" dirty="0">
              <a:solidFill>
                <a:srgbClr val="000000"/>
              </a:solidFill>
              <a:latin typeface="Arial"/>
              <a:cs typeface="Times"/>
            </a:endParaRPr>
          </a:p>
          <a:p>
            <a:pPr marL="457200" indent="-457200" defTabSz="457200">
              <a:spcBef>
                <a:spcPct val="20000"/>
              </a:spcBef>
              <a:buClr>
                <a:srgbClr val="003C71"/>
              </a:buClr>
              <a:buSzPct val="125000"/>
              <a:buFontTx/>
              <a:buAutoNum type="arabicPeriod"/>
            </a:pPr>
            <a:endParaRPr lang="fr-CA" sz="2000" b="1" i="1" dirty="0">
              <a:solidFill>
                <a:srgbClr val="000000"/>
              </a:solidFill>
              <a:latin typeface="Arial"/>
              <a:cs typeface="Times"/>
            </a:endParaRPr>
          </a:p>
        </p:txBody>
      </p:sp>
    </p:spTree>
    <p:extLst>
      <p:ext uri="{BB962C8B-B14F-4D97-AF65-F5344CB8AC3E}">
        <p14:creationId xmlns:p14="http://schemas.microsoft.com/office/powerpoint/2010/main" val="3474694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smtClean="0">
                <a:solidFill>
                  <a:srgbClr val="003C71"/>
                </a:solidFill>
              </a:rPr>
              <a:t>DÉTERMINATION des besoins</a:t>
            </a:r>
            <a:r>
              <a:rPr lang="fr-CA" sz="2400" dirty="0" smtClean="0">
                <a:solidFill>
                  <a:srgbClr val="003C71"/>
                </a:solidFill>
              </a:rPr>
              <a:t/>
            </a:r>
            <a:br>
              <a:rPr lang="fr-CA" sz="2400" dirty="0" smtClean="0">
                <a:solidFill>
                  <a:srgbClr val="003C71"/>
                </a:solidFill>
              </a:rPr>
            </a:br>
            <a:r>
              <a:rPr lang="fr-CA" sz="1600" b="0" i="1" dirty="0" smtClean="0">
                <a:solidFill>
                  <a:srgbClr val="003C71"/>
                </a:solidFill>
              </a:rPr>
              <a:t>ORIGINE des demandes de détermination des besoins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8" y="1340768"/>
            <a:ext cx="8214396" cy="4952060"/>
          </a:xfrm>
          <a:prstGeom prst="rect">
            <a:avLst/>
          </a:prstGeom>
        </p:spPr>
      </p:pic>
      <p:sp>
        <p:nvSpPr>
          <p:cNvPr id="2" name="ZoneTexte 1"/>
          <p:cNvSpPr txBox="1"/>
          <p:nvPr/>
        </p:nvSpPr>
        <p:spPr>
          <a:xfrm>
            <a:off x="611559" y="764704"/>
            <a:ext cx="7744033" cy="432048"/>
          </a:xfrm>
          <a:prstGeom prst="rect">
            <a:avLst/>
          </a:prstGeom>
        </p:spPr>
        <p:txBody>
          <a:bodyPr vert="horz" wrap="none" lIns="91440" tIns="45720" rIns="91440" bIns="45720" rtlCol="0">
            <a:normAutofit/>
          </a:bodyPr>
          <a:lstStyle/>
          <a:p>
            <a:pPr>
              <a:spcBef>
                <a:spcPct val="20000"/>
              </a:spcBef>
              <a:buClr>
                <a:srgbClr val="003C71"/>
              </a:buClr>
              <a:buSzPct val="125000"/>
            </a:pPr>
            <a:r>
              <a:rPr lang="fr-CA" sz="2000" b="1" dirty="0" smtClean="0">
                <a:solidFill>
                  <a:srgbClr val="000000"/>
                </a:solidFill>
                <a:latin typeface="Arial"/>
                <a:cs typeface="Times"/>
              </a:rPr>
              <a:t>Démarche d’alignement stratégique des TI</a:t>
            </a:r>
            <a:endParaRPr lang="fr-CA" sz="2000" b="1" dirty="0">
              <a:solidFill>
                <a:srgbClr val="000000"/>
              </a:solidFill>
              <a:latin typeface="Arial"/>
              <a:cs typeface="Times"/>
            </a:endParaRPr>
          </a:p>
        </p:txBody>
      </p:sp>
    </p:spTree>
    <p:extLst>
      <p:ext uri="{BB962C8B-B14F-4D97-AF65-F5344CB8AC3E}">
        <p14:creationId xmlns:p14="http://schemas.microsoft.com/office/powerpoint/2010/main" val="19891129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èche droite 7"/>
          <p:cNvSpPr/>
          <p:nvPr/>
        </p:nvSpPr>
        <p:spPr bwMode="auto">
          <a:xfrm flipH="1">
            <a:off x="7238285" y="919462"/>
            <a:ext cx="1787236" cy="934597"/>
          </a:xfrm>
          <a:prstGeom prst="rightArrow">
            <a:avLst/>
          </a:prstGeom>
          <a:solidFill>
            <a:srgbClr val="FF0066"/>
          </a:solidFill>
          <a:ln w="9525" cap="flat" cmpd="sng" algn="ctr">
            <a:solidFill>
              <a:srgbClr val="FF0066"/>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CA" sz="1600" b="0" i="0" u="none" strike="noStrike" cap="none" normalizeH="0" baseline="0" dirty="0" smtClean="0">
                <a:ln>
                  <a:noFill/>
                </a:ln>
                <a:solidFill>
                  <a:schemeClr val="bg1"/>
                </a:solidFill>
                <a:effectLst/>
                <a:latin typeface="Arial" charset="0"/>
                <a:ea typeface="ヒラギノ角ゴ Pro W3" charset="-128"/>
                <a:cs typeface="ヒラギノ角ゴ Pro W3" charset="-128"/>
              </a:rPr>
              <a:t>Ses conséquences</a:t>
            </a:r>
            <a:endParaRPr kumimoji="0" lang="fr-CA" sz="1600" b="0" i="0" u="none" strike="noStrike" cap="none" normalizeH="0" baseline="0" dirty="0">
              <a:ln>
                <a:noFill/>
              </a:ln>
              <a:solidFill>
                <a:schemeClr val="bg1"/>
              </a:solidFill>
              <a:effectLst/>
              <a:latin typeface="Arial" charset="0"/>
              <a:ea typeface="ヒラギノ角ゴ Pro W3" charset="-128"/>
              <a:cs typeface="ヒラギノ角ゴ Pro W3" charset="-128"/>
            </a:endParaRPr>
          </a:p>
        </p:txBody>
      </p:sp>
      <p:sp>
        <p:nvSpPr>
          <p:cNvPr id="9" name="Flèche droite 8"/>
          <p:cNvSpPr/>
          <p:nvPr/>
        </p:nvSpPr>
        <p:spPr bwMode="auto">
          <a:xfrm flipH="1">
            <a:off x="7526510" y="4761148"/>
            <a:ext cx="1569027" cy="710845"/>
          </a:xfrm>
          <a:prstGeom prst="rightArrow">
            <a:avLst/>
          </a:prstGeom>
          <a:solidFill>
            <a:srgbClr val="FF0066"/>
          </a:solidFill>
          <a:ln w="9525" cap="flat" cmpd="sng" algn="ctr">
            <a:solidFill>
              <a:srgbClr val="FF0066"/>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CA" sz="1600" dirty="0" smtClean="0">
                <a:solidFill>
                  <a:schemeClr val="bg1"/>
                </a:solidFill>
                <a:latin typeface="Arial" charset="0"/>
                <a:cs typeface="ヒラギノ角ゴ Pro W3" charset="-128"/>
              </a:rPr>
              <a:t>Ses causes</a:t>
            </a:r>
            <a:endParaRPr kumimoji="0" lang="fr-CA" sz="1400" b="0" i="0" u="none" strike="noStrike" cap="none" normalizeH="0" baseline="0" dirty="0">
              <a:ln>
                <a:noFill/>
              </a:ln>
              <a:solidFill>
                <a:schemeClr val="bg1"/>
              </a:solidFill>
              <a:effectLst/>
              <a:latin typeface="Arial" charset="0"/>
              <a:cs typeface="ヒラギノ角ゴ Pro W3" charset="-128"/>
            </a:endParaRPr>
          </a:p>
        </p:txBody>
      </p:sp>
      <p:sp>
        <p:nvSpPr>
          <p:cNvPr id="6" name="Accolade fermante 5"/>
          <p:cNvSpPr/>
          <p:nvPr/>
        </p:nvSpPr>
        <p:spPr bwMode="auto">
          <a:xfrm>
            <a:off x="7238285" y="3793698"/>
            <a:ext cx="154136" cy="2875662"/>
          </a:xfrm>
          <a:prstGeom prst="rightBrace">
            <a:avLst>
              <a:gd name="adj1" fmla="val 8333"/>
              <a:gd name="adj2" fmla="val 46525"/>
            </a:avLst>
          </a:prstGeom>
          <a:noFill/>
          <a:ln w="28575" cap="flat" cmpd="sng" algn="ctr">
            <a:solidFill>
              <a:srgbClr val="FF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CA" sz="2400" b="0" i="0" u="none" strike="noStrike" cap="none" normalizeH="0" baseline="0">
              <a:ln>
                <a:noFill/>
              </a:ln>
              <a:solidFill>
                <a:schemeClr val="tx1"/>
              </a:solidFill>
              <a:effectLst/>
              <a:latin typeface="Arial" charset="0"/>
              <a:ea typeface="ヒラギノ角ゴ Pro W3" charset="-128"/>
              <a:cs typeface="ヒラギノ角ゴ Pro W3" charset="-128"/>
            </a:endParaRPr>
          </a:p>
        </p:txBody>
      </p:sp>
      <p:pic>
        <p:nvPicPr>
          <p:cNvPr id="4" name="Image 3"/>
          <p:cNvPicPr>
            <a:picLocks noChangeAspect="1"/>
          </p:cNvPicPr>
          <p:nvPr/>
        </p:nvPicPr>
        <p:blipFill>
          <a:blip r:embed="rId4"/>
          <a:stretch>
            <a:fillRect/>
          </a:stretch>
        </p:blipFill>
        <p:spPr>
          <a:xfrm>
            <a:off x="3810965" y="878404"/>
            <a:ext cx="3153042" cy="5750294"/>
          </a:xfrm>
          <a:prstGeom prst="rect">
            <a:avLst/>
          </a:prstGeom>
          <a:ln>
            <a:noFill/>
          </a:ln>
          <a:effectLst>
            <a:outerShdw blurRad="190500" algn="tl" rotWithShape="0">
              <a:srgbClr val="000000">
                <a:alpha val="70000"/>
              </a:srgbClr>
            </a:outerShdw>
          </a:effectLst>
        </p:spPr>
      </p:pic>
      <p:sp>
        <p:nvSpPr>
          <p:cNvPr id="3" name="ZoneTexte 2"/>
          <p:cNvSpPr txBox="1"/>
          <p:nvPr/>
        </p:nvSpPr>
        <p:spPr>
          <a:xfrm>
            <a:off x="7643347" y="3645024"/>
            <a:ext cx="1335354" cy="360040"/>
          </a:xfrm>
          <a:prstGeom prst="rect">
            <a:avLst/>
          </a:prstGeom>
        </p:spPr>
        <p:txBody>
          <a:bodyPr vert="horz" wrap="none" lIns="91440" tIns="45720" rIns="91440" bIns="45720" rtlCol="0">
            <a:noAutofit/>
          </a:bodyPr>
          <a:lstStyle/>
          <a:p>
            <a:pPr algn="ctr">
              <a:spcBef>
                <a:spcPct val="20000"/>
              </a:spcBef>
              <a:buClr>
                <a:srgbClr val="003C71"/>
              </a:buClr>
              <a:buSzPct val="125000"/>
            </a:pPr>
            <a:r>
              <a:rPr lang="fr-CA" sz="2000" b="1" dirty="0" smtClean="0">
                <a:solidFill>
                  <a:srgbClr val="002060"/>
                </a:solidFill>
                <a:latin typeface="Arial"/>
                <a:cs typeface="Times"/>
              </a:rPr>
              <a:t>Pourquoi?</a:t>
            </a:r>
          </a:p>
          <a:p>
            <a:pPr algn="ctr">
              <a:spcBef>
                <a:spcPct val="20000"/>
              </a:spcBef>
              <a:buClr>
                <a:srgbClr val="003C71"/>
              </a:buClr>
              <a:buSzPct val="125000"/>
            </a:pPr>
            <a:r>
              <a:rPr lang="fr-CA" sz="1600" b="1" dirty="0" smtClean="0">
                <a:solidFill>
                  <a:srgbClr val="002060"/>
                </a:solidFill>
                <a:latin typeface="Arial"/>
                <a:cs typeface="Times"/>
              </a:rPr>
              <a:t>Pourquoi?</a:t>
            </a:r>
          </a:p>
          <a:p>
            <a:pPr algn="ctr">
              <a:spcBef>
                <a:spcPct val="20000"/>
              </a:spcBef>
              <a:buClr>
                <a:srgbClr val="003C71"/>
              </a:buClr>
              <a:buSzPct val="125000"/>
            </a:pPr>
            <a:r>
              <a:rPr lang="fr-CA" sz="1400" b="1" dirty="0" smtClean="0">
                <a:solidFill>
                  <a:srgbClr val="002060"/>
                </a:solidFill>
                <a:latin typeface="Arial"/>
                <a:cs typeface="Times"/>
              </a:rPr>
              <a:t>Pourquoi?</a:t>
            </a:r>
          </a:p>
          <a:p>
            <a:pPr algn="ctr">
              <a:spcBef>
                <a:spcPct val="20000"/>
              </a:spcBef>
              <a:buClr>
                <a:srgbClr val="003C71"/>
              </a:buClr>
              <a:buSzPct val="125000"/>
            </a:pPr>
            <a:r>
              <a:rPr lang="fr-CA" sz="1100" b="1" dirty="0" smtClean="0">
                <a:solidFill>
                  <a:srgbClr val="002060"/>
                </a:solidFill>
                <a:latin typeface="Arial"/>
                <a:cs typeface="Times"/>
              </a:rPr>
              <a:t>Pourquoi?</a:t>
            </a:r>
          </a:p>
          <a:p>
            <a:pPr algn="ctr">
              <a:spcBef>
                <a:spcPct val="20000"/>
              </a:spcBef>
              <a:buClr>
                <a:srgbClr val="003C71"/>
              </a:buClr>
              <a:buSzPct val="125000"/>
            </a:pPr>
            <a:r>
              <a:rPr lang="fr-CA" sz="1000" b="1" dirty="0" smtClean="0">
                <a:solidFill>
                  <a:srgbClr val="002060"/>
                </a:solidFill>
                <a:latin typeface="Arial"/>
                <a:cs typeface="Times"/>
              </a:rPr>
              <a:t>Pourquoi?</a:t>
            </a:r>
          </a:p>
          <a:p>
            <a:pPr algn="ctr">
              <a:spcBef>
                <a:spcPct val="20000"/>
              </a:spcBef>
              <a:buClr>
                <a:srgbClr val="003C71"/>
              </a:buClr>
              <a:buSzPct val="125000"/>
            </a:pPr>
            <a:endParaRPr lang="fr-CA" sz="1100" b="1" dirty="0">
              <a:solidFill>
                <a:srgbClr val="002060"/>
              </a:solidFill>
              <a:latin typeface="Arial"/>
              <a:cs typeface="Times"/>
            </a:endParaRPr>
          </a:p>
        </p:txBody>
      </p:sp>
      <p:sp>
        <p:nvSpPr>
          <p:cNvPr id="10" name="Rectangle 9"/>
          <p:cNvSpPr/>
          <p:nvPr/>
        </p:nvSpPr>
        <p:spPr>
          <a:xfrm>
            <a:off x="611560" y="2996952"/>
            <a:ext cx="2770992" cy="3528392"/>
          </a:xfrm>
          <a:prstGeom prst="rect">
            <a:avLst/>
          </a:prstGeom>
          <a:solidFill>
            <a:schemeClr val="bg1"/>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285750" indent="-285750" defTabSz="457200">
              <a:buFont typeface="Wingdings" panose="05000000000000000000" pitchFamily="2" charset="2"/>
              <a:buChar char="Ø"/>
            </a:pPr>
            <a:r>
              <a:rPr lang="fr-CA" sz="1600" dirty="0" smtClean="0">
                <a:solidFill>
                  <a:srgbClr val="005EB8">
                    <a:lumMod val="50000"/>
                  </a:srgbClr>
                </a:solidFill>
                <a:latin typeface="Arial"/>
              </a:rPr>
              <a:t>Les 5 pourquoi ? Visent à explorer la </a:t>
            </a:r>
            <a:r>
              <a:rPr lang="fr-CA" sz="1600" dirty="0">
                <a:solidFill>
                  <a:srgbClr val="005EB8">
                    <a:lumMod val="50000"/>
                  </a:srgbClr>
                </a:solidFill>
                <a:latin typeface="Arial"/>
              </a:rPr>
              <a:t>cause </a:t>
            </a:r>
            <a:r>
              <a:rPr lang="fr-CA" sz="1600" dirty="0" smtClean="0">
                <a:solidFill>
                  <a:srgbClr val="005EB8">
                    <a:lumMod val="50000"/>
                  </a:srgbClr>
                </a:solidFill>
                <a:latin typeface="Arial"/>
              </a:rPr>
              <a:t>et les conséquences d’un </a:t>
            </a:r>
            <a:r>
              <a:rPr lang="fr-CA" sz="1600" dirty="0">
                <a:solidFill>
                  <a:srgbClr val="005EB8">
                    <a:lumMod val="50000"/>
                  </a:srgbClr>
                </a:solidFill>
                <a:latin typeface="Arial"/>
              </a:rPr>
              <a:t>problème. </a:t>
            </a:r>
            <a:endParaRPr lang="fr-CA" sz="1600" dirty="0" smtClean="0">
              <a:solidFill>
                <a:srgbClr val="005EB8">
                  <a:lumMod val="50000"/>
                </a:srgbClr>
              </a:solidFill>
              <a:latin typeface="Arial"/>
            </a:endParaRPr>
          </a:p>
          <a:p>
            <a:pPr marL="285750" indent="-285750" defTabSz="457200">
              <a:buFont typeface="Wingdings" panose="05000000000000000000" pitchFamily="2" charset="2"/>
              <a:buChar char="Ø"/>
            </a:pPr>
            <a:r>
              <a:rPr lang="fr-CA" sz="1600" dirty="0" smtClean="0">
                <a:solidFill>
                  <a:srgbClr val="005EB8">
                    <a:lumMod val="50000"/>
                  </a:srgbClr>
                </a:solidFill>
                <a:latin typeface="Arial"/>
              </a:rPr>
              <a:t>Elle </a:t>
            </a:r>
            <a:r>
              <a:rPr lang="fr-CA" sz="1600" dirty="0">
                <a:solidFill>
                  <a:srgbClr val="005EB8">
                    <a:lumMod val="50000"/>
                  </a:srgbClr>
                </a:solidFill>
                <a:latin typeface="Arial"/>
              </a:rPr>
              <a:t>consiste à poser des questions à répétition pour </a:t>
            </a:r>
            <a:r>
              <a:rPr lang="fr-CA" sz="1600" dirty="0" smtClean="0">
                <a:solidFill>
                  <a:srgbClr val="005EB8">
                    <a:lumMod val="50000"/>
                  </a:srgbClr>
                </a:solidFill>
                <a:latin typeface="Arial"/>
              </a:rPr>
              <a:t>tenter de </a:t>
            </a:r>
            <a:r>
              <a:rPr lang="fr-CA" sz="1600" dirty="0">
                <a:solidFill>
                  <a:srgbClr val="005EB8">
                    <a:lumMod val="50000"/>
                  </a:srgbClr>
                </a:solidFill>
                <a:latin typeface="Arial"/>
              </a:rPr>
              <a:t>trouver la cause fondamentale du problème</a:t>
            </a:r>
            <a:r>
              <a:rPr lang="fr-CA" sz="1600" dirty="0" smtClean="0">
                <a:solidFill>
                  <a:srgbClr val="005EB8">
                    <a:lumMod val="50000"/>
                  </a:srgbClr>
                </a:solidFill>
                <a:latin typeface="Arial"/>
              </a:rPr>
              <a:t>.</a:t>
            </a:r>
          </a:p>
          <a:p>
            <a:pPr marL="285750" indent="-285750" defTabSz="457200">
              <a:buFont typeface="Wingdings" panose="05000000000000000000" pitchFamily="2" charset="2"/>
              <a:buChar char="Ø"/>
            </a:pPr>
            <a:r>
              <a:rPr lang="fr-CA" sz="1600" dirty="0">
                <a:solidFill>
                  <a:srgbClr val="005EB8">
                    <a:lumMod val="50000"/>
                  </a:srgbClr>
                </a:solidFill>
                <a:latin typeface="Arial"/>
              </a:rPr>
              <a:t>C’est l’un des outils d’animation </a:t>
            </a:r>
            <a:r>
              <a:rPr lang="fr-CA" sz="1600" dirty="0" smtClean="0">
                <a:solidFill>
                  <a:srgbClr val="005EB8">
                    <a:lumMod val="50000"/>
                  </a:srgbClr>
                </a:solidFill>
                <a:latin typeface="Arial"/>
              </a:rPr>
              <a:t>les plus </a:t>
            </a:r>
            <a:r>
              <a:rPr lang="fr-CA" sz="1600" dirty="0">
                <a:solidFill>
                  <a:srgbClr val="005EB8">
                    <a:lumMod val="50000"/>
                  </a:srgbClr>
                </a:solidFill>
                <a:latin typeface="Arial"/>
              </a:rPr>
              <a:t>simples lorsque les problèmes comportent des rapports humains</a:t>
            </a:r>
          </a:p>
        </p:txBody>
      </p:sp>
      <p:sp>
        <p:nvSpPr>
          <p:cNvPr id="11" name="Rectangle à coins arrondis 10"/>
          <p:cNvSpPr/>
          <p:nvPr/>
        </p:nvSpPr>
        <p:spPr>
          <a:xfrm>
            <a:off x="611560" y="2586502"/>
            <a:ext cx="2789344" cy="410450"/>
          </a:xfrm>
          <a:prstGeom prst="round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400" b="1" dirty="0" smtClean="0">
                <a:solidFill>
                  <a:prstClr val="white"/>
                </a:solidFill>
              </a:rPr>
              <a:t>DESCRIPTION DE LA TECHNIQUE</a:t>
            </a:r>
            <a:endParaRPr lang="fr-CA" sz="1400" b="1" dirty="0">
              <a:solidFill>
                <a:prstClr val="white"/>
              </a:solidFill>
            </a:endParaRPr>
          </a:p>
        </p:txBody>
      </p:sp>
      <p:sp>
        <p:nvSpPr>
          <p:cNvPr id="12"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a:solidFill>
                  <a:srgbClr val="003C71"/>
                </a:solidFill>
              </a:rPr>
              <a:t>détermination des besoins </a:t>
            </a:r>
            <a:r>
              <a:rPr lang="fr-CA" sz="2400" dirty="0">
                <a:solidFill>
                  <a:srgbClr val="003C71"/>
                </a:solidFill>
              </a:rPr>
              <a:t/>
            </a:r>
            <a:br>
              <a:rPr lang="fr-CA" sz="2400" dirty="0">
                <a:solidFill>
                  <a:srgbClr val="003C71"/>
                </a:solidFill>
              </a:rPr>
            </a:br>
            <a:r>
              <a:rPr lang="fr-CA" sz="1600" i="1" dirty="0">
                <a:solidFill>
                  <a:srgbClr val="003C71"/>
                </a:solidFill>
              </a:rPr>
              <a:t>Les incontournables</a:t>
            </a:r>
          </a:p>
        </p:txBody>
      </p:sp>
      <p:grpSp>
        <p:nvGrpSpPr>
          <p:cNvPr id="13" name="Group 219"/>
          <p:cNvGrpSpPr>
            <a:grpSpLocks noChangeAspect="1"/>
          </p:cNvGrpSpPr>
          <p:nvPr>
            <p:custDataLst>
              <p:tags r:id="rId1"/>
            </p:custDataLst>
          </p:nvPr>
        </p:nvGrpSpPr>
        <p:grpSpPr bwMode="auto">
          <a:xfrm>
            <a:off x="180344" y="608154"/>
            <a:ext cx="495932" cy="500088"/>
            <a:chOff x="640" y="1753"/>
            <a:chExt cx="358" cy="361"/>
          </a:xfrm>
          <a:solidFill>
            <a:schemeClr val="accent6">
              <a:lumMod val="50000"/>
            </a:schemeClr>
          </a:solidFill>
        </p:grpSpPr>
        <p:sp>
          <p:nvSpPr>
            <p:cNvPr id="14" name="Freeform 221"/>
            <p:cNvSpPr>
              <a:spLocks noEditPoints="1"/>
            </p:cNvSpPr>
            <p:nvPr/>
          </p:nvSpPr>
          <p:spPr bwMode="auto">
            <a:xfrm>
              <a:off x="640" y="1753"/>
              <a:ext cx="358" cy="361"/>
            </a:xfrm>
            <a:custGeom>
              <a:avLst/>
              <a:gdLst>
                <a:gd name="T0" fmla="*/ 1537 w 3582"/>
                <a:gd name="T1" fmla="*/ 775 h 3608"/>
                <a:gd name="T2" fmla="*/ 1233 w 3582"/>
                <a:gd name="T3" fmla="*/ 903 h 3608"/>
                <a:gd name="T4" fmla="*/ 987 w 3582"/>
                <a:gd name="T5" fmla="*/ 1115 h 3608"/>
                <a:gd name="T6" fmla="*/ 815 w 3582"/>
                <a:gd name="T7" fmla="*/ 1392 h 3608"/>
                <a:gd name="T8" fmla="*/ 735 w 3582"/>
                <a:gd name="T9" fmla="*/ 1718 h 3608"/>
                <a:gd name="T10" fmla="*/ 762 w 3582"/>
                <a:gd name="T11" fmla="*/ 2059 h 3608"/>
                <a:gd name="T12" fmla="*/ 890 w 3582"/>
                <a:gd name="T13" fmla="*/ 2362 h 3608"/>
                <a:gd name="T14" fmla="*/ 1101 w 3582"/>
                <a:gd name="T15" fmla="*/ 2609 h 3608"/>
                <a:gd name="T16" fmla="*/ 1378 w 3582"/>
                <a:gd name="T17" fmla="*/ 2780 h 3608"/>
                <a:gd name="T18" fmla="*/ 1704 w 3582"/>
                <a:gd name="T19" fmla="*/ 2861 h 3608"/>
                <a:gd name="T20" fmla="*/ 2046 w 3582"/>
                <a:gd name="T21" fmla="*/ 2833 h 3608"/>
                <a:gd name="T22" fmla="*/ 2350 w 3582"/>
                <a:gd name="T23" fmla="*/ 2706 h 3608"/>
                <a:gd name="T24" fmla="*/ 2596 w 3582"/>
                <a:gd name="T25" fmla="*/ 2494 h 3608"/>
                <a:gd name="T26" fmla="*/ 2768 w 3582"/>
                <a:gd name="T27" fmla="*/ 2217 h 3608"/>
                <a:gd name="T28" fmla="*/ 2848 w 3582"/>
                <a:gd name="T29" fmla="*/ 1891 h 3608"/>
                <a:gd name="T30" fmla="*/ 2821 w 3582"/>
                <a:gd name="T31" fmla="*/ 1549 h 3608"/>
                <a:gd name="T32" fmla="*/ 2693 w 3582"/>
                <a:gd name="T33" fmla="*/ 1245 h 3608"/>
                <a:gd name="T34" fmla="*/ 2481 w 3582"/>
                <a:gd name="T35" fmla="*/ 999 h 3608"/>
                <a:gd name="T36" fmla="*/ 2204 w 3582"/>
                <a:gd name="T37" fmla="*/ 827 h 3608"/>
                <a:gd name="T38" fmla="*/ 1878 w 3582"/>
                <a:gd name="T39" fmla="*/ 747 h 3608"/>
                <a:gd name="T40" fmla="*/ 2233 w 3582"/>
                <a:gd name="T41" fmla="*/ 3 h 3608"/>
                <a:gd name="T42" fmla="*/ 2348 w 3582"/>
                <a:gd name="T43" fmla="*/ 70 h 3608"/>
                <a:gd name="T44" fmla="*/ 2393 w 3582"/>
                <a:gd name="T45" fmla="*/ 196 h 3608"/>
                <a:gd name="T46" fmla="*/ 2605 w 3582"/>
                <a:gd name="T47" fmla="*/ 556 h 3608"/>
                <a:gd name="T48" fmla="*/ 2947 w 3582"/>
                <a:gd name="T49" fmla="*/ 455 h 3608"/>
                <a:gd name="T50" fmla="*/ 3066 w 3582"/>
                <a:gd name="T51" fmla="*/ 472 h 3608"/>
                <a:gd name="T52" fmla="*/ 3150 w 3582"/>
                <a:gd name="T53" fmla="*/ 550 h 3608"/>
                <a:gd name="T54" fmla="*/ 3582 w 3582"/>
                <a:gd name="T55" fmla="*/ 1341 h 3608"/>
                <a:gd name="T56" fmla="*/ 3551 w 3582"/>
                <a:gd name="T57" fmla="*/ 1459 h 3608"/>
                <a:gd name="T58" fmla="*/ 3274 w 3582"/>
                <a:gd name="T59" fmla="*/ 1643 h 3608"/>
                <a:gd name="T60" fmla="*/ 3274 w 3582"/>
                <a:gd name="T61" fmla="*/ 1965 h 3608"/>
                <a:gd name="T62" fmla="*/ 3551 w 3582"/>
                <a:gd name="T63" fmla="*/ 2150 h 3608"/>
                <a:gd name="T64" fmla="*/ 3582 w 3582"/>
                <a:gd name="T65" fmla="*/ 2267 h 3608"/>
                <a:gd name="T66" fmla="*/ 3150 w 3582"/>
                <a:gd name="T67" fmla="*/ 3058 h 3608"/>
                <a:gd name="T68" fmla="*/ 3066 w 3582"/>
                <a:gd name="T69" fmla="*/ 3136 h 3608"/>
                <a:gd name="T70" fmla="*/ 2947 w 3582"/>
                <a:gd name="T71" fmla="*/ 3152 h 3608"/>
                <a:gd name="T72" fmla="*/ 2605 w 3582"/>
                <a:gd name="T73" fmla="*/ 3053 h 3608"/>
                <a:gd name="T74" fmla="*/ 2393 w 3582"/>
                <a:gd name="T75" fmla="*/ 3412 h 3608"/>
                <a:gd name="T76" fmla="*/ 2348 w 3582"/>
                <a:gd name="T77" fmla="*/ 3539 h 3608"/>
                <a:gd name="T78" fmla="*/ 2233 w 3582"/>
                <a:gd name="T79" fmla="*/ 3605 h 3608"/>
                <a:gd name="T80" fmla="*/ 1325 w 3582"/>
                <a:gd name="T81" fmla="*/ 3598 h 3608"/>
                <a:gd name="T82" fmla="*/ 1227 w 3582"/>
                <a:gd name="T83" fmla="*/ 3528 h 3608"/>
                <a:gd name="T84" fmla="*/ 1189 w 3582"/>
                <a:gd name="T85" fmla="*/ 3412 h 3608"/>
                <a:gd name="T86" fmla="*/ 977 w 3582"/>
                <a:gd name="T87" fmla="*/ 3053 h 3608"/>
                <a:gd name="T88" fmla="*/ 636 w 3582"/>
                <a:gd name="T89" fmla="*/ 3152 h 3608"/>
                <a:gd name="T90" fmla="*/ 517 w 3582"/>
                <a:gd name="T91" fmla="*/ 3136 h 3608"/>
                <a:gd name="T92" fmla="*/ 432 w 3582"/>
                <a:gd name="T93" fmla="*/ 3058 h 3608"/>
                <a:gd name="T94" fmla="*/ 0 w 3582"/>
                <a:gd name="T95" fmla="*/ 2267 h 3608"/>
                <a:gd name="T96" fmla="*/ 32 w 3582"/>
                <a:gd name="T97" fmla="*/ 2150 h 3608"/>
                <a:gd name="T98" fmla="*/ 309 w 3582"/>
                <a:gd name="T99" fmla="*/ 1965 h 3608"/>
                <a:gd name="T100" fmla="*/ 309 w 3582"/>
                <a:gd name="T101" fmla="*/ 1643 h 3608"/>
                <a:gd name="T102" fmla="*/ 32 w 3582"/>
                <a:gd name="T103" fmla="*/ 1459 h 3608"/>
                <a:gd name="T104" fmla="*/ 0 w 3582"/>
                <a:gd name="T105" fmla="*/ 1341 h 3608"/>
                <a:gd name="T106" fmla="*/ 432 w 3582"/>
                <a:gd name="T107" fmla="*/ 550 h 3608"/>
                <a:gd name="T108" fmla="*/ 517 w 3582"/>
                <a:gd name="T109" fmla="*/ 472 h 3608"/>
                <a:gd name="T110" fmla="*/ 636 w 3582"/>
                <a:gd name="T111" fmla="*/ 455 h 3608"/>
                <a:gd name="T112" fmla="*/ 977 w 3582"/>
                <a:gd name="T113" fmla="*/ 556 h 3608"/>
                <a:gd name="T114" fmla="*/ 1189 w 3582"/>
                <a:gd name="T115" fmla="*/ 196 h 3608"/>
                <a:gd name="T116" fmla="*/ 1235 w 3582"/>
                <a:gd name="T117" fmla="*/ 70 h 3608"/>
                <a:gd name="T118" fmla="*/ 1350 w 3582"/>
                <a:gd name="T119" fmla="*/ 3 h 3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2" h="3608">
                  <a:moveTo>
                    <a:pt x="1791" y="744"/>
                  </a:moveTo>
                  <a:lnTo>
                    <a:pt x="1704" y="747"/>
                  </a:lnTo>
                  <a:lnTo>
                    <a:pt x="1619" y="758"/>
                  </a:lnTo>
                  <a:lnTo>
                    <a:pt x="1537" y="775"/>
                  </a:lnTo>
                  <a:lnTo>
                    <a:pt x="1457" y="798"/>
                  </a:lnTo>
                  <a:lnTo>
                    <a:pt x="1378" y="827"/>
                  </a:lnTo>
                  <a:lnTo>
                    <a:pt x="1305" y="863"/>
                  </a:lnTo>
                  <a:lnTo>
                    <a:pt x="1233" y="903"/>
                  </a:lnTo>
                  <a:lnTo>
                    <a:pt x="1165" y="948"/>
                  </a:lnTo>
                  <a:lnTo>
                    <a:pt x="1101" y="999"/>
                  </a:lnTo>
                  <a:lnTo>
                    <a:pt x="1042" y="1054"/>
                  </a:lnTo>
                  <a:lnTo>
                    <a:pt x="987" y="1115"/>
                  </a:lnTo>
                  <a:lnTo>
                    <a:pt x="936" y="1178"/>
                  </a:lnTo>
                  <a:lnTo>
                    <a:pt x="890" y="1245"/>
                  </a:lnTo>
                  <a:lnTo>
                    <a:pt x="849" y="1317"/>
                  </a:lnTo>
                  <a:lnTo>
                    <a:pt x="815" y="1392"/>
                  </a:lnTo>
                  <a:lnTo>
                    <a:pt x="785" y="1469"/>
                  </a:lnTo>
                  <a:lnTo>
                    <a:pt x="762" y="1549"/>
                  </a:lnTo>
                  <a:lnTo>
                    <a:pt x="745" y="1632"/>
                  </a:lnTo>
                  <a:lnTo>
                    <a:pt x="735" y="1718"/>
                  </a:lnTo>
                  <a:lnTo>
                    <a:pt x="732" y="1804"/>
                  </a:lnTo>
                  <a:lnTo>
                    <a:pt x="735" y="1891"/>
                  </a:lnTo>
                  <a:lnTo>
                    <a:pt x="745" y="1976"/>
                  </a:lnTo>
                  <a:lnTo>
                    <a:pt x="762" y="2059"/>
                  </a:lnTo>
                  <a:lnTo>
                    <a:pt x="785" y="2139"/>
                  </a:lnTo>
                  <a:lnTo>
                    <a:pt x="815" y="2217"/>
                  </a:lnTo>
                  <a:lnTo>
                    <a:pt x="849" y="2291"/>
                  </a:lnTo>
                  <a:lnTo>
                    <a:pt x="890" y="2362"/>
                  </a:lnTo>
                  <a:lnTo>
                    <a:pt x="936" y="2431"/>
                  </a:lnTo>
                  <a:lnTo>
                    <a:pt x="987" y="2494"/>
                  </a:lnTo>
                  <a:lnTo>
                    <a:pt x="1042" y="2554"/>
                  </a:lnTo>
                  <a:lnTo>
                    <a:pt x="1101" y="2609"/>
                  </a:lnTo>
                  <a:lnTo>
                    <a:pt x="1165" y="2659"/>
                  </a:lnTo>
                  <a:lnTo>
                    <a:pt x="1233" y="2706"/>
                  </a:lnTo>
                  <a:lnTo>
                    <a:pt x="1305" y="2746"/>
                  </a:lnTo>
                  <a:lnTo>
                    <a:pt x="1378" y="2780"/>
                  </a:lnTo>
                  <a:lnTo>
                    <a:pt x="1457" y="2810"/>
                  </a:lnTo>
                  <a:lnTo>
                    <a:pt x="1537" y="2833"/>
                  </a:lnTo>
                  <a:lnTo>
                    <a:pt x="1619" y="2851"/>
                  </a:lnTo>
                  <a:lnTo>
                    <a:pt x="1704" y="2861"/>
                  </a:lnTo>
                  <a:lnTo>
                    <a:pt x="1791" y="2864"/>
                  </a:lnTo>
                  <a:lnTo>
                    <a:pt x="1878" y="2861"/>
                  </a:lnTo>
                  <a:lnTo>
                    <a:pt x="1964" y="2851"/>
                  </a:lnTo>
                  <a:lnTo>
                    <a:pt x="2046" y="2833"/>
                  </a:lnTo>
                  <a:lnTo>
                    <a:pt x="2127" y="2810"/>
                  </a:lnTo>
                  <a:lnTo>
                    <a:pt x="2204" y="2780"/>
                  </a:lnTo>
                  <a:lnTo>
                    <a:pt x="2278" y="2746"/>
                  </a:lnTo>
                  <a:lnTo>
                    <a:pt x="2350" y="2706"/>
                  </a:lnTo>
                  <a:lnTo>
                    <a:pt x="2417" y="2659"/>
                  </a:lnTo>
                  <a:lnTo>
                    <a:pt x="2481" y="2609"/>
                  </a:lnTo>
                  <a:lnTo>
                    <a:pt x="2541" y="2554"/>
                  </a:lnTo>
                  <a:lnTo>
                    <a:pt x="2596" y="2494"/>
                  </a:lnTo>
                  <a:lnTo>
                    <a:pt x="2647" y="2431"/>
                  </a:lnTo>
                  <a:lnTo>
                    <a:pt x="2693" y="2362"/>
                  </a:lnTo>
                  <a:lnTo>
                    <a:pt x="2733" y="2291"/>
                  </a:lnTo>
                  <a:lnTo>
                    <a:pt x="2768" y="2217"/>
                  </a:lnTo>
                  <a:lnTo>
                    <a:pt x="2798" y="2139"/>
                  </a:lnTo>
                  <a:lnTo>
                    <a:pt x="2821" y="2059"/>
                  </a:lnTo>
                  <a:lnTo>
                    <a:pt x="2837" y="1976"/>
                  </a:lnTo>
                  <a:lnTo>
                    <a:pt x="2848" y="1891"/>
                  </a:lnTo>
                  <a:lnTo>
                    <a:pt x="2852" y="1804"/>
                  </a:lnTo>
                  <a:lnTo>
                    <a:pt x="2848" y="1718"/>
                  </a:lnTo>
                  <a:lnTo>
                    <a:pt x="2837" y="1632"/>
                  </a:lnTo>
                  <a:lnTo>
                    <a:pt x="2821" y="1549"/>
                  </a:lnTo>
                  <a:lnTo>
                    <a:pt x="2798" y="1469"/>
                  </a:lnTo>
                  <a:lnTo>
                    <a:pt x="2768" y="1392"/>
                  </a:lnTo>
                  <a:lnTo>
                    <a:pt x="2733" y="1317"/>
                  </a:lnTo>
                  <a:lnTo>
                    <a:pt x="2693" y="1245"/>
                  </a:lnTo>
                  <a:lnTo>
                    <a:pt x="2647" y="1178"/>
                  </a:lnTo>
                  <a:lnTo>
                    <a:pt x="2596" y="1115"/>
                  </a:lnTo>
                  <a:lnTo>
                    <a:pt x="2541" y="1054"/>
                  </a:lnTo>
                  <a:lnTo>
                    <a:pt x="2481" y="999"/>
                  </a:lnTo>
                  <a:lnTo>
                    <a:pt x="2417" y="948"/>
                  </a:lnTo>
                  <a:lnTo>
                    <a:pt x="2350" y="903"/>
                  </a:lnTo>
                  <a:lnTo>
                    <a:pt x="2278" y="863"/>
                  </a:lnTo>
                  <a:lnTo>
                    <a:pt x="2204" y="827"/>
                  </a:lnTo>
                  <a:lnTo>
                    <a:pt x="2127" y="798"/>
                  </a:lnTo>
                  <a:lnTo>
                    <a:pt x="2046" y="775"/>
                  </a:lnTo>
                  <a:lnTo>
                    <a:pt x="1964" y="758"/>
                  </a:lnTo>
                  <a:lnTo>
                    <a:pt x="1878" y="747"/>
                  </a:lnTo>
                  <a:lnTo>
                    <a:pt x="1791" y="744"/>
                  </a:lnTo>
                  <a:close/>
                  <a:moveTo>
                    <a:pt x="1385" y="0"/>
                  </a:moveTo>
                  <a:lnTo>
                    <a:pt x="2198" y="0"/>
                  </a:lnTo>
                  <a:lnTo>
                    <a:pt x="2233" y="3"/>
                  </a:lnTo>
                  <a:lnTo>
                    <a:pt x="2266" y="12"/>
                  </a:lnTo>
                  <a:lnTo>
                    <a:pt x="2296" y="27"/>
                  </a:lnTo>
                  <a:lnTo>
                    <a:pt x="2324" y="46"/>
                  </a:lnTo>
                  <a:lnTo>
                    <a:pt x="2348" y="70"/>
                  </a:lnTo>
                  <a:lnTo>
                    <a:pt x="2366" y="97"/>
                  </a:lnTo>
                  <a:lnTo>
                    <a:pt x="2381" y="128"/>
                  </a:lnTo>
                  <a:lnTo>
                    <a:pt x="2391" y="161"/>
                  </a:lnTo>
                  <a:lnTo>
                    <a:pt x="2393" y="196"/>
                  </a:lnTo>
                  <a:lnTo>
                    <a:pt x="2393" y="440"/>
                  </a:lnTo>
                  <a:lnTo>
                    <a:pt x="2467" y="474"/>
                  </a:lnTo>
                  <a:lnTo>
                    <a:pt x="2537" y="513"/>
                  </a:lnTo>
                  <a:lnTo>
                    <a:pt x="2605" y="556"/>
                  </a:lnTo>
                  <a:lnTo>
                    <a:pt x="2671" y="601"/>
                  </a:lnTo>
                  <a:lnTo>
                    <a:pt x="2884" y="479"/>
                  </a:lnTo>
                  <a:lnTo>
                    <a:pt x="2914" y="464"/>
                  </a:lnTo>
                  <a:lnTo>
                    <a:pt x="2947" y="455"/>
                  </a:lnTo>
                  <a:lnTo>
                    <a:pt x="2980" y="452"/>
                  </a:lnTo>
                  <a:lnTo>
                    <a:pt x="3010" y="454"/>
                  </a:lnTo>
                  <a:lnTo>
                    <a:pt x="3039" y="461"/>
                  </a:lnTo>
                  <a:lnTo>
                    <a:pt x="3066" y="472"/>
                  </a:lnTo>
                  <a:lnTo>
                    <a:pt x="3090" y="486"/>
                  </a:lnTo>
                  <a:lnTo>
                    <a:pt x="3114" y="504"/>
                  </a:lnTo>
                  <a:lnTo>
                    <a:pt x="3133" y="526"/>
                  </a:lnTo>
                  <a:lnTo>
                    <a:pt x="3150" y="550"/>
                  </a:lnTo>
                  <a:lnTo>
                    <a:pt x="3557" y="1254"/>
                  </a:lnTo>
                  <a:lnTo>
                    <a:pt x="3570" y="1282"/>
                  </a:lnTo>
                  <a:lnTo>
                    <a:pt x="3579" y="1312"/>
                  </a:lnTo>
                  <a:lnTo>
                    <a:pt x="3582" y="1341"/>
                  </a:lnTo>
                  <a:lnTo>
                    <a:pt x="3582" y="1372"/>
                  </a:lnTo>
                  <a:lnTo>
                    <a:pt x="3577" y="1403"/>
                  </a:lnTo>
                  <a:lnTo>
                    <a:pt x="3566" y="1431"/>
                  </a:lnTo>
                  <a:lnTo>
                    <a:pt x="3551" y="1459"/>
                  </a:lnTo>
                  <a:lnTo>
                    <a:pt x="3533" y="1483"/>
                  </a:lnTo>
                  <a:lnTo>
                    <a:pt x="3511" y="1504"/>
                  </a:lnTo>
                  <a:lnTo>
                    <a:pt x="3485" y="1522"/>
                  </a:lnTo>
                  <a:lnTo>
                    <a:pt x="3274" y="1643"/>
                  </a:lnTo>
                  <a:lnTo>
                    <a:pt x="3281" y="1723"/>
                  </a:lnTo>
                  <a:lnTo>
                    <a:pt x="3283" y="1804"/>
                  </a:lnTo>
                  <a:lnTo>
                    <a:pt x="3281" y="1885"/>
                  </a:lnTo>
                  <a:lnTo>
                    <a:pt x="3274" y="1965"/>
                  </a:lnTo>
                  <a:lnTo>
                    <a:pt x="3485" y="2087"/>
                  </a:lnTo>
                  <a:lnTo>
                    <a:pt x="3511" y="2105"/>
                  </a:lnTo>
                  <a:lnTo>
                    <a:pt x="3533" y="2126"/>
                  </a:lnTo>
                  <a:lnTo>
                    <a:pt x="3551" y="2150"/>
                  </a:lnTo>
                  <a:lnTo>
                    <a:pt x="3566" y="2176"/>
                  </a:lnTo>
                  <a:lnTo>
                    <a:pt x="3577" y="2206"/>
                  </a:lnTo>
                  <a:lnTo>
                    <a:pt x="3582" y="2236"/>
                  </a:lnTo>
                  <a:lnTo>
                    <a:pt x="3582" y="2267"/>
                  </a:lnTo>
                  <a:lnTo>
                    <a:pt x="3579" y="2296"/>
                  </a:lnTo>
                  <a:lnTo>
                    <a:pt x="3570" y="2326"/>
                  </a:lnTo>
                  <a:lnTo>
                    <a:pt x="3557" y="2354"/>
                  </a:lnTo>
                  <a:lnTo>
                    <a:pt x="3150" y="3058"/>
                  </a:lnTo>
                  <a:lnTo>
                    <a:pt x="3133" y="3083"/>
                  </a:lnTo>
                  <a:lnTo>
                    <a:pt x="3114" y="3104"/>
                  </a:lnTo>
                  <a:lnTo>
                    <a:pt x="3090" y="3122"/>
                  </a:lnTo>
                  <a:lnTo>
                    <a:pt x="3066" y="3136"/>
                  </a:lnTo>
                  <a:lnTo>
                    <a:pt x="3039" y="3147"/>
                  </a:lnTo>
                  <a:lnTo>
                    <a:pt x="3010" y="3153"/>
                  </a:lnTo>
                  <a:lnTo>
                    <a:pt x="2980" y="3156"/>
                  </a:lnTo>
                  <a:lnTo>
                    <a:pt x="2947" y="3152"/>
                  </a:lnTo>
                  <a:lnTo>
                    <a:pt x="2914" y="3144"/>
                  </a:lnTo>
                  <a:lnTo>
                    <a:pt x="2884" y="3129"/>
                  </a:lnTo>
                  <a:lnTo>
                    <a:pt x="2671" y="3007"/>
                  </a:lnTo>
                  <a:lnTo>
                    <a:pt x="2605" y="3053"/>
                  </a:lnTo>
                  <a:lnTo>
                    <a:pt x="2537" y="3095"/>
                  </a:lnTo>
                  <a:lnTo>
                    <a:pt x="2467" y="3134"/>
                  </a:lnTo>
                  <a:lnTo>
                    <a:pt x="2393" y="3169"/>
                  </a:lnTo>
                  <a:lnTo>
                    <a:pt x="2393" y="3412"/>
                  </a:lnTo>
                  <a:lnTo>
                    <a:pt x="2391" y="3447"/>
                  </a:lnTo>
                  <a:lnTo>
                    <a:pt x="2381" y="3480"/>
                  </a:lnTo>
                  <a:lnTo>
                    <a:pt x="2366" y="3511"/>
                  </a:lnTo>
                  <a:lnTo>
                    <a:pt x="2348" y="3539"/>
                  </a:lnTo>
                  <a:lnTo>
                    <a:pt x="2324" y="3562"/>
                  </a:lnTo>
                  <a:lnTo>
                    <a:pt x="2296" y="3581"/>
                  </a:lnTo>
                  <a:lnTo>
                    <a:pt x="2266" y="3596"/>
                  </a:lnTo>
                  <a:lnTo>
                    <a:pt x="2233" y="3605"/>
                  </a:lnTo>
                  <a:lnTo>
                    <a:pt x="2198" y="3608"/>
                  </a:lnTo>
                  <a:lnTo>
                    <a:pt x="1385" y="3608"/>
                  </a:lnTo>
                  <a:lnTo>
                    <a:pt x="1354" y="3606"/>
                  </a:lnTo>
                  <a:lnTo>
                    <a:pt x="1325" y="3598"/>
                  </a:lnTo>
                  <a:lnTo>
                    <a:pt x="1296" y="3587"/>
                  </a:lnTo>
                  <a:lnTo>
                    <a:pt x="1271" y="3570"/>
                  </a:lnTo>
                  <a:lnTo>
                    <a:pt x="1246" y="3551"/>
                  </a:lnTo>
                  <a:lnTo>
                    <a:pt x="1227" y="3528"/>
                  </a:lnTo>
                  <a:lnTo>
                    <a:pt x="1211" y="3501"/>
                  </a:lnTo>
                  <a:lnTo>
                    <a:pt x="1199" y="3473"/>
                  </a:lnTo>
                  <a:lnTo>
                    <a:pt x="1191" y="3444"/>
                  </a:lnTo>
                  <a:lnTo>
                    <a:pt x="1189" y="3412"/>
                  </a:lnTo>
                  <a:lnTo>
                    <a:pt x="1189" y="3169"/>
                  </a:lnTo>
                  <a:lnTo>
                    <a:pt x="1117" y="3134"/>
                  </a:lnTo>
                  <a:lnTo>
                    <a:pt x="1046" y="3095"/>
                  </a:lnTo>
                  <a:lnTo>
                    <a:pt x="977" y="3053"/>
                  </a:lnTo>
                  <a:lnTo>
                    <a:pt x="912" y="3007"/>
                  </a:lnTo>
                  <a:lnTo>
                    <a:pt x="700" y="3129"/>
                  </a:lnTo>
                  <a:lnTo>
                    <a:pt x="669" y="3144"/>
                  </a:lnTo>
                  <a:lnTo>
                    <a:pt x="636" y="3152"/>
                  </a:lnTo>
                  <a:lnTo>
                    <a:pt x="602" y="3156"/>
                  </a:lnTo>
                  <a:lnTo>
                    <a:pt x="573" y="3153"/>
                  </a:lnTo>
                  <a:lnTo>
                    <a:pt x="545" y="3147"/>
                  </a:lnTo>
                  <a:lnTo>
                    <a:pt x="517" y="3136"/>
                  </a:lnTo>
                  <a:lnTo>
                    <a:pt x="492" y="3122"/>
                  </a:lnTo>
                  <a:lnTo>
                    <a:pt x="470" y="3104"/>
                  </a:lnTo>
                  <a:lnTo>
                    <a:pt x="450" y="3083"/>
                  </a:lnTo>
                  <a:lnTo>
                    <a:pt x="432" y="3058"/>
                  </a:lnTo>
                  <a:lnTo>
                    <a:pt x="26" y="2354"/>
                  </a:lnTo>
                  <a:lnTo>
                    <a:pt x="13" y="2326"/>
                  </a:lnTo>
                  <a:lnTo>
                    <a:pt x="4" y="2296"/>
                  </a:lnTo>
                  <a:lnTo>
                    <a:pt x="0" y="2267"/>
                  </a:lnTo>
                  <a:lnTo>
                    <a:pt x="1" y="2236"/>
                  </a:lnTo>
                  <a:lnTo>
                    <a:pt x="7" y="2206"/>
                  </a:lnTo>
                  <a:lnTo>
                    <a:pt x="18" y="2176"/>
                  </a:lnTo>
                  <a:lnTo>
                    <a:pt x="32" y="2150"/>
                  </a:lnTo>
                  <a:lnTo>
                    <a:pt x="51" y="2126"/>
                  </a:lnTo>
                  <a:lnTo>
                    <a:pt x="73" y="2105"/>
                  </a:lnTo>
                  <a:lnTo>
                    <a:pt x="98" y="2087"/>
                  </a:lnTo>
                  <a:lnTo>
                    <a:pt x="309" y="1965"/>
                  </a:lnTo>
                  <a:lnTo>
                    <a:pt x="302" y="1885"/>
                  </a:lnTo>
                  <a:lnTo>
                    <a:pt x="300" y="1804"/>
                  </a:lnTo>
                  <a:lnTo>
                    <a:pt x="302" y="1723"/>
                  </a:lnTo>
                  <a:lnTo>
                    <a:pt x="309" y="1643"/>
                  </a:lnTo>
                  <a:lnTo>
                    <a:pt x="98" y="1522"/>
                  </a:lnTo>
                  <a:lnTo>
                    <a:pt x="73" y="1504"/>
                  </a:lnTo>
                  <a:lnTo>
                    <a:pt x="51" y="1483"/>
                  </a:lnTo>
                  <a:lnTo>
                    <a:pt x="32" y="1459"/>
                  </a:lnTo>
                  <a:lnTo>
                    <a:pt x="18" y="1431"/>
                  </a:lnTo>
                  <a:lnTo>
                    <a:pt x="7" y="1403"/>
                  </a:lnTo>
                  <a:lnTo>
                    <a:pt x="1" y="1372"/>
                  </a:lnTo>
                  <a:lnTo>
                    <a:pt x="0" y="1341"/>
                  </a:lnTo>
                  <a:lnTo>
                    <a:pt x="4" y="1312"/>
                  </a:lnTo>
                  <a:lnTo>
                    <a:pt x="13" y="1282"/>
                  </a:lnTo>
                  <a:lnTo>
                    <a:pt x="26" y="1254"/>
                  </a:lnTo>
                  <a:lnTo>
                    <a:pt x="432" y="550"/>
                  </a:lnTo>
                  <a:lnTo>
                    <a:pt x="450" y="526"/>
                  </a:lnTo>
                  <a:lnTo>
                    <a:pt x="470" y="504"/>
                  </a:lnTo>
                  <a:lnTo>
                    <a:pt x="492" y="486"/>
                  </a:lnTo>
                  <a:lnTo>
                    <a:pt x="517" y="472"/>
                  </a:lnTo>
                  <a:lnTo>
                    <a:pt x="545" y="461"/>
                  </a:lnTo>
                  <a:lnTo>
                    <a:pt x="573" y="454"/>
                  </a:lnTo>
                  <a:lnTo>
                    <a:pt x="602" y="452"/>
                  </a:lnTo>
                  <a:lnTo>
                    <a:pt x="636" y="455"/>
                  </a:lnTo>
                  <a:lnTo>
                    <a:pt x="669" y="464"/>
                  </a:lnTo>
                  <a:lnTo>
                    <a:pt x="700" y="479"/>
                  </a:lnTo>
                  <a:lnTo>
                    <a:pt x="912" y="601"/>
                  </a:lnTo>
                  <a:lnTo>
                    <a:pt x="977" y="556"/>
                  </a:lnTo>
                  <a:lnTo>
                    <a:pt x="1046" y="513"/>
                  </a:lnTo>
                  <a:lnTo>
                    <a:pt x="1117" y="474"/>
                  </a:lnTo>
                  <a:lnTo>
                    <a:pt x="1189" y="440"/>
                  </a:lnTo>
                  <a:lnTo>
                    <a:pt x="1189" y="196"/>
                  </a:lnTo>
                  <a:lnTo>
                    <a:pt x="1193" y="161"/>
                  </a:lnTo>
                  <a:lnTo>
                    <a:pt x="1201" y="128"/>
                  </a:lnTo>
                  <a:lnTo>
                    <a:pt x="1217" y="97"/>
                  </a:lnTo>
                  <a:lnTo>
                    <a:pt x="1235" y="70"/>
                  </a:lnTo>
                  <a:lnTo>
                    <a:pt x="1259" y="46"/>
                  </a:lnTo>
                  <a:lnTo>
                    <a:pt x="1286" y="27"/>
                  </a:lnTo>
                  <a:lnTo>
                    <a:pt x="1317" y="12"/>
                  </a:lnTo>
                  <a:lnTo>
                    <a:pt x="1350" y="3"/>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5" name="Freeform 222"/>
            <p:cNvSpPr>
              <a:spLocks noEditPoints="1"/>
            </p:cNvSpPr>
            <p:nvPr/>
          </p:nvSpPr>
          <p:spPr bwMode="auto">
            <a:xfrm>
              <a:off x="743" y="1857"/>
              <a:ext cx="152" cy="152"/>
            </a:xfrm>
            <a:custGeom>
              <a:avLst/>
              <a:gdLst>
                <a:gd name="T0" fmla="*/ 909 w 1513"/>
                <a:gd name="T1" fmla="*/ 1086 h 1512"/>
                <a:gd name="T2" fmla="*/ 1150 w 1513"/>
                <a:gd name="T3" fmla="*/ 1356 h 1512"/>
                <a:gd name="T4" fmla="*/ 1197 w 1513"/>
                <a:gd name="T5" fmla="*/ 1356 h 1512"/>
                <a:gd name="T6" fmla="*/ 1197 w 1513"/>
                <a:gd name="T7" fmla="*/ 1308 h 1512"/>
                <a:gd name="T8" fmla="*/ 1045 w 1513"/>
                <a:gd name="T9" fmla="*/ 960 h 1512"/>
                <a:gd name="T10" fmla="*/ 1012 w 1513"/>
                <a:gd name="T11" fmla="*/ 993 h 1512"/>
                <a:gd name="T12" fmla="*/ 1267 w 1513"/>
                <a:gd name="T13" fmla="*/ 1258 h 1512"/>
                <a:gd name="T14" fmla="*/ 1311 w 1513"/>
                <a:gd name="T15" fmla="*/ 1239 h 1512"/>
                <a:gd name="T16" fmla="*/ 1070 w 1513"/>
                <a:gd name="T17" fmla="*/ 968 h 1512"/>
                <a:gd name="T18" fmla="*/ 1251 w 1513"/>
                <a:gd name="T19" fmla="*/ 2 h 1512"/>
                <a:gd name="T20" fmla="*/ 1305 w 1513"/>
                <a:gd name="T21" fmla="*/ 20 h 1512"/>
                <a:gd name="T22" fmla="*/ 1304 w 1513"/>
                <a:gd name="T23" fmla="*/ 39 h 1512"/>
                <a:gd name="T24" fmla="*/ 1118 w 1513"/>
                <a:gd name="T25" fmla="*/ 249 h 1512"/>
                <a:gd name="T26" fmla="*/ 1163 w 1513"/>
                <a:gd name="T27" fmla="*/ 307 h 1512"/>
                <a:gd name="T28" fmla="*/ 1240 w 1513"/>
                <a:gd name="T29" fmla="*/ 378 h 1512"/>
                <a:gd name="T30" fmla="*/ 1279 w 1513"/>
                <a:gd name="T31" fmla="*/ 402 h 1512"/>
                <a:gd name="T32" fmla="*/ 1482 w 1513"/>
                <a:gd name="T33" fmla="*/ 205 h 1512"/>
                <a:gd name="T34" fmla="*/ 1499 w 1513"/>
                <a:gd name="T35" fmla="*/ 214 h 1512"/>
                <a:gd name="T36" fmla="*/ 1511 w 1513"/>
                <a:gd name="T37" fmla="*/ 339 h 1512"/>
                <a:gd name="T38" fmla="*/ 1451 w 1513"/>
                <a:gd name="T39" fmla="*/ 488 h 1512"/>
                <a:gd name="T40" fmla="*/ 1325 w 1513"/>
                <a:gd name="T41" fmla="*/ 584 h 1512"/>
                <a:gd name="T42" fmla="*/ 1208 w 1513"/>
                <a:gd name="T43" fmla="*/ 608 h 1512"/>
                <a:gd name="T44" fmla="*/ 856 w 1513"/>
                <a:gd name="T45" fmla="*/ 815 h 1512"/>
                <a:gd name="T46" fmla="*/ 1010 w 1513"/>
                <a:gd name="T47" fmla="*/ 824 h 1512"/>
                <a:gd name="T48" fmla="*/ 1069 w 1513"/>
                <a:gd name="T49" fmla="*/ 840 h 1512"/>
                <a:gd name="T50" fmla="*/ 1450 w 1513"/>
                <a:gd name="T51" fmla="*/ 1246 h 1512"/>
                <a:gd name="T52" fmla="*/ 1236 w 1513"/>
                <a:gd name="T53" fmla="*/ 1486 h 1512"/>
                <a:gd name="T54" fmla="*/ 1177 w 1513"/>
                <a:gd name="T55" fmla="*/ 1501 h 1512"/>
                <a:gd name="T56" fmla="*/ 777 w 1513"/>
                <a:gd name="T57" fmla="*/ 1108 h 1512"/>
                <a:gd name="T58" fmla="*/ 777 w 1513"/>
                <a:gd name="T59" fmla="*/ 1049 h 1512"/>
                <a:gd name="T60" fmla="*/ 583 w 1513"/>
                <a:gd name="T61" fmla="*/ 1088 h 1512"/>
                <a:gd name="T62" fmla="*/ 605 w 1513"/>
                <a:gd name="T63" fmla="*/ 1248 h 1512"/>
                <a:gd name="T64" fmla="*/ 546 w 1513"/>
                <a:gd name="T65" fmla="*/ 1393 h 1512"/>
                <a:gd name="T66" fmla="*/ 420 w 1513"/>
                <a:gd name="T67" fmla="*/ 1489 h 1512"/>
                <a:gd name="T68" fmla="*/ 261 w 1513"/>
                <a:gd name="T69" fmla="*/ 1510 h 1512"/>
                <a:gd name="T70" fmla="*/ 208 w 1513"/>
                <a:gd name="T71" fmla="*/ 1491 h 1512"/>
                <a:gd name="T72" fmla="*/ 208 w 1513"/>
                <a:gd name="T73" fmla="*/ 1473 h 1512"/>
                <a:gd name="T74" fmla="*/ 395 w 1513"/>
                <a:gd name="T75" fmla="*/ 1263 h 1512"/>
                <a:gd name="T76" fmla="*/ 349 w 1513"/>
                <a:gd name="T77" fmla="*/ 1205 h 1512"/>
                <a:gd name="T78" fmla="*/ 273 w 1513"/>
                <a:gd name="T79" fmla="*/ 1133 h 1512"/>
                <a:gd name="T80" fmla="*/ 235 w 1513"/>
                <a:gd name="T81" fmla="*/ 1110 h 1512"/>
                <a:gd name="T82" fmla="*/ 30 w 1513"/>
                <a:gd name="T83" fmla="*/ 1307 h 1512"/>
                <a:gd name="T84" fmla="*/ 15 w 1513"/>
                <a:gd name="T85" fmla="*/ 1299 h 1512"/>
                <a:gd name="T86" fmla="*/ 2 w 1513"/>
                <a:gd name="T87" fmla="*/ 1173 h 1512"/>
                <a:gd name="T88" fmla="*/ 62 w 1513"/>
                <a:gd name="T89" fmla="*/ 1025 h 1512"/>
                <a:gd name="T90" fmla="*/ 187 w 1513"/>
                <a:gd name="T91" fmla="*/ 928 h 1512"/>
                <a:gd name="T92" fmla="*/ 346 w 1513"/>
                <a:gd name="T93" fmla="*/ 907 h 1512"/>
                <a:gd name="T94" fmla="*/ 365 w 1513"/>
                <a:gd name="T95" fmla="*/ 513 h 1512"/>
                <a:gd name="T96" fmla="*/ 170 w 1513"/>
                <a:gd name="T97" fmla="*/ 396 h 1512"/>
                <a:gd name="T98" fmla="*/ 45 w 1513"/>
                <a:gd name="T99" fmla="*/ 179 h 1512"/>
                <a:gd name="T100" fmla="*/ 160 w 1513"/>
                <a:gd name="T101" fmla="*/ 96 h 1512"/>
                <a:gd name="T102" fmla="*/ 459 w 1513"/>
                <a:gd name="T103" fmla="*/ 417 h 1512"/>
                <a:gd name="T104" fmla="*/ 916 w 1513"/>
                <a:gd name="T105" fmla="*/ 385 h 1512"/>
                <a:gd name="T106" fmla="*/ 914 w 1513"/>
                <a:gd name="T107" fmla="*/ 225 h 1512"/>
                <a:gd name="T108" fmla="*/ 994 w 1513"/>
                <a:gd name="T109" fmla="*/ 89 h 1512"/>
                <a:gd name="T110" fmla="*/ 1129 w 1513"/>
                <a:gd name="T111" fmla="*/ 1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3" h="1512">
                  <a:moveTo>
                    <a:pt x="940" y="1065"/>
                  </a:moveTo>
                  <a:lnTo>
                    <a:pt x="927" y="1067"/>
                  </a:lnTo>
                  <a:lnTo>
                    <a:pt x="916" y="1075"/>
                  </a:lnTo>
                  <a:lnTo>
                    <a:pt x="909" y="1086"/>
                  </a:lnTo>
                  <a:lnTo>
                    <a:pt x="907" y="1098"/>
                  </a:lnTo>
                  <a:lnTo>
                    <a:pt x="909" y="1110"/>
                  </a:lnTo>
                  <a:lnTo>
                    <a:pt x="916" y="1121"/>
                  </a:lnTo>
                  <a:lnTo>
                    <a:pt x="1150" y="1356"/>
                  </a:lnTo>
                  <a:lnTo>
                    <a:pt x="1161" y="1363"/>
                  </a:lnTo>
                  <a:lnTo>
                    <a:pt x="1174" y="1366"/>
                  </a:lnTo>
                  <a:lnTo>
                    <a:pt x="1186" y="1363"/>
                  </a:lnTo>
                  <a:lnTo>
                    <a:pt x="1197" y="1356"/>
                  </a:lnTo>
                  <a:lnTo>
                    <a:pt x="1205" y="1345"/>
                  </a:lnTo>
                  <a:lnTo>
                    <a:pt x="1207" y="1333"/>
                  </a:lnTo>
                  <a:lnTo>
                    <a:pt x="1205" y="1319"/>
                  </a:lnTo>
                  <a:lnTo>
                    <a:pt x="1197" y="1308"/>
                  </a:lnTo>
                  <a:lnTo>
                    <a:pt x="963" y="1075"/>
                  </a:lnTo>
                  <a:lnTo>
                    <a:pt x="952" y="1067"/>
                  </a:lnTo>
                  <a:lnTo>
                    <a:pt x="940" y="1065"/>
                  </a:lnTo>
                  <a:close/>
                  <a:moveTo>
                    <a:pt x="1045" y="960"/>
                  </a:moveTo>
                  <a:lnTo>
                    <a:pt x="1033" y="962"/>
                  </a:lnTo>
                  <a:lnTo>
                    <a:pt x="1022" y="968"/>
                  </a:lnTo>
                  <a:lnTo>
                    <a:pt x="1015" y="979"/>
                  </a:lnTo>
                  <a:lnTo>
                    <a:pt x="1012" y="993"/>
                  </a:lnTo>
                  <a:lnTo>
                    <a:pt x="1015" y="1005"/>
                  </a:lnTo>
                  <a:lnTo>
                    <a:pt x="1022" y="1016"/>
                  </a:lnTo>
                  <a:lnTo>
                    <a:pt x="1256" y="1250"/>
                  </a:lnTo>
                  <a:lnTo>
                    <a:pt x="1267" y="1258"/>
                  </a:lnTo>
                  <a:lnTo>
                    <a:pt x="1280" y="1260"/>
                  </a:lnTo>
                  <a:lnTo>
                    <a:pt x="1292" y="1258"/>
                  </a:lnTo>
                  <a:lnTo>
                    <a:pt x="1303" y="1250"/>
                  </a:lnTo>
                  <a:lnTo>
                    <a:pt x="1311" y="1239"/>
                  </a:lnTo>
                  <a:lnTo>
                    <a:pt x="1313" y="1227"/>
                  </a:lnTo>
                  <a:lnTo>
                    <a:pt x="1311" y="1214"/>
                  </a:lnTo>
                  <a:lnTo>
                    <a:pt x="1303" y="1203"/>
                  </a:lnTo>
                  <a:lnTo>
                    <a:pt x="1070" y="968"/>
                  </a:lnTo>
                  <a:lnTo>
                    <a:pt x="1059" y="962"/>
                  </a:lnTo>
                  <a:lnTo>
                    <a:pt x="1045" y="960"/>
                  </a:lnTo>
                  <a:close/>
                  <a:moveTo>
                    <a:pt x="1208" y="0"/>
                  </a:moveTo>
                  <a:lnTo>
                    <a:pt x="1251" y="2"/>
                  </a:lnTo>
                  <a:lnTo>
                    <a:pt x="1294" y="12"/>
                  </a:lnTo>
                  <a:lnTo>
                    <a:pt x="1298" y="13"/>
                  </a:lnTo>
                  <a:lnTo>
                    <a:pt x="1302" y="17"/>
                  </a:lnTo>
                  <a:lnTo>
                    <a:pt x="1305" y="20"/>
                  </a:lnTo>
                  <a:lnTo>
                    <a:pt x="1306" y="24"/>
                  </a:lnTo>
                  <a:lnTo>
                    <a:pt x="1307" y="30"/>
                  </a:lnTo>
                  <a:lnTo>
                    <a:pt x="1306" y="34"/>
                  </a:lnTo>
                  <a:lnTo>
                    <a:pt x="1304" y="39"/>
                  </a:lnTo>
                  <a:lnTo>
                    <a:pt x="1302" y="42"/>
                  </a:lnTo>
                  <a:lnTo>
                    <a:pt x="1110" y="234"/>
                  </a:lnTo>
                  <a:lnTo>
                    <a:pt x="1113" y="240"/>
                  </a:lnTo>
                  <a:lnTo>
                    <a:pt x="1118" y="249"/>
                  </a:lnTo>
                  <a:lnTo>
                    <a:pt x="1125" y="259"/>
                  </a:lnTo>
                  <a:lnTo>
                    <a:pt x="1135" y="272"/>
                  </a:lnTo>
                  <a:lnTo>
                    <a:pt x="1147" y="288"/>
                  </a:lnTo>
                  <a:lnTo>
                    <a:pt x="1163" y="307"/>
                  </a:lnTo>
                  <a:lnTo>
                    <a:pt x="1184" y="328"/>
                  </a:lnTo>
                  <a:lnTo>
                    <a:pt x="1206" y="349"/>
                  </a:lnTo>
                  <a:lnTo>
                    <a:pt x="1225" y="365"/>
                  </a:lnTo>
                  <a:lnTo>
                    <a:pt x="1240" y="378"/>
                  </a:lnTo>
                  <a:lnTo>
                    <a:pt x="1253" y="387"/>
                  </a:lnTo>
                  <a:lnTo>
                    <a:pt x="1264" y="395"/>
                  </a:lnTo>
                  <a:lnTo>
                    <a:pt x="1272" y="400"/>
                  </a:lnTo>
                  <a:lnTo>
                    <a:pt x="1279" y="402"/>
                  </a:lnTo>
                  <a:lnTo>
                    <a:pt x="1470" y="210"/>
                  </a:lnTo>
                  <a:lnTo>
                    <a:pt x="1473" y="207"/>
                  </a:lnTo>
                  <a:lnTo>
                    <a:pt x="1478" y="205"/>
                  </a:lnTo>
                  <a:lnTo>
                    <a:pt x="1482" y="205"/>
                  </a:lnTo>
                  <a:lnTo>
                    <a:pt x="1488" y="205"/>
                  </a:lnTo>
                  <a:lnTo>
                    <a:pt x="1492" y="207"/>
                  </a:lnTo>
                  <a:lnTo>
                    <a:pt x="1495" y="209"/>
                  </a:lnTo>
                  <a:lnTo>
                    <a:pt x="1499" y="214"/>
                  </a:lnTo>
                  <a:lnTo>
                    <a:pt x="1500" y="218"/>
                  </a:lnTo>
                  <a:lnTo>
                    <a:pt x="1510" y="258"/>
                  </a:lnTo>
                  <a:lnTo>
                    <a:pt x="1513" y="298"/>
                  </a:lnTo>
                  <a:lnTo>
                    <a:pt x="1511" y="339"/>
                  </a:lnTo>
                  <a:lnTo>
                    <a:pt x="1503" y="379"/>
                  </a:lnTo>
                  <a:lnTo>
                    <a:pt x="1491" y="417"/>
                  </a:lnTo>
                  <a:lnTo>
                    <a:pt x="1473" y="453"/>
                  </a:lnTo>
                  <a:lnTo>
                    <a:pt x="1451" y="488"/>
                  </a:lnTo>
                  <a:lnTo>
                    <a:pt x="1424" y="518"/>
                  </a:lnTo>
                  <a:lnTo>
                    <a:pt x="1394" y="545"/>
                  </a:lnTo>
                  <a:lnTo>
                    <a:pt x="1361" y="567"/>
                  </a:lnTo>
                  <a:lnTo>
                    <a:pt x="1325" y="584"/>
                  </a:lnTo>
                  <a:lnTo>
                    <a:pt x="1287" y="598"/>
                  </a:lnTo>
                  <a:lnTo>
                    <a:pt x="1249" y="605"/>
                  </a:lnTo>
                  <a:lnTo>
                    <a:pt x="1208" y="608"/>
                  </a:lnTo>
                  <a:lnTo>
                    <a:pt x="1208" y="608"/>
                  </a:lnTo>
                  <a:lnTo>
                    <a:pt x="1168" y="605"/>
                  </a:lnTo>
                  <a:lnTo>
                    <a:pt x="1127" y="597"/>
                  </a:lnTo>
                  <a:lnTo>
                    <a:pt x="1088" y="583"/>
                  </a:lnTo>
                  <a:lnTo>
                    <a:pt x="856" y="815"/>
                  </a:lnTo>
                  <a:lnTo>
                    <a:pt x="932" y="890"/>
                  </a:lnTo>
                  <a:lnTo>
                    <a:pt x="984" y="840"/>
                  </a:lnTo>
                  <a:lnTo>
                    <a:pt x="996" y="830"/>
                  </a:lnTo>
                  <a:lnTo>
                    <a:pt x="1010" y="824"/>
                  </a:lnTo>
                  <a:lnTo>
                    <a:pt x="1026" y="822"/>
                  </a:lnTo>
                  <a:lnTo>
                    <a:pt x="1041" y="824"/>
                  </a:lnTo>
                  <a:lnTo>
                    <a:pt x="1055" y="830"/>
                  </a:lnTo>
                  <a:lnTo>
                    <a:pt x="1069" y="840"/>
                  </a:lnTo>
                  <a:lnTo>
                    <a:pt x="1433" y="1204"/>
                  </a:lnTo>
                  <a:lnTo>
                    <a:pt x="1443" y="1216"/>
                  </a:lnTo>
                  <a:lnTo>
                    <a:pt x="1448" y="1230"/>
                  </a:lnTo>
                  <a:lnTo>
                    <a:pt x="1450" y="1246"/>
                  </a:lnTo>
                  <a:lnTo>
                    <a:pt x="1448" y="1261"/>
                  </a:lnTo>
                  <a:lnTo>
                    <a:pt x="1443" y="1275"/>
                  </a:lnTo>
                  <a:lnTo>
                    <a:pt x="1433" y="1288"/>
                  </a:lnTo>
                  <a:lnTo>
                    <a:pt x="1236" y="1486"/>
                  </a:lnTo>
                  <a:lnTo>
                    <a:pt x="1223" y="1495"/>
                  </a:lnTo>
                  <a:lnTo>
                    <a:pt x="1208" y="1501"/>
                  </a:lnTo>
                  <a:lnTo>
                    <a:pt x="1193" y="1503"/>
                  </a:lnTo>
                  <a:lnTo>
                    <a:pt x="1177" y="1501"/>
                  </a:lnTo>
                  <a:lnTo>
                    <a:pt x="1163" y="1495"/>
                  </a:lnTo>
                  <a:lnTo>
                    <a:pt x="1151" y="1486"/>
                  </a:lnTo>
                  <a:lnTo>
                    <a:pt x="787" y="1121"/>
                  </a:lnTo>
                  <a:lnTo>
                    <a:pt x="777" y="1108"/>
                  </a:lnTo>
                  <a:lnTo>
                    <a:pt x="771" y="1094"/>
                  </a:lnTo>
                  <a:lnTo>
                    <a:pt x="769" y="1078"/>
                  </a:lnTo>
                  <a:lnTo>
                    <a:pt x="771" y="1063"/>
                  </a:lnTo>
                  <a:lnTo>
                    <a:pt x="777" y="1049"/>
                  </a:lnTo>
                  <a:lnTo>
                    <a:pt x="787" y="1037"/>
                  </a:lnTo>
                  <a:lnTo>
                    <a:pt x="837" y="985"/>
                  </a:lnTo>
                  <a:lnTo>
                    <a:pt x="763" y="909"/>
                  </a:lnTo>
                  <a:lnTo>
                    <a:pt x="583" y="1088"/>
                  </a:lnTo>
                  <a:lnTo>
                    <a:pt x="597" y="1127"/>
                  </a:lnTo>
                  <a:lnTo>
                    <a:pt x="605" y="1166"/>
                  </a:lnTo>
                  <a:lnTo>
                    <a:pt x="609" y="1208"/>
                  </a:lnTo>
                  <a:lnTo>
                    <a:pt x="605" y="1248"/>
                  </a:lnTo>
                  <a:lnTo>
                    <a:pt x="598" y="1286"/>
                  </a:lnTo>
                  <a:lnTo>
                    <a:pt x="586" y="1324"/>
                  </a:lnTo>
                  <a:lnTo>
                    <a:pt x="568" y="1360"/>
                  </a:lnTo>
                  <a:lnTo>
                    <a:pt x="546" y="1393"/>
                  </a:lnTo>
                  <a:lnTo>
                    <a:pt x="520" y="1423"/>
                  </a:lnTo>
                  <a:lnTo>
                    <a:pt x="489" y="1449"/>
                  </a:lnTo>
                  <a:lnTo>
                    <a:pt x="456" y="1471"/>
                  </a:lnTo>
                  <a:lnTo>
                    <a:pt x="420" y="1489"/>
                  </a:lnTo>
                  <a:lnTo>
                    <a:pt x="383" y="1502"/>
                  </a:lnTo>
                  <a:lnTo>
                    <a:pt x="345" y="1510"/>
                  </a:lnTo>
                  <a:lnTo>
                    <a:pt x="304" y="1512"/>
                  </a:lnTo>
                  <a:lnTo>
                    <a:pt x="261" y="1510"/>
                  </a:lnTo>
                  <a:lnTo>
                    <a:pt x="219" y="1500"/>
                  </a:lnTo>
                  <a:lnTo>
                    <a:pt x="215" y="1499"/>
                  </a:lnTo>
                  <a:lnTo>
                    <a:pt x="211" y="1495"/>
                  </a:lnTo>
                  <a:lnTo>
                    <a:pt x="208" y="1491"/>
                  </a:lnTo>
                  <a:lnTo>
                    <a:pt x="207" y="1487"/>
                  </a:lnTo>
                  <a:lnTo>
                    <a:pt x="206" y="1482"/>
                  </a:lnTo>
                  <a:lnTo>
                    <a:pt x="207" y="1478"/>
                  </a:lnTo>
                  <a:lnTo>
                    <a:pt x="208" y="1473"/>
                  </a:lnTo>
                  <a:lnTo>
                    <a:pt x="211" y="1470"/>
                  </a:lnTo>
                  <a:lnTo>
                    <a:pt x="403" y="1278"/>
                  </a:lnTo>
                  <a:lnTo>
                    <a:pt x="400" y="1272"/>
                  </a:lnTo>
                  <a:lnTo>
                    <a:pt x="395" y="1263"/>
                  </a:lnTo>
                  <a:lnTo>
                    <a:pt x="389" y="1252"/>
                  </a:lnTo>
                  <a:lnTo>
                    <a:pt x="379" y="1239"/>
                  </a:lnTo>
                  <a:lnTo>
                    <a:pt x="365" y="1224"/>
                  </a:lnTo>
                  <a:lnTo>
                    <a:pt x="349" y="1205"/>
                  </a:lnTo>
                  <a:lnTo>
                    <a:pt x="328" y="1184"/>
                  </a:lnTo>
                  <a:lnTo>
                    <a:pt x="307" y="1163"/>
                  </a:lnTo>
                  <a:lnTo>
                    <a:pt x="288" y="1147"/>
                  </a:lnTo>
                  <a:lnTo>
                    <a:pt x="273" y="1133"/>
                  </a:lnTo>
                  <a:lnTo>
                    <a:pt x="260" y="1125"/>
                  </a:lnTo>
                  <a:lnTo>
                    <a:pt x="249" y="1117"/>
                  </a:lnTo>
                  <a:lnTo>
                    <a:pt x="240" y="1113"/>
                  </a:lnTo>
                  <a:lnTo>
                    <a:pt x="235" y="1110"/>
                  </a:lnTo>
                  <a:lnTo>
                    <a:pt x="43" y="1302"/>
                  </a:lnTo>
                  <a:lnTo>
                    <a:pt x="40" y="1305"/>
                  </a:lnTo>
                  <a:lnTo>
                    <a:pt x="35" y="1306"/>
                  </a:lnTo>
                  <a:lnTo>
                    <a:pt x="30" y="1307"/>
                  </a:lnTo>
                  <a:lnTo>
                    <a:pt x="26" y="1307"/>
                  </a:lnTo>
                  <a:lnTo>
                    <a:pt x="21" y="1305"/>
                  </a:lnTo>
                  <a:lnTo>
                    <a:pt x="18" y="1302"/>
                  </a:lnTo>
                  <a:lnTo>
                    <a:pt x="15" y="1299"/>
                  </a:lnTo>
                  <a:lnTo>
                    <a:pt x="12" y="1294"/>
                  </a:lnTo>
                  <a:lnTo>
                    <a:pt x="4" y="1253"/>
                  </a:lnTo>
                  <a:lnTo>
                    <a:pt x="0" y="1214"/>
                  </a:lnTo>
                  <a:lnTo>
                    <a:pt x="2" y="1173"/>
                  </a:lnTo>
                  <a:lnTo>
                    <a:pt x="10" y="1133"/>
                  </a:lnTo>
                  <a:lnTo>
                    <a:pt x="22" y="1095"/>
                  </a:lnTo>
                  <a:lnTo>
                    <a:pt x="40" y="1059"/>
                  </a:lnTo>
                  <a:lnTo>
                    <a:pt x="62" y="1025"/>
                  </a:lnTo>
                  <a:lnTo>
                    <a:pt x="89" y="994"/>
                  </a:lnTo>
                  <a:lnTo>
                    <a:pt x="119" y="967"/>
                  </a:lnTo>
                  <a:lnTo>
                    <a:pt x="152" y="945"/>
                  </a:lnTo>
                  <a:lnTo>
                    <a:pt x="187" y="928"/>
                  </a:lnTo>
                  <a:lnTo>
                    <a:pt x="225" y="914"/>
                  </a:lnTo>
                  <a:lnTo>
                    <a:pt x="264" y="907"/>
                  </a:lnTo>
                  <a:lnTo>
                    <a:pt x="304" y="905"/>
                  </a:lnTo>
                  <a:lnTo>
                    <a:pt x="346" y="907"/>
                  </a:lnTo>
                  <a:lnTo>
                    <a:pt x="385" y="916"/>
                  </a:lnTo>
                  <a:lnTo>
                    <a:pt x="424" y="929"/>
                  </a:lnTo>
                  <a:lnTo>
                    <a:pt x="603" y="751"/>
                  </a:lnTo>
                  <a:lnTo>
                    <a:pt x="365" y="513"/>
                  </a:lnTo>
                  <a:lnTo>
                    <a:pt x="364" y="512"/>
                  </a:lnTo>
                  <a:lnTo>
                    <a:pt x="177" y="403"/>
                  </a:lnTo>
                  <a:lnTo>
                    <a:pt x="173" y="400"/>
                  </a:lnTo>
                  <a:lnTo>
                    <a:pt x="170" y="396"/>
                  </a:lnTo>
                  <a:lnTo>
                    <a:pt x="43" y="212"/>
                  </a:lnTo>
                  <a:lnTo>
                    <a:pt x="39" y="201"/>
                  </a:lnTo>
                  <a:lnTo>
                    <a:pt x="40" y="190"/>
                  </a:lnTo>
                  <a:lnTo>
                    <a:pt x="45" y="179"/>
                  </a:lnTo>
                  <a:lnTo>
                    <a:pt x="127" y="98"/>
                  </a:lnTo>
                  <a:lnTo>
                    <a:pt x="138" y="93"/>
                  </a:lnTo>
                  <a:lnTo>
                    <a:pt x="149" y="91"/>
                  </a:lnTo>
                  <a:lnTo>
                    <a:pt x="160" y="96"/>
                  </a:lnTo>
                  <a:lnTo>
                    <a:pt x="343" y="222"/>
                  </a:lnTo>
                  <a:lnTo>
                    <a:pt x="347" y="226"/>
                  </a:lnTo>
                  <a:lnTo>
                    <a:pt x="350" y="231"/>
                  </a:lnTo>
                  <a:lnTo>
                    <a:pt x="459" y="417"/>
                  </a:lnTo>
                  <a:lnTo>
                    <a:pt x="460" y="418"/>
                  </a:lnTo>
                  <a:lnTo>
                    <a:pt x="698" y="656"/>
                  </a:lnTo>
                  <a:lnTo>
                    <a:pt x="930" y="424"/>
                  </a:lnTo>
                  <a:lnTo>
                    <a:pt x="916" y="385"/>
                  </a:lnTo>
                  <a:lnTo>
                    <a:pt x="908" y="346"/>
                  </a:lnTo>
                  <a:lnTo>
                    <a:pt x="905" y="304"/>
                  </a:lnTo>
                  <a:lnTo>
                    <a:pt x="907" y="264"/>
                  </a:lnTo>
                  <a:lnTo>
                    <a:pt x="914" y="225"/>
                  </a:lnTo>
                  <a:lnTo>
                    <a:pt x="928" y="187"/>
                  </a:lnTo>
                  <a:lnTo>
                    <a:pt x="945" y="152"/>
                  </a:lnTo>
                  <a:lnTo>
                    <a:pt x="967" y="119"/>
                  </a:lnTo>
                  <a:lnTo>
                    <a:pt x="994" y="89"/>
                  </a:lnTo>
                  <a:lnTo>
                    <a:pt x="1023" y="63"/>
                  </a:lnTo>
                  <a:lnTo>
                    <a:pt x="1056" y="40"/>
                  </a:lnTo>
                  <a:lnTo>
                    <a:pt x="1092" y="23"/>
                  </a:lnTo>
                  <a:lnTo>
                    <a:pt x="1129" y="10"/>
                  </a:lnTo>
                  <a:lnTo>
                    <a:pt x="1169" y="2"/>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cxnSp>
        <p:nvCxnSpPr>
          <p:cNvPr id="16" name="Connecteur droit 15"/>
          <p:cNvCxnSpPr/>
          <p:nvPr/>
        </p:nvCxnSpPr>
        <p:spPr>
          <a:xfrm flipV="1">
            <a:off x="742951" y="679617"/>
            <a:ext cx="0" cy="357162"/>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Connecteur droit 16"/>
          <p:cNvCxnSpPr/>
          <p:nvPr/>
        </p:nvCxnSpPr>
        <p:spPr>
          <a:xfrm flipV="1">
            <a:off x="742951" y="646254"/>
            <a:ext cx="4886324" cy="33363"/>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90547" y="718788"/>
            <a:ext cx="2437399" cy="369332"/>
          </a:xfrm>
          <a:prstGeom prst="rect">
            <a:avLst/>
          </a:prstGeom>
        </p:spPr>
        <p:txBody>
          <a:bodyPr wrap="none">
            <a:spAutoFit/>
          </a:bodyPr>
          <a:lstStyle/>
          <a:p>
            <a:pPr defTabSz="457200">
              <a:spcBef>
                <a:spcPct val="20000"/>
              </a:spcBef>
              <a:buClr>
                <a:srgbClr val="003C71"/>
              </a:buClr>
              <a:buSzPct val="125000"/>
            </a:pPr>
            <a:r>
              <a:rPr lang="fr-CA" b="1" dirty="0">
                <a:solidFill>
                  <a:srgbClr val="005EB8">
                    <a:lumMod val="50000"/>
                  </a:srgbClr>
                </a:solidFill>
                <a:latin typeface="Arial"/>
                <a:cs typeface="Times"/>
              </a:rPr>
              <a:t>Outils et Techniques</a:t>
            </a:r>
          </a:p>
        </p:txBody>
      </p:sp>
      <p:sp>
        <p:nvSpPr>
          <p:cNvPr id="19" name="Flèche droite 18"/>
          <p:cNvSpPr/>
          <p:nvPr/>
        </p:nvSpPr>
        <p:spPr bwMode="auto">
          <a:xfrm flipH="1">
            <a:off x="7238285" y="2454381"/>
            <a:ext cx="1787236" cy="934597"/>
          </a:xfrm>
          <a:prstGeom prst="rightArrow">
            <a:avLst/>
          </a:prstGeom>
          <a:solidFill>
            <a:srgbClr val="FF0066"/>
          </a:solidFill>
          <a:ln w="9525" cap="flat" cmpd="sng" algn="ctr">
            <a:solidFill>
              <a:srgbClr val="FF0066"/>
            </a:solidFill>
            <a:prstDash val="solid"/>
            <a:round/>
            <a:headEnd type="none" w="med" len="med"/>
            <a:tailEnd type="none" w="med" len="med"/>
          </a:ln>
          <a:effectLst/>
        </p:spPr>
        <p:txBody>
          <a:bodyPr vert="horz" wrap="square" lIns="91440" tIns="0" rIns="9144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CA" sz="1600" b="0" i="0" u="none" strike="noStrike" cap="none" normalizeH="0" baseline="0" dirty="0" smtClean="0">
                <a:ln>
                  <a:noFill/>
                </a:ln>
                <a:solidFill>
                  <a:schemeClr val="bg1"/>
                </a:solidFill>
                <a:effectLst/>
                <a:latin typeface="Arial" charset="0"/>
                <a:ea typeface="ヒラギノ角ゴ Pro W3" charset="-128"/>
                <a:cs typeface="ヒラギノ角ゴ Pro W3" charset="-128"/>
              </a:rPr>
              <a:t>Le problème</a:t>
            </a:r>
            <a:endParaRPr kumimoji="0" lang="fr-CA" sz="1600" b="0" i="0" u="none" strike="noStrike" cap="none" normalizeH="0" baseline="0" dirty="0">
              <a:ln>
                <a:noFill/>
              </a:ln>
              <a:solidFill>
                <a:schemeClr val="bg1"/>
              </a:solidFill>
              <a:effectLst/>
              <a:latin typeface="Arial" charset="0"/>
              <a:ea typeface="ヒラギノ角ゴ Pro W3" charset="-128"/>
              <a:cs typeface="ヒラギノ角ゴ Pro W3" charset="-128"/>
            </a:endParaRPr>
          </a:p>
        </p:txBody>
      </p:sp>
      <p:sp>
        <p:nvSpPr>
          <p:cNvPr id="21" name="Rectangle 20"/>
          <p:cNvSpPr/>
          <p:nvPr/>
        </p:nvSpPr>
        <p:spPr>
          <a:xfrm>
            <a:off x="623060" y="1285447"/>
            <a:ext cx="3084844" cy="954107"/>
          </a:xfrm>
          <a:prstGeom prst="rect">
            <a:avLst/>
          </a:prstGeom>
        </p:spPr>
        <p:txBody>
          <a:bodyPr wrap="square">
            <a:spAutoFit/>
          </a:bodyPr>
          <a:lstStyle/>
          <a:p>
            <a:r>
              <a:rPr lang="fr-CA" sz="2000" b="1" dirty="0" smtClean="0">
                <a:solidFill>
                  <a:srgbClr val="002060"/>
                </a:solidFill>
                <a:latin typeface="+mj-lt"/>
              </a:rPr>
              <a:t>Les 5 pourquoi ?</a:t>
            </a:r>
          </a:p>
          <a:p>
            <a:r>
              <a:rPr lang="fr-CA" sz="1200" dirty="0" smtClean="0">
                <a:solidFill>
                  <a:srgbClr val="002060"/>
                </a:solidFill>
                <a:latin typeface="+mj-lt"/>
              </a:rPr>
              <a:t>Niveau de profondeur fréquemment requis</a:t>
            </a:r>
          </a:p>
          <a:p>
            <a:r>
              <a:rPr lang="fr-CA" sz="1200" dirty="0" smtClean="0">
                <a:solidFill>
                  <a:srgbClr val="002060"/>
                </a:solidFill>
                <a:latin typeface="+mj-lt"/>
              </a:rPr>
              <a:t>pour identifier la</a:t>
            </a:r>
          </a:p>
          <a:p>
            <a:r>
              <a:rPr lang="fr-CA" sz="1200" dirty="0">
                <a:solidFill>
                  <a:srgbClr val="002060"/>
                </a:solidFill>
                <a:latin typeface="+mj-lt"/>
              </a:rPr>
              <a:t>c</a:t>
            </a:r>
            <a:r>
              <a:rPr lang="fr-CA" sz="1200" dirty="0" smtClean="0">
                <a:solidFill>
                  <a:srgbClr val="002060"/>
                </a:solidFill>
                <a:latin typeface="+mj-lt"/>
              </a:rPr>
              <a:t>ause fondamentale du problème</a:t>
            </a:r>
            <a:endParaRPr lang="fr-CA" sz="900" dirty="0">
              <a:solidFill>
                <a:srgbClr val="002060"/>
              </a:solidFill>
              <a:latin typeface="+mj-lt"/>
            </a:endParaRPr>
          </a:p>
        </p:txBody>
      </p:sp>
    </p:spTree>
    <p:extLst>
      <p:ext uri="{BB962C8B-B14F-4D97-AF65-F5344CB8AC3E}">
        <p14:creationId xmlns:p14="http://schemas.microsoft.com/office/powerpoint/2010/main" val="229664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a:solidFill>
                  <a:srgbClr val="003C71"/>
                </a:solidFill>
              </a:rPr>
              <a:t>détermination des besoins </a:t>
            </a:r>
            <a:r>
              <a:rPr lang="fr-CA" sz="2400" dirty="0">
                <a:solidFill>
                  <a:srgbClr val="003C71"/>
                </a:solidFill>
              </a:rPr>
              <a:t/>
            </a:r>
            <a:br>
              <a:rPr lang="fr-CA" sz="2400" dirty="0">
                <a:solidFill>
                  <a:srgbClr val="003C71"/>
                </a:solidFill>
              </a:rPr>
            </a:br>
            <a:r>
              <a:rPr lang="fr-CA" sz="1600" i="1" dirty="0">
                <a:solidFill>
                  <a:srgbClr val="003C71"/>
                </a:solidFill>
              </a:rPr>
              <a:t>Les incontournables</a:t>
            </a:r>
          </a:p>
        </p:txBody>
      </p:sp>
      <p:sp>
        <p:nvSpPr>
          <p:cNvPr id="14" name="ZoneTexte 13"/>
          <p:cNvSpPr txBox="1"/>
          <p:nvPr/>
        </p:nvSpPr>
        <p:spPr>
          <a:xfrm>
            <a:off x="777434" y="646254"/>
            <a:ext cx="7229475" cy="819150"/>
          </a:xfrm>
          <a:prstGeom prst="rect">
            <a:avLst/>
          </a:prstGeom>
        </p:spPr>
        <p:txBody>
          <a:bodyPr vert="horz" wrap="square" lIns="91440" tIns="45720" rIns="91440" bIns="45720" rtlCol="0">
            <a:normAutofit/>
          </a:bodyPr>
          <a:lstStyle/>
          <a:p>
            <a:pPr defTabSz="457200">
              <a:spcBef>
                <a:spcPct val="20000"/>
              </a:spcBef>
              <a:buClr>
                <a:srgbClr val="003C71"/>
              </a:buClr>
              <a:buSzPct val="125000"/>
            </a:pPr>
            <a:r>
              <a:rPr lang="fr-CA" sz="1600" b="1" dirty="0" smtClean="0">
                <a:solidFill>
                  <a:srgbClr val="005EB8">
                    <a:lumMod val="50000"/>
                  </a:srgbClr>
                </a:solidFill>
                <a:latin typeface="Arial"/>
                <a:cs typeface="Times"/>
              </a:rPr>
              <a:t>Outils et Techniques</a:t>
            </a:r>
            <a:endParaRPr lang="fr-CA" sz="1600" b="1" dirty="0">
              <a:solidFill>
                <a:srgbClr val="005EB8">
                  <a:lumMod val="50000"/>
                </a:srgbClr>
              </a:solidFill>
              <a:latin typeface="Arial"/>
              <a:cs typeface="Times"/>
            </a:endParaRPr>
          </a:p>
        </p:txBody>
      </p:sp>
      <p:grpSp>
        <p:nvGrpSpPr>
          <p:cNvPr id="18" name="Group 219"/>
          <p:cNvGrpSpPr>
            <a:grpSpLocks noChangeAspect="1"/>
          </p:cNvGrpSpPr>
          <p:nvPr>
            <p:custDataLst>
              <p:tags r:id="rId1"/>
            </p:custDataLst>
          </p:nvPr>
        </p:nvGrpSpPr>
        <p:grpSpPr bwMode="auto">
          <a:xfrm>
            <a:off x="180344" y="608154"/>
            <a:ext cx="495932" cy="500088"/>
            <a:chOff x="640" y="1753"/>
            <a:chExt cx="358" cy="361"/>
          </a:xfrm>
          <a:solidFill>
            <a:schemeClr val="accent6">
              <a:lumMod val="50000"/>
            </a:schemeClr>
          </a:solidFill>
        </p:grpSpPr>
        <p:sp>
          <p:nvSpPr>
            <p:cNvPr id="20" name="Freeform 221"/>
            <p:cNvSpPr>
              <a:spLocks noEditPoints="1"/>
            </p:cNvSpPr>
            <p:nvPr/>
          </p:nvSpPr>
          <p:spPr bwMode="auto">
            <a:xfrm>
              <a:off x="640" y="1753"/>
              <a:ext cx="358" cy="361"/>
            </a:xfrm>
            <a:custGeom>
              <a:avLst/>
              <a:gdLst>
                <a:gd name="T0" fmla="*/ 1537 w 3582"/>
                <a:gd name="T1" fmla="*/ 775 h 3608"/>
                <a:gd name="T2" fmla="*/ 1233 w 3582"/>
                <a:gd name="T3" fmla="*/ 903 h 3608"/>
                <a:gd name="T4" fmla="*/ 987 w 3582"/>
                <a:gd name="T5" fmla="*/ 1115 h 3608"/>
                <a:gd name="T6" fmla="*/ 815 w 3582"/>
                <a:gd name="T7" fmla="*/ 1392 h 3608"/>
                <a:gd name="T8" fmla="*/ 735 w 3582"/>
                <a:gd name="T9" fmla="*/ 1718 h 3608"/>
                <a:gd name="T10" fmla="*/ 762 w 3582"/>
                <a:gd name="T11" fmla="*/ 2059 h 3608"/>
                <a:gd name="T12" fmla="*/ 890 w 3582"/>
                <a:gd name="T13" fmla="*/ 2362 h 3608"/>
                <a:gd name="T14" fmla="*/ 1101 w 3582"/>
                <a:gd name="T15" fmla="*/ 2609 h 3608"/>
                <a:gd name="T16" fmla="*/ 1378 w 3582"/>
                <a:gd name="T17" fmla="*/ 2780 h 3608"/>
                <a:gd name="T18" fmla="*/ 1704 w 3582"/>
                <a:gd name="T19" fmla="*/ 2861 h 3608"/>
                <a:gd name="T20" fmla="*/ 2046 w 3582"/>
                <a:gd name="T21" fmla="*/ 2833 h 3608"/>
                <a:gd name="T22" fmla="*/ 2350 w 3582"/>
                <a:gd name="T23" fmla="*/ 2706 h 3608"/>
                <a:gd name="T24" fmla="*/ 2596 w 3582"/>
                <a:gd name="T25" fmla="*/ 2494 h 3608"/>
                <a:gd name="T26" fmla="*/ 2768 w 3582"/>
                <a:gd name="T27" fmla="*/ 2217 h 3608"/>
                <a:gd name="T28" fmla="*/ 2848 w 3582"/>
                <a:gd name="T29" fmla="*/ 1891 h 3608"/>
                <a:gd name="T30" fmla="*/ 2821 w 3582"/>
                <a:gd name="T31" fmla="*/ 1549 h 3608"/>
                <a:gd name="T32" fmla="*/ 2693 w 3582"/>
                <a:gd name="T33" fmla="*/ 1245 h 3608"/>
                <a:gd name="T34" fmla="*/ 2481 w 3582"/>
                <a:gd name="T35" fmla="*/ 999 h 3608"/>
                <a:gd name="T36" fmla="*/ 2204 w 3582"/>
                <a:gd name="T37" fmla="*/ 827 h 3608"/>
                <a:gd name="T38" fmla="*/ 1878 w 3582"/>
                <a:gd name="T39" fmla="*/ 747 h 3608"/>
                <a:gd name="T40" fmla="*/ 2233 w 3582"/>
                <a:gd name="T41" fmla="*/ 3 h 3608"/>
                <a:gd name="T42" fmla="*/ 2348 w 3582"/>
                <a:gd name="T43" fmla="*/ 70 h 3608"/>
                <a:gd name="T44" fmla="*/ 2393 w 3582"/>
                <a:gd name="T45" fmla="*/ 196 h 3608"/>
                <a:gd name="T46" fmla="*/ 2605 w 3582"/>
                <a:gd name="T47" fmla="*/ 556 h 3608"/>
                <a:gd name="T48" fmla="*/ 2947 w 3582"/>
                <a:gd name="T49" fmla="*/ 455 h 3608"/>
                <a:gd name="T50" fmla="*/ 3066 w 3582"/>
                <a:gd name="T51" fmla="*/ 472 h 3608"/>
                <a:gd name="T52" fmla="*/ 3150 w 3582"/>
                <a:gd name="T53" fmla="*/ 550 h 3608"/>
                <a:gd name="T54" fmla="*/ 3582 w 3582"/>
                <a:gd name="T55" fmla="*/ 1341 h 3608"/>
                <a:gd name="T56" fmla="*/ 3551 w 3582"/>
                <a:gd name="T57" fmla="*/ 1459 h 3608"/>
                <a:gd name="T58" fmla="*/ 3274 w 3582"/>
                <a:gd name="T59" fmla="*/ 1643 h 3608"/>
                <a:gd name="T60" fmla="*/ 3274 w 3582"/>
                <a:gd name="T61" fmla="*/ 1965 h 3608"/>
                <a:gd name="T62" fmla="*/ 3551 w 3582"/>
                <a:gd name="T63" fmla="*/ 2150 h 3608"/>
                <a:gd name="T64" fmla="*/ 3582 w 3582"/>
                <a:gd name="T65" fmla="*/ 2267 h 3608"/>
                <a:gd name="T66" fmla="*/ 3150 w 3582"/>
                <a:gd name="T67" fmla="*/ 3058 h 3608"/>
                <a:gd name="T68" fmla="*/ 3066 w 3582"/>
                <a:gd name="T69" fmla="*/ 3136 h 3608"/>
                <a:gd name="T70" fmla="*/ 2947 w 3582"/>
                <a:gd name="T71" fmla="*/ 3152 h 3608"/>
                <a:gd name="T72" fmla="*/ 2605 w 3582"/>
                <a:gd name="T73" fmla="*/ 3053 h 3608"/>
                <a:gd name="T74" fmla="*/ 2393 w 3582"/>
                <a:gd name="T75" fmla="*/ 3412 h 3608"/>
                <a:gd name="T76" fmla="*/ 2348 w 3582"/>
                <a:gd name="T77" fmla="*/ 3539 h 3608"/>
                <a:gd name="T78" fmla="*/ 2233 w 3582"/>
                <a:gd name="T79" fmla="*/ 3605 h 3608"/>
                <a:gd name="T80" fmla="*/ 1325 w 3582"/>
                <a:gd name="T81" fmla="*/ 3598 h 3608"/>
                <a:gd name="T82" fmla="*/ 1227 w 3582"/>
                <a:gd name="T83" fmla="*/ 3528 h 3608"/>
                <a:gd name="T84" fmla="*/ 1189 w 3582"/>
                <a:gd name="T85" fmla="*/ 3412 h 3608"/>
                <a:gd name="T86" fmla="*/ 977 w 3582"/>
                <a:gd name="T87" fmla="*/ 3053 h 3608"/>
                <a:gd name="T88" fmla="*/ 636 w 3582"/>
                <a:gd name="T89" fmla="*/ 3152 h 3608"/>
                <a:gd name="T90" fmla="*/ 517 w 3582"/>
                <a:gd name="T91" fmla="*/ 3136 h 3608"/>
                <a:gd name="T92" fmla="*/ 432 w 3582"/>
                <a:gd name="T93" fmla="*/ 3058 h 3608"/>
                <a:gd name="T94" fmla="*/ 0 w 3582"/>
                <a:gd name="T95" fmla="*/ 2267 h 3608"/>
                <a:gd name="T96" fmla="*/ 32 w 3582"/>
                <a:gd name="T97" fmla="*/ 2150 h 3608"/>
                <a:gd name="T98" fmla="*/ 309 w 3582"/>
                <a:gd name="T99" fmla="*/ 1965 h 3608"/>
                <a:gd name="T100" fmla="*/ 309 w 3582"/>
                <a:gd name="T101" fmla="*/ 1643 h 3608"/>
                <a:gd name="T102" fmla="*/ 32 w 3582"/>
                <a:gd name="T103" fmla="*/ 1459 h 3608"/>
                <a:gd name="T104" fmla="*/ 0 w 3582"/>
                <a:gd name="T105" fmla="*/ 1341 h 3608"/>
                <a:gd name="T106" fmla="*/ 432 w 3582"/>
                <a:gd name="T107" fmla="*/ 550 h 3608"/>
                <a:gd name="T108" fmla="*/ 517 w 3582"/>
                <a:gd name="T109" fmla="*/ 472 h 3608"/>
                <a:gd name="T110" fmla="*/ 636 w 3582"/>
                <a:gd name="T111" fmla="*/ 455 h 3608"/>
                <a:gd name="T112" fmla="*/ 977 w 3582"/>
                <a:gd name="T113" fmla="*/ 556 h 3608"/>
                <a:gd name="T114" fmla="*/ 1189 w 3582"/>
                <a:gd name="T115" fmla="*/ 196 h 3608"/>
                <a:gd name="T116" fmla="*/ 1235 w 3582"/>
                <a:gd name="T117" fmla="*/ 70 h 3608"/>
                <a:gd name="T118" fmla="*/ 1350 w 3582"/>
                <a:gd name="T119" fmla="*/ 3 h 3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2" h="3608">
                  <a:moveTo>
                    <a:pt x="1791" y="744"/>
                  </a:moveTo>
                  <a:lnTo>
                    <a:pt x="1704" y="747"/>
                  </a:lnTo>
                  <a:lnTo>
                    <a:pt x="1619" y="758"/>
                  </a:lnTo>
                  <a:lnTo>
                    <a:pt x="1537" y="775"/>
                  </a:lnTo>
                  <a:lnTo>
                    <a:pt x="1457" y="798"/>
                  </a:lnTo>
                  <a:lnTo>
                    <a:pt x="1378" y="827"/>
                  </a:lnTo>
                  <a:lnTo>
                    <a:pt x="1305" y="863"/>
                  </a:lnTo>
                  <a:lnTo>
                    <a:pt x="1233" y="903"/>
                  </a:lnTo>
                  <a:lnTo>
                    <a:pt x="1165" y="948"/>
                  </a:lnTo>
                  <a:lnTo>
                    <a:pt x="1101" y="999"/>
                  </a:lnTo>
                  <a:lnTo>
                    <a:pt x="1042" y="1054"/>
                  </a:lnTo>
                  <a:lnTo>
                    <a:pt x="987" y="1115"/>
                  </a:lnTo>
                  <a:lnTo>
                    <a:pt x="936" y="1178"/>
                  </a:lnTo>
                  <a:lnTo>
                    <a:pt x="890" y="1245"/>
                  </a:lnTo>
                  <a:lnTo>
                    <a:pt x="849" y="1317"/>
                  </a:lnTo>
                  <a:lnTo>
                    <a:pt x="815" y="1392"/>
                  </a:lnTo>
                  <a:lnTo>
                    <a:pt x="785" y="1469"/>
                  </a:lnTo>
                  <a:lnTo>
                    <a:pt x="762" y="1549"/>
                  </a:lnTo>
                  <a:lnTo>
                    <a:pt x="745" y="1632"/>
                  </a:lnTo>
                  <a:lnTo>
                    <a:pt x="735" y="1718"/>
                  </a:lnTo>
                  <a:lnTo>
                    <a:pt x="732" y="1804"/>
                  </a:lnTo>
                  <a:lnTo>
                    <a:pt x="735" y="1891"/>
                  </a:lnTo>
                  <a:lnTo>
                    <a:pt x="745" y="1976"/>
                  </a:lnTo>
                  <a:lnTo>
                    <a:pt x="762" y="2059"/>
                  </a:lnTo>
                  <a:lnTo>
                    <a:pt x="785" y="2139"/>
                  </a:lnTo>
                  <a:lnTo>
                    <a:pt x="815" y="2217"/>
                  </a:lnTo>
                  <a:lnTo>
                    <a:pt x="849" y="2291"/>
                  </a:lnTo>
                  <a:lnTo>
                    <a:pt x="890" y="2362"/>
                  </a:lnTo>
                  <a:lnTo>
                    <a:pt x="936" y="2431"/>
                  </a:lnTo>
                  <a:lnTo>
                    <a:pt x="987" y="2494"/>
                  </a:lnTo>
                  <a:lnTo>
                    <a:pt x="1042" y="2554"/>
                  </a:lnTo>
                  <a:lnTo>
                    <a:pt x="1101" y="2609"/>
                  </a:lnTo>
                  <a:lnTo>
                    <a:pt x="1165" y="2659"/>
                  </a:lnTo>
                  <a:lnTo>
                    <a:pt x="1233" y="2706"/>
                  </a:lnTo>
                  <a:lnTo>
                    <a:pt x="1305" y="2746"/>
                  </a:lnTo>
                  <a:lnTo>
                    <a:pt x="1378" y="2780"/>
                  </a:lnTo>
                  <a:lnTo>
                    <a:pt x="1457" y="2810"/>
                  </a:lnTo>
                  <a:lnTo>
                    <a:pt x="1537" y="2833"/>
                  </a:lnTo>
                  <a:lnTo>
                    <a:pt x="1619" y="2851"/>
                  </a:lnTo>
                  <a:lnTo>
                    <a:pt x="1704" y="2861"/>
                  </a:lnTo>
                  <a:lnTo>
                    <a:pt x="1791" y="2864"/>
                  </a:lnTo>
                  <a:lnTo>
                    <a:pt x="1878" y="2861"/>
                  </a:lnTo>
                  <a:lnTo>
                    <a:pt x="1964" y="2851"/>
                  </a:lnTo>
                  <a:lnTo>
                    <a:pt x="2046" y="2833"/>
                  </a:lnTo>
                  <a:lnTo>
                    <a:pt x="2127" y="2810"/>
                  </a:lnTo>
                  <a:lnTo>
                    <a:pt x="2204" y="2780"/>
                  </a:lnTo>
                  <a:lnTo>
                    <a:pt x="2278" y="2746"/>
                  </a:lnTo>
                  <a:lnTo>
                    <a:pt x="2350" y="2706"/>
                  </a:lnTo>
                  <a:lnTo>
                    <a:pt x="2417" y="2659"/>
                  </a:lnTo>
                  <a:lnTo>
                    <a:pt x="2481" y="2609"/>
                  </a:lnTo>
                  <a:lnTo>
                    <a:pt x="2541" y="2554"/>
                  </a:lnTo>
                  <a:lnTo>
                    <a:pt x="2596" y="2494"/>
                  </a:lnTo>
                  <a:lnTo>
                    <a:pt x="2647" y="2431"/>
                  </a:lnTo>
                  <a:lnTo>
                    <a:pt x="2693" y="2362"/>
                  </a:lnTo>
                  <a:lnTo>
                    <a:pt x="2733" y="2291"/>
                  </a:lnTo>
                  <a:lnTo>
                    <a:pt x="2768" y="2217"/>
                  </a:lnTo>
                  <a:lnTo>
                    <a:pt x="2798" y="2139"/>
                  </a:lnTo>
                  <a:lnTo>
                    <a:pt x="2821" y="2059"/>
                  </a:lnTo>
                  <a:lnTo>
                    <a:pt x="2837" y="1976"/>
                  </a:lnTo>
                  <a:lnTo>
                    <a:pt x="2848" y="1891"/>
                  </a:lnTo>
                  <a:lnTo>
                    <a:pt x="2852" y="1804"/>
                  </a:lnTo>
                  <a:lnTo>
                    <a:pt x="2848" y="1718"/>
                  </a:lnTo>
                  <a:lnTo>
                    <a:pt x="2837" y="1632"/>
                  </a:lnTo>
                  <a:lnTo>
                    <a:pt x="2821" y="1549"/>
                  </a:lnTo>
                  <a:lnTo>
                    <a:pt x="2798" y="1469"/>
                  </a:lnTo>
                  <a:lnTo>
                    <a:pt x="2768" y="1392"/>
                  </a:lnTo>
                  <a:lnTo>
                    <a:pt x="2733" y="1317"/>
                  </a:lnTo>
                  <a:lnTo>
                    <a:pt x="2693" y="1245"/>
                  </a:lnTo>
                  <a:lnTo>
                    <a:pt x="2647" y="1178"/>
                  </a:lnTo>
                  <a:lnTo>
                    <a:pt x="2596" y="1115"/>
                  </a:lnTo>
                  <a:lnTo>
                    <a:pt x="2541" y="1054"/>
                  </a:lnTo>
                  <a:lnTo>
                    <a:pt x="2481" y="999"/>
                  </a:lnTo>
                  <a:lnTo>
                    <a:pt x="2417" y="948"/>
                  </a:lnTo>
                  <a:lnTo>
                    <a:pt x="2350" y="903"/>
                  </a:lnTo>
                  <a:lnTo>
                    <a:pt x="2278" y="863"/>
                  </a:lnTo>
                  <a:lnTo>
                    <a:pt x="2204" y="827"/>
                  </a:lnTo>
                  <a:lnTo>
                    <a:pt x="2127" y="798"/>
                  </a:lnTo>
                  <a:lnTo>
                    <a:pt x="2046" y="775"/>
                  </a:lnTo>
                  <a:lnTo>
                    <a:pt x="1964" y="758"/>
                  </a:lnTo>
                  <a:lnTo>
                    <a:pt x="1878" y="747"/>
                  </a:lnTo>
                  <a:lnTo>
                    <a:pt x="1791" y="744"/>
                  </a:lnTo>
                  <a:close/>
                  <a:moveTo>
                    <a:pt x="1385" y="0"/>
                  </a:moveTo>
                  <a:lnTo>
                    <a:pt x="2198" y="0"/>
                  </a:lnTo>
                  <a:lnTo>
                    <a:pt x="2233" y="3"/>
                  </a:lnTo>
                  <a:lnTo>
                    <a:pt x="2266" y="12"/>
                  </a:lnTo>
                  <a:lnTo>
                    <a:pt x="2296" y="27"/>
                  </a:lnTo>
                  <a:lnTo>
                    <a:pt x="2324" y="46"/>
                  </a:lnTo>
                  <a:lnTo>
                    <a:pt x="2348" y="70"/>
                  </a:lnTo>
                  <a:lnTo>
                    <a:pt x="2366" y="97"/>
                  </a:lnTo>
                  <a:lnTo>
                    <a:pt x="2381" y="128"/>
                  </a:lnTo>
                  <a:lnTo>
                    <a:pt x="2391" y="161"/>
                  </a:lnTo>
                  <a:lnTo>
                    <a:pt x="2393" y="196"/>
                  </a:lnTo>
                  <a:lnTo>
                    <a:pt x="2393" y="440"/>
                  </a:lnTo>
                  <a:lnTo>
                    <a:pt x="2467" y="474"/>
                  </a:lnTo>
                  <a:lnTo>
                    <a:pt x="2537" y="513"/>
                  </a:lnTo>
                  <a:lnTo>
                    <a:pt x="2605" y="556"/>
                  </a:lnTo>
                  <a:lnTo>
                    <a:pt x="2671" y="601"/>
                  </a:lnTo>
                  <a:lnTo>
                    <a:pt x="2884" y="479"/>
                  </a:lnTo>
                  <a:lnTo>
                    <a:pt x="2914" y="464"/>
                  </a:lnTo>
                  <a:lnTo>
                    <a:pt x="2947" y="455"/>
                  </a:lnTo>
                  <a:lnTo>
                    <a:pt x="2980" y="452"/>
                  </a:lnTo>
                  <a:lnTo>
                    <a:pt x="3010" y="454"/>
                  </a:lnTo>
                  <a:lnTo>
                    <a:pt x="3039" y="461"/>
                  </a:lnTo>
                  <a:lnTo>
                    <a:pt x="3066" y="472"/>
                  </a:lnTo>
                  <a:lnTo>
                    <a:pt x="3090" y="486"/>
                  </a:lnTo>
                  <a:lnTo>
                    <a:pt x="3114" y="504"/>
                  </a:lnTo>
                  <a:lnTo>
                    <a:pt x="3133" y="526"/>
                  </a:lnTo>
                  <a:lnTo>
                    <a:pt x="3150" y="550"/>
                  </a:lnTo>
                  <a:lnTo>
                    <a:pt x="3557" y="1254"/>
                  </a:lnTo>
                  <a:lnTo>
                    <a:pt x="3570" y="1282"/>
                  </a:lnTo>
                  <a:lnTo>
                    <a:pt x="3579" y="1312"/>
                  </a:lnTo>
                  <a:lnTo>
                    <a:pt x="3582" y="1341"/>
                  </a:lnTo>
                  <a:lnTo>
                    <a:pt x="3582" y="1372"/>
                  </a:lnTo>
                  <a:lnTo>
                    <a:pt x="3577" y="1403"/>
                  </a:lnTo>
                  <a:lnTo>
                    <a:pt x="3566" y="1431"/>
                  </a:lnTo>
                  <a:lnTo>
                    <a:pt x="3551" y="1459"/>
                  </a:lnTo>
                  <a:lnTo>
                    <a:pt x="3533" y="1483"/>
                  </a:lnTo>
                  <a:lnTo>
                    <a:pt x="3511" y="1504"/>
                  </a:lnTo>
                  <a:lnTo>
                    <a:pt x="3485" y="1522"/>
                  </a:lnTo>
                  <a:lnTo>
                    <a:pt x="3274" y="1643"/>
                  </a:lnTo>
                  <a:lnTo>
                    <a:pt x="3281" y="1723"/>
                  </a:lnTo>
                  <a:lnTo>
                    <a:pt x="3283" y="1804"/>
                  </a:lnTo>
                  <a:lnTo>
                    <a:pt x="3281" y="1885"/>
                  </a:lnTo>
                  <a:lnTo>
                    <a:pt x="3274" y="1965"/>
                  </a:lnTo>
                  <a:lnTo>
                    <a:pt x="3485" y="2087"/>
                  </a:lnTo>
                  <a:lnTo>
                    <a:pt x="3511" y="2105"/>
                  </a:lnTo>
                  <a:lnTo>
                    <a:pt x="3533" y="2126"/>
                  </a:lnTo>
                  <a:lnTo>
                    <a:pt x="3551" y="2150"/>
                  </a:lnTo>
                  <a:lnTo>
                    <a:pt x="3566" y="2176"/>
                  </a:lnTo>
                  <a:lnTo>
                    <a:pt x="3577" y="2206"/>
                  </a:lnTo>
                  <a:lnTo>
                    <a:pt x="3582" y="2236"/>
                  </a:lnTo>
                  <a:lnTo>
                    <a:pt x="3582" y="2267"/>
                  </a:lnTo>
                  <a:lnTo>
                    <a:pt x="3579" y="2296"/>
                  </a:lnTo>
                  <a:lnTo>
                    <a:pt x="3570" y="2326"/>
                  </a:lnTo>
                  <a:lnTo>
                    <a:pt x="3557" y="2354"/>
                  </a:lnTo>
                  <a:lnTo>
                    <a:pt x="3150" y="3058"/>
                  </a:lnTo>
                  <a:lnTo>
                    <a:pt x="3133" y="3083"/>
                  </a:lnTo>
                  <a:lnTo>
                    <a:pt x="3114" y="3104"/>
                  </a:lnTo>
                  <a:lnTo>
                    <a:pt x="3090" y="3122"/>
                  </a:lnTo>
                  <a:lnTo>
                    <a:pt x="3066" y="3136"/>
                  </a:lnTo>
                  <a:lnTo>
                    <a:pt x="3039" y="3147"/>
                  </a:lnTo>
                  <a:lnTo>
                    <a:pt x="3010" y="3153"/>
                  </a:lnTo>
                  <a:lnTo>
                    <a:pt x="2980" y="3156"/>
                  </a:lnTo>
                  <a:lnTo>
                    <a:pt x="2947" y="3152"/>
                  </a:lnTo>
                  <a:lnTo>
                    <a:pt x="2914" y="3144"/>
                  </a:lnTo>
                  <a:lnTo>
                    <a:pt x="2884" y="3129"/>
                  </a:lnTo>
                  <a:lnTo>
                    <a:pt x="2671" y="3007"/>
                  </a:lnTo>
                  <a:lnTo>
                    <a:pt x="2605" y="3053"/>
                  </a:lnTo>
                  <a:lnTo>
                    <a:pt x="2537" y="3095"/>
                  </a:lnTo>
                  <a:lnTo>
                    <a:pt x="2467" y="3134"/>
                  </a:lnTo>
                  <a:lnTo>
                    <a:pt x="2393" y="3169"/>
                  </a:lnTo>
                  <a:lnTo>
                    <a:pt x="2393" y="3412"/>
                  </a:lnTo>
                  <a:lnTo>
                    <a:pt x="2391" y="3447"/>
                  </a:lnTo>
                  <a:lnTo>
                    <a:pt x="2381" y="3480"/>
                  </a:lnTo>
                  <a:lnTo>
                    <a:pt x="2366" y="3511"/>
                  </a:lnTo>
                  <a:lnTo>
                    <a:pt x="2348" y="3539"/>
                  </a:lnTo>
                  <a:lnTo>
                    <a:pt x="2324" y="3562"/>
                  </a:lnTo>
                  <a:lnTo>
                    <a:pt x="2296" y="3581"/>
                  </a:lnTo>
                  <a:lnTo>
                    <a:pt x="2266" y="3596"/>
                  </a:lnTo>
                  <a:lnTo>
                    <a:pt x="2233" y="3605"/>
                  </a:lnTo>
                  <a:lnTo>
                    <a:pt x="2198" y="3608"/>
                  </a:lnTo>
                  <a:lnTo>
                    <a:pt x="1385" y="3608"/>
                  </a:lnTo>
                  <a:lnTo>
                    <a:pt x="1354" y="3606"/>
                  </a:lnTo>
                  <a:lnTo>
                    <a:pt x="1325" y="3598"/>
                  </a:lnTo>
                  <a:lnTo>
                    <a:pt x="1296" y="3587"/>
                  </a:lnTo>
                  <a:lnTo>
                    <a:pt x="1271" y="3570"/>
                  </a:lnTo>
                  <a:lnTo>
                    <a:pt x="1246" y="3551"/>
                  </a:lnTo>
                  <a:lnTo>
                    <a:pt x="1227" y="3528"/>
                  </a:lnTo>
                  <a:lnTo>
                    <a:pt x="1211" y="3501"/>
                  </a:lnTo>
                  <a:lnTo>
                    <a:pt x="1199" y="3473"/>
                  </a:lnTo>
                  <a:lnTo>
                    <a:pt x="1191" y="3444"/>
                  </a:lnTo>
                  <a:lnTo>
                    <a:pt x="1189" y="3412"/>
                  </a:lnTo>
                  <a:lnTo>
                    <a:pt x="1189" y="3169"/>
                  </a:lnTo>
                  <a:lnTo>
                    <a:pt x="1117" y="3134"/>
                  </a:lnTo>
                  <a:lnTo>
                    <a:pt x="1046" y="3095"/>
                  </a:lnTo>
                  <a:lnTo>
                    <a:pt x="977" y="3053"/>
                  </a:lnTo>
                  <a:lnTo>
                    <a:pt x="912" y="3007"/>
                  </a:lnTo>
                  <a:lnTo>
                    <a:pt x="700" y="3129"/>
                  </a:lnTo>
                  <a:lnTo>
                    <a:pt x="669" y="3144"/>
                  </a:lnTo>
                  <a:lnTo>
                    <a:pt x="636" y="3152"/>
                  </a:lnTo>
                  <a:lnTo>
                    <a:pt x="602" y="3156"/>
                  </a:lnTo>
                  <a:lnTo>
                    <a:pt x="573" y="3153"/>
                  </a:lnTo>
                  <a:lnTo>
                    <a:pt x="545" y="3147"/>
                  </a:lnTo>
                  <a:lnTo>
                    <a:pt x="517" y="3136"/>
                  </a:lnTo>
                  <a:lnTo>
                    <a:pt x="492" y="3122"/>
                  </a:lnTo>
                  <a:lnTo>
                    <a:pt x="470" y="3104"/>
                  </a:lnTo>
                  <a:lnTo>
                    <a:pt x="450" y="3083"/>
                  </a:lnTo>
                  <a:lnTo>
                    <a:pt x="432" y="3058"/>
                  </a:lnTo>
                  <a:lnTo>
                    <a:pt x="26" y="2354"/>
                  </a:lnTo>
                  <a:lnTo>
                    <a:pt x="13" y="2326"/>
                  </a:lnTo>
                  <a:lnTo>
                    <a:pt x="4" y="2296"/>
                  </a:lnTo>
                  <a:lnTo>
                    <a:pt x="0" y="2267"/>
                  </a:lnTo>
                  <a:lnTo>
                    <a:pt x="1" y="2236"/>
                  </a:lnTo>
                  <a:lnTo>
                    <a:pt x="7" y="2206"/>
                  </a:lnTo>
                  <a:lnTo>
                    <a:pt x="18" y="2176"/>
                  </a:lnTo>
                  <a:lnTo>
                    <a:pt x="32" y="2150"/>
                  </a:lnTo>
                  <a:lnTo>
                    <a:pt x="51" y="2126"/>
                  </a:lnTo>
                  <a:lnTo>
                    <a:pt x="73" y="2105"/>
                  </a:lnTo>
                  <a:lnTo>
                    <a:pt x="98" y="2087"/>
                  </a:lnTo>
                  <a:lnTo>
                    <a:pt x="309" y="1965"/>
                  </a:lnTo>
                  <a:lnTo>
                    <a:pt x="302" y="1885"/>
                  </a:lnTo>
                  <a:lnTo>
                    <a:pt x="300" y="1804"/>
                  </a:lnTo>
                  <a:lnTo>
                    <a:pt x="302" y="1723"/>
                  </a:lnTo>
                  <a:lnTo>
                    <a:pt x="309" y="1643"/>
                  </a:lnTo>
                  <a:lnTo>
                    <a:pt x="98" y="1522"/>
                  </a:lnTo>
                  <a:lnTo>
                    <a:pt x="73" y="1504"/>
                  </a:lnTo>
                  <a:lnTo>
                    <a:pt x="51" y="1483"/>
                  </a:lnTo>
                  <a:lnTo>
                    <a:pt x="32" y="1459"/>
                  </a:lnTo>
                  <a:lnTo>
                    <a:pt x="18" y="1431"/>
                  </a:lnTo>
                  <a:lnTo>
                    <a:pt x="7" y="1403"/>
                  </a:lnTo>
                  <a:lnTo>
                    <a:pt x="1" y="1372"/>
                  </a:lnTo>
                  <a:lnTo>
                    <a:pt x="0" y="1341"/>
                  </a:lnTo>
                  <a:lnTo>
                    <a:pt x="4" y="1312"/>
                  </a:lnTo>
                  <a:lnTo>
                    <a:pt x="13" y="1282"/>
                  </a:lnTo>
                  <a:lnTo>
                    <a:pt x="26" y="1254"/>
                  </a:lnTo>
                  <a:lnTo>
                    <a:pt x="432" y="550"/>
                  </a:lnTo>
                  <a:lnTo>
                    <a:pt x="450" y="526"/>
                  </a:lnTo>
                  <a:lnTo>
                    <a:pt x="470" y="504"/>
                  </a:lnTo>
                  <a:lnTo>
                    <a:pt x="492" y="486"/>
                  </a:lnTo>
                  <a:lnTo>
                    <a:pt x="517" y="472"/>
                  </a:lnTo>
                  <a:lnTo>
                    <a:pt x="545" y="461"/>
                  </a:lnTo>
                  <a:lnTo>
                    <a:pt x="573" y="454"/>
                  </a:lnTo>
                  <a:lnTo>
                    <a:pt x="602" y="452"/>
                  </a:lnTo>
                  <a:lnTo>
                    <a:pt x="636" y="455"/>
                  </a:lnTo>
                  <a:lnTo>
                    <a:pt x="669" y="464"/>
                  </a:lnTo>
                  <a:lnTo>
                    <a:pt x="700" y="479"/>
                  </a:lnTo>
                  <a:lnTo>
                    <a:pt x="912" y="601"/>
                  </a:lnTo>
                  <a:lnTo>
                    <a:pt x="977" y="556"/>
                  </a:lnTo>
                  <a:lnTo>
                    <a:pt x="1046" y="513"/>
                  </a:lnTo>
                  <a:lnTo>
                    <a:pt x="1117" y="474"/>
                  </a:lnTo>
                  <a:lnTo>
                    <a:pt x="1189" y="440"/>
                  </a:lnTo>
                  <a:lnTo>
                    <a:pt x="1189" y="196"/>
                  </a:lnTo>
                  <a:lnTo>
                    <a:pt x="1193" y="161"/>
                  </a:lnTo>
                  <a:lnTo>
                    <a:pt x="1201" y="128"/>
                  </a:lnTo>
                  <a:lnTo>
                    <a:pt x="1217" y="97"/>
                  </a:lnTo>
                  <a:lnTo>
                    <a:pt x="1235" y="70"/>
                  </a:lnTo>
                  <a:lnTo>
                    <a:pt x="1259" y="46"/>
                  </a:lnTo>
                  <a:lnTo>
                    <a:pt x="1286" y="27"/>
                  </a:lnTo>
                  <a:lnTo>
                    <a:pt x="1317" y="12"/>
                  </a:lnTo>
                  <a:lnTo>
                    <a:pt x="1350" y="3"/>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1" name="Freeform 222"/>
            <p:cNvSpPr>
              <a:spLocks noEditPoints="1"/>
            </p:cNvSpPr>
            <p:nvPr/>
          </p:nvSpPr>
          <p:spPr bwMode="auto">
            <a:xfrm>
              <a:off x="743" y="1857"/>
              <a:ext cx="152" cy="152"/>
            </a:xfrm>
            <a:custGeom>
              <a:avLst/>
              <a:gdLst>
                <a:gd name="T0" fmla="*/ 909 w 1513"/>
                <a:gd name="T1" fmla="*/ 1086 h 1512"/>
                <a:gd name="T2" fmla="*/ 1150 w 1513"/>
                <a:gd name="T3" fmla="*/ 1356 h 1512"/>
                <a:gd name="T4" fmla="*/ 1197 w 1513"/>
                <a:gd name="T5" fmla="*/ 1356 h 1512"/>
                <a:gd name="T6" fmla="*/ 1197 w 1513"/>
                <a:gd name="T7" fmla="*/ 1308 h 1512"/>
                <a:gd name="T8" fmla="*/ 1045 w 1513"/>
                <a:gd name="T9" fmla="*/ 960 h 1512"/>
                <a:gd name="T10" fmla="*/ 1012 w 1513"/>
                <a:gd name="T11" fmla="*/ 993 h 1512"/>
                <a:gd name="T12" fmla="*/ 1267 w 1513"/>
                <a:gd name="T13" fmla="*/ 1258 h 1512"/>
                <a:gd name="T14" fmla="*/ 1311 w 1513"/>
                <a:gd name="T15" fmla="*/ 1239 h 1512"/>
                <a:gd name="T16" fmla="*/ 1070 w 1513"/>
                <a:gd name="T17" fmla="*/ 968 h 1512"/>
                <a:gd name="T18" fmla="*/ 1251 w 1513"/>
                <a:gd name="T19" fmla="*/ 2 h 1512"/>
                <a:gd name="T20" fmla="*/ 1305 w 1513"/>
                <a:gd name="T21" fmla="*/ 20 h 1512"/>
                <a:gd name="T22" fmla="*/ 1304 w 1513"/>
                <a:gd name="T23" fmla="*/ 39 h 1512"/>
                <a:gd name="T24" fmla="*/ 1118 w 1513"/>
                <a:gd name="T25" fmla="*/ 249 h 1512"/>
                <a:gd name="T26" fmla="*/ 1163 w 1513"/>
                <a:gd name="T27" fmla="*/ 307 h 1512"/>
                <a:gd name="T28" fmla="*/ 1240 w 1513"/>
                <a:gd name="T29" fmla="*/ 378 h 1512"/>
                <a:gd name="T30" fmla="*/ 1279 w 1513"/>
                <a:gd name="T31" fmla="*/ 402 h 1512"/>
                <a:gd name="T32" fmla="*/ 1482 w 1513"/>
                <a:gd name="T33" fmla="*/ 205 h 1512"/>
                <a:gd name="T34" fmla="*/ 1499 w 1513"/>
                <a:gd name="T35" fmla="*/ 214 h 1512"/>
                <a:gd name="T36" fmla="*/ 1511 w 1513"/>
                <a:gd name="T37" fmla="*/ 339 h 1512"/>
                <a:gd name="T38" fmla="*/ 1451 w 1513"/>
                <a:gd name="T39" fmla="*/ 488 h 1512"/>
                <a:gd name="T40" fmla="*/ 1325 w 1513"/>
                <a:gd name="T41" fmla="*/ 584 h 1512"/>
                <a:gd name="T42" fmla="*/ 1208 w 1513"/>
                <a:gd name="T43" fmla="*/ 608 h 1512"/>
                <a:gd name="T44" fmla="*/ 856 w 1513"/>
                <a:gd name="T45" fmla="*/ 815 h 1512"/>
                <a:gd name="T46" fmla="*/ 1010 w 1513"/>
                <a:gd name="T47" fmla="*/ 824 h 1512"/>
                <a:gd name="T48" fmla="*/ 1069 w 1513"/>
                <a:gd name="T49" fmla="*/ 840 h 1512"/>
                <a:gd name="T50" fmla="*/ 1450 w 1513"/>
                <a:gd name="T51" fmla="*/ 1246 h 1512"/>
                <a:gd name="T52" fmla="*/ 1236 w 1513"/>
                <a:gd name="T53" fmla="*/ 1486 h 1512"/>
                <a:gd name="T54" fmla="*/ 1177 w 1513"/>
                <a:gd name="T55" fmla="*/ 1501 h 1512"/>
                <a:gd name="T56" fmla="*/ 777 w 1513"/>
                <a:gd name="T57" fmla="*/ 1108 h 1512"/>
                <a:gd name="T58" fmla="*/ 777 w 1513"/>
                <a:gd name="T59" fmla="*/ 1049 h 1512"/>
                <a:gd name="T60" fmla="*/ 583 w 1513"/>
                <a:gd name="T61" fmla="*/ 1088 h 1512"/>
                <a:gd name="T62" fmla="*/ 605 w 1513"/>
                <a:gd name="T63" fmla="*/ 1248 h 1512"/>
                <a:gd name="T64" fmla="*/ 546 w 1513"/>
                <a:gd name="T65" fmla="*/ 1393 h 1512"/>
                <a:gd name="T66" fmla="*/ 420 w 1513"/>
                <a:gd name="T67" fmla="*/ 1489 h 1512"/>
                <a:gd name="T68" fmla="*/ 261 w 1513"/>
                <a:gd name="T69" fmla="*/ 1510 h 1512"/>
                <a:gd name="T70" fmla="*/ 208 w 1513"/>
                <a:gd name="T71" fmla="*/ 1491 h 1512"/>
                <a:gd name="T72" fmla="*/ 208 w 1513"/>
                <a:gd name="T73" fmla="*/ 1473 h 1512"/>
                <a:gd name="T74" fmla="*/ 395 w 1513"/>
                <a:gd name="T75" fmla="*/ 1263 h 1512"/>
                <a:gd name="T76" fmla="*/ 349 w 1513"/>
                <a:gd name="T77" fmla="*/ 1205 h 1512"/>
                <a:gd name="T78" fmla="*/ 273 w 1513"/>
                <a:gd name="T79" fmla="*/ 1133 h 1512"/>
                <a:gd name="T80" fmla="*/ 235 w 1513"/>
                <a:gd name="T81" fmla="*/ 1110 h 1512"/>
                <a:gd name="T82" fmla="*/ 30 w 1513"/>
                <a:gd name="T83" fmla="*/ 1307 h 1512"/>
                <a:gd name="T84" fmla="*/ 15 w 1513"/>
                <a:gd name="T85" fmla="*/ 1299 h 1512"/>
                <a:gd name="T86" fmla="*/ 2 w 1513"/>
                <a:gd name="T87" fmla="*/ 1173 h 1512"/>
                <a:gd name="T88" fmla="*/ 62 w 1513"/>
                <a:gd name="T89" fmla="*/ 1025 h 1512"/>
                <a:gd name="T90" fmla="*/ 187 w 1513"/>
                <a:gd name="T91" fmla="*/ 928 h 1512"/>
                <a:gd name="T92" fmla="*/ 346 w 1513"/>
                <a:gd name="T93" fmla="*/ 907 h 1512"/>
                <a:gd name="T94" fmla="*/ 365 w 1513"/>
                <a:gd name="T95" fmla="*/ 513 h 1512"/>
                <a:gd name="T96" fmla="*/ 170 w 1513"/>
                <a:gd name="T97" fmla="*/ 396 h 1512"/>
                <a:gd name="T98" fmla="*/ 45 w 1513"/>
                <a:gd name="T99" fmla="*/ 179 h 1512"/>
                <a:gd name="T100" fmla="*/ 160 w 1513"/>
                <a:gd name="T101" fmla="*/ 96 h 1512"/>
                <a:gd name="T102" fmla="*/ 459 w 1513"/>
                <a:gd name="T103" fmla="*/ 417 h 1512"/>
                <a:gd name="T104" fmla="*/ 916 w 1513"/>
                <a:gd name="T105" fmla="*/ 385 h 1512"/>
                <a:gd name="T106" fmla="*/ 914 w 1513"/>
                <a:gd name="T107" fmla="*/ 225 h 1512"/>
                <a:gd name="T108" fmla="*/ 994 w 1513"/>
                <a:gd name="T109" fmla="*/ 89 h 1512"/>
                <a:gd name="T110" fmla="*/ 1129 w 1513"/>
                <a:gd name="T111" fmla="*/ 1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3" h="1512">
                  <a:moveTo>
                    <a:pt x="940" y="1065"/>
                  </a:moveTo>
                  <a:lnTo>
                    <a:pt x="927" y="1067"/>
                  </a:lnTo>
                  <a:lnTo>
                    <a:pt x="916" y="1075"/>
                  </a:lnTo>
                  <a:lnTo>
                    <a:pt x="909" y="1086"/>
                  </a:lnTo>
                  <a:lnTo>
                    <a:pt x="907" y="1098"/>
                  </a:lnTo>
                  <a:lnTo>
                    <a:pt x="909" y="1110"/>
                  </a:lnTo>
                  <a:lnTo>
                    <a:pt x="916" y="1121"/>
                  </a:lnTo>
                  <a:lnTo>
                    <a:pt x="1150" y="1356"/>
                  </a:lnTo>
                  <a:lnTo>
                    <a:pt x="1161" y="1363"/>
                  </a:lnTo>
                  <a:lnTo>
                    <a:pt x="1174" y="1366"/>
                  </a:lnTo>
                  <a:lnTo>
                    <a:pt x="1186" y="1363"/>
                  </a:lnTo>
                  <a:lnTo>
                    <a:pt x="1197" y="1356"/>
                  </a:lnTo>
                  <a:lnTo>
                    <a:pt x="1205" y="1345"/>
                  </a:lnTo>
                  <a:lnTo>
                    <a:pt x="1207" y="1333"/>
                  </a:lnTo>
                  <a:lnTo>
                    <a:pt x="1205" y="1319"/>
                  </a:lnTo>
                  <a:lnTo>
                    <a:pt x="1197" y="1308"/>
                  </a:lnTo>
                  <a:lnTo>
                    <a:pt x="963" y="1075"/>
                  </a:lnTo>
                  <a:lnTo>
                    <a:pt x="952" y="1067"/>
                  </a:lnTo>
                  <a:lnTo>
                    <a:pt x="940" y="1065"/>
                  </a:lnTo>
                  <a:close/>
                  <a:moveTo>
                    <a:pt x="1045" y="960"/>
                  </a:moveTo>
                  <a:lnTo>
                    <a:pt x="1033" y="962"/>
                  </a:lnTo>
                  <a:lnTo>
                    <a:pt x="1022" y="968"/>
                  </a:lnTo>
                  <a:lnTo>
                    <a:pt x="1015" y="979"/>
                  </a:lnTo>
                  <a:lnTo>
                    <a:pt x="1012" y="993"/>
                  </a:lnTo>
                  <a:lnTo>
                    <a:pt x="1015" y="1005"/>
                  </a:lnTo>
                  <a:lnTo>
                    <a:pt x="1022" y="1016"/>
                  </a:lnTo>
                  <a:lnTo>
                    <a:pt x="1256" y="1250"/>
                  </a:lnTo>
                  <a:lnTo>
                    <a:pt x="1267" y="1258"/>
                  </a:lnTo>
                  <a:lnTo>
                    <a:pt x="1280" y="1260"/>
                  </a:lnTo>
                  <a:lnTo>
                    <a:pt x="1292" y="1258"/>
                  </a:lnTo>
                  <a:lnTo>
                    <a:pt x="1303" y="1250"/>
                  </a:lnTo>
                  <a:lnTo>
                    <a:pt x="1311" y="1239"/>
                  </a:lnTo>
                  <a:lnTo>
                    <a:pt x="1313" y="1227"/>
                  </a:lnTo>
                  <a:lnTo>
                    <a:pt x="1311" y="1214"/>
                  </a:lnTo>
                  <a:lnTo>
                    <a:pt x="1303" y="1203"/>
                  </a:lnTo>
                  <a:lnTo>
                    <a:pt x="1070" y="968"/>
                  </a:lnTo>
                  <a:lnTo>
                    <a:pt x="1059" y="962"/>
                  </a:lnTo>
                  <a:lnTo>
                    <a:pt x="1045" y="960"/>
                  </a:lnTo>
                  <a:close/>
                  <a:moveTo>
                    <a:pt x="1208" y="0"/>
                  </a:moveTo>
                  <a:lnTo>
                    <a:pt x="1251" y="2"/>
                  </a:lnTo>
                  <a:lnTo>
                    <a:pt x="1294" y="12"/>
                  </a:lnTo>
                  <a:lnTo>
                    <a:pt x="1298" y="13"/>
                  </a:lnTo>
                  <a:lnTo>
                    <a:pt x="1302" y="17"/>
                  </a:lnTo>
                  <a:lnTo>
                    <a:pt x="1305" y="20"/>
                  </a:lnTo>
                  <a:lnTo>
                    <a:pt x="1306" y="24"/>
                  </a:lnTo>
                  <a:lnTo>
                    <a:pt x="1307" y="30"/>
                  </a:lnTo>
                  <a:lnTo>
                    <a:pt x="1306" y="34"/>
                  </a:lnTo>
                  <a:lnTo>
                    <a:pt x="1304" y="39"/>
                  </a:lnTo>
                  <a:lnTo>
                    <a:pt x="1302" y="42"/>
                  </a:lnTo>
                  <a:lnTo>
                    <a:pt x="1110" y="234"/>
                  </a:lnTo>
                  <a:lnTo>
                    <a:pt x="1113" y="240"/>
                  </a:lnTo>
                  <a:lnTo>
                    <a:pt x="1118" y="249"/>
                  </a:lnTo>
                  <a:lnTo>
                    <a:pt x="1125" y="259"/>
                  </a:lnTo>
                  <a:lnTo>
                    <a:pt x="1135" y="272"/>
                  </a:lnTo>
                  <a:lnTo>
                    <a:pt x="1147" y="288"/>
                  </a:lnTo>
                  <a:lnTo>
                    <a:pt x="1163" y="307"/>
                  </a:lnTo>
                  <a:lnTo>
                    <a:pt x="1184" y="328"/>
                  </a:lnTo>
                  <a:lnTo>
                    <a:pt x="1206" y="349"/>
                  </a:lnTo>
                  <a:lnTo>
                    <a:pt x="1225" y="365"/>
                  </a:lnTo>
                  <a:lnTo>
                    <a:pt x="1240" y="378"/>
                  </a:lnTo>
                  <a:lnTo>
                    <a:pt x="1253" y="387"/>
                  </a:lnTo>
                  <a:lnTo>
                    <a:pt x="1264" y="395"/>
                  </a:lnTo>
                  <a:lnTo>
                    <a:pt x="1272" y="400"/>
                  </a:lnTo>
                  <a:lnTo>
                    <a:pt x="1279" y="402"/>
                  </a:lnTo>
                  <a:lnTo>
                    <a:pt x="1470" y="210"/>
                  </a:lnTo>
                  <a:lnTo>
                    <a:pt x="1473" y="207"/>
                  </a:lnTo>
                  <a:lnTo>
                    <a:pt x="1478" y="205"/>
                  </a:lnTo>
                  <a:lnTo>
                    <a:pt x="1482" y="205"/>
                  </a:lnTo>
                  <a:lnTo>
                    <a:pt x="1488" y="205"/>
                  </a:lnTo>
                  <a:lnTo>
                    <a:pt x="1492" y="207"/>
                  </a:lnTo>
                  <a:lnTo>
                    <a:pt x="1495" y="209"/>
                  </a:lnTo>
                  <a:lnTo>
                    <a:pt x="1499" y="214"/>
                  </a:lnTo>
                  <a:lnTo>
                    <a:pt x="1500" y="218"/>
                  </a:lnTo>
                  <a:lnTo>
                    <a:pt x="1510" y="258"/>
                  </a:lnTo>
                  <a:lnTo>
                    <a:pt x="1513" y="298"/>
                  </a:lnTo>
                  <a:lnTo>
                    <a:pt x="1511" y="339"/>
                  </a:lnTo>
                  <a:lnTo>
                    <a:pt x="1503" y="379"/>
                  </a:lnTo>
                  <a:lnTo>
                    <a:pt x="1491" y="417"/>
                  </a:lnTo>
                  <a:lnTo>
                    <a:pt x="1473" y="453"/>
                  </a:lnTo>
                  <a:lnTo>
                    <a:pt x="1451" y="488"/>
                  </a:lnTo>
                  <a:lnTo>
                    <a:pt x="1424" y="518"/>
                  </a:lnTo>
                  <a:lnTo>
                    <a:pt x="1394" y="545"/>
                  </a:lnTo>
                  <a:lnTo>
                    <a:pt x="1361" y="567"/>
                  </a:lnTo>
                  <a:lnTo>
                    <a:pt x="1325" y="584"/>
                  </a:lnTo>
                  <a:lnTo>
                    <a:pt x="1287" y="598"/>
                  </a:lnTo>
                  <a:lnTo>
                    <a:pt x="1249" y="605"/>
                  </a:lnTo>
                  <a:lnTo>
                    <a:pt x="1208" y="608"/>
                  </a:lnTo>
                  <a:lnTo>
                    <a:pt x="1208" y="608"/>
                  </a:lnTo>
                  <a:lnTo>
                    <a:pt x="1168" y="605"/>
                  </a:lnTo>
                  <a:lnTo>
                    <a:pt x="1127" y="597"/>
                  </a:lnTo>
                  <a:lnTo>
                    <a:pt x="1088" y="583"/>
                  </a:lnTo>
                  <a:lnTo>
                    <a:pt x="856" y="815"/>
                  </a:lnTo>
                  <a:lnTo>
                    <a:pt x="932" y="890"/>
                  </a:lnTo>
                  <a:lnTo>
                    <a:pt x="984" y="840"/>
                  </a:lnTo>
                  <a:lnTo>
                    <a:pt x="996" y="830"/>
                  </a:lnTo>
                  <a:lnTo>
                    <a:pt x="1010" y="824"/>
                  </a:lnTo>
                  <a:lnTo>
                    <a:pt x="1026" y="822"/>
                  </a:lnTo>
                  <a:lnTo>
                    <a:pt x="1041" y="824"/>
                  </a:lnTo>
                  <a:lnTo>
                    <a:pt x="1055" y="830"/>
                  </a:lnTo>
                  <a:lnTo>
                    <a:pt x="1069" y="840"/>
                  </a:lnTo>
                  <a:lnTo>
                    <a:pt x="1433" y="1204"/>
                  </a:lnTo>
                  <a:lnTo>
                    <a:pt x="1443" y="1216"/>
                  </a:lnTo>
                  <a:lnTo>
                    <a:pt x="1448" y="1230"/>
                  </a:lnTo>
                  <a:lnTo>
                    <a:pt x="1450" y="1246"/>
                  </a:lnTo>
                  <a:lnTo>
                    <a:pt x="1448" y="1261"/>
                  </a:lnTo>
                  <a:lnTo>
                    <a:pt x="1443" y="1275"/>
                  </a:lnTo>
                  <a:lnTo>
                    <a:pt x="1433" y="1288"/>
                  </a:lnTo>
                  <a:lnTo>
                    <a:pt x="1236" y="1486"/>
                  </a:lnTo>
                  <a:lnTo>
                    <a:pt x="1223" y="1495"/>
                  </a:lnTo>
                  <a:lnTo>
                    <a:pt x="1208" y="1501"/>
                  </a:lnTo>
                  <a:lnTo>
                    <a:pt x="1193" y="1503"/>
                  </a:lnTo>
                  <a:lnTo>
                    <a:pt x="1177" y="1501"/>
                  </a:lnTo>
                  <a:lnTo>
                    <a:pt x="1163" y="1495"/>
                  </a:lnTo>
                  <a:lnTo>
                    <a:pt x="1151" y="1486"/>
                  </a:lnTo>
                  <a:lnTo>
                    <a:pt x="787" y="1121"/>
                  </a:lnTo>
                  <a:lnTo>
                    <a:pt x="777" y="1108"/>
                  </a:lnTo>
                  <a:lnTo>
                    <a:pt x="771" y="1094"/>
                  </a:lnTo>
                  <a:lnTo>
                    <a:pt x="769" y="1078"/>
                  </a:lnTo>
                  <a:lnTo>
                    <a:pt x="771" y="1063"/>
                  </a:lnTo>
                  <a:lnTo>
                    <a:pt x="777" y="1049"/>
                  </a:lnTo>
                  <a:lnTo>
                    <a:pt x="787" y="1037"/>
                  </a:lnTo>
                  <a:lnTo>
                    <a:pt x="837" y="985"/>
                  </a:lnTo>
                  <a:lnTo>
                    <a:pt x="763" y="909"/>
                  </a:lnTo>
                  <a:lnTo>
                    <a:pt x="583" y="1088"/>
                  </a:lnTo>
                  <a:lnTo>
                    <a:pt x="597" y="1127"/>
                  </a:lnTo>
                  <a:lnTo>
                    <a:pt x="605" y="1166"/>
                  </a:lnTo>
                  <a:lnTo>
                    <a:pt x="609" y="1208"/>
                  </a:lnTo>
                  <a:lnTo>
                    <a:pt x="605" y="1248"/>
                  </a:lnTo>
                  <a:lnTo>
                    <a:pt x="598" y="1286"/>
                  </a:lnTo>
                  <a:lnTo>
                    <a:pt x="586" y="1324"/>
                  </a:lnTo>
                  <a:lnTo>
                    <a:pt x="568" y="1360"/>
                  </a:lnTo>
                  <a:lnTo>
                    <a:pt x="546" y="1393"/>
                  </a:lnTo>
                  <a:lnTo>
                    <a:pt x="520" y="1423"/>
                  </a:lnTo>
                  <a:lnTo>
                    <a:pt x="489" y="1449"/>
                  </a:lnTo>
                  <a:lnTo>
                    <a:pt x="456" y="1471"/>
                  </a:lnTo>
                  <a:lnTo>
                    <a:pt x="420" y="1489"/>
                  </a:lnTo>
                  <a:lnTo>
                    <a:pt x="383" y="1502"/>
                  </a:lnTo>
                  <a:lnTo>
                    <a:pt x="345" y="1510"/>
                  </a:lnTo>
                  <a:lnTo>
                    <a:pt x="304" y="1512"/>
                  </a:lnTo>
                  <a:lnTo>
                    <a:pt x="261" y="1510"/>
                  </a:lnTo>
                  <a:lnTo>
                    <a:pt x="219" y="1500"/>
                  </a:lnTo>
                  <a:lnTo>
                    <a:pt x="215" y="1499"/>
                  </a:lnTo>
                  <a:lnTo>
                    <a:pt x="211" y="1495"/>
                  </a:lnTo>
                  <a:lnTo>
                    <a:pt x="208" y="1491"/>
                  </a:lnTo>
                  <a:lnTo>
                    <a:pt x="207" y="1487"/>
                  </a:lnTo>
                  <a:lnTo>
                    <a:pt x="206" y="1482"/>
                  </a:lnTo>
                  <a:lnTo>
                    <a:pt x="207" y="1478"/>
                  </a:lnTo>
                  <a:lnTo>
                    <a:pt x="208" y="1473"/>
                  </a:lnTo>
                  <a:lnTo>
                    <a:pt x="211" y="1470"/>
                  </a:lnTo>
                  <a:lnTo>
                    <a:pt x="403" y="1278"/>
                  </a:lnTo>
                  <a:lnTo>
                    <a:pt x="400" y="1272"/>
                  </a:lnTo>
                  <a:lnTo>
                    <a:pt x="395" y="1263"/>
                  </a:lnTo>
                  <a:lnTo>
                    <a:pt x="389" y="1252"/>
                  </a:lnTo>
                  <a:lnTo>
                    <a:pt x="379" y="1239"/>
                  </a:lnTo>
                  <a:lnTo>
                    <a:pt x="365" y="1224"/>
                  </a:lnTo>
                  <a:lnTo>
                    <a:pt x="349" y="1205"/>
                  </a:lnTo>
                  <a:lnTo>
                    <a:pt x="328" y="1184"/>
                  </a:lnTo>
                  <a:lnTo>
                    <a:pt x="307" y="1163"/>
                  </a:lnTo>
                  <a:lnTo>
                    <a:pt x="288" y="1147"/>
                  </a:lnTo>
                  <a:lnTo>
                    <a:pt x="273" y="1133"/>
                  </a:lnTo>
                  <a:lnTo>
                    <a:pt x="260" y="1125"/>
                  </a:lnTo>
                  <a:lnTo>
                    <a:pt x="249" y="1117"/>
                  </a:lnTo>
                  <a:lnTo>
                    <a:pt x="240" y="1113"/>
                  </a:lnTo>
                  <a:lnTo>
                    <a:pt x="235" y="1110"/>
                  </a:lnTo>
                  <a:lnTo>
                    <a:pt x="43" y="1302"/>
                  </a:lnTo>
                  <a:lnTo>
                    <a:pt x="40" y="1305"/>
                  </a:lnTo>
                  <a:lnTo>
                    <a:pt x="35" y="1306"/>
                  </a:lnTo>
                  <a:lnTo>
                    <a:pt x="30" y="1307"/>
                  </a:lnTo>
                  <a:lnTo>
                    <a:pt x="26" y="1307"/>
                  </a:lnTo>
                  <a:lnTo>
                    <a:pt x="21" y="1305"/>
                  </a:lnTo>
                  <a:lnTo>
                    <a:pt x="18" y="1302"/>
                  </a:lnTo>
                  <a:lnTo>
                    <a:pt x="15" y="1299"/>
                  </a:lnTo>
                  <a:lnTo>
                    <a:pt x="12" y="1294"/>
                  </a:lnTo>
                  <a:lnTo>
                    <a:pt x="4" y="1253"/>
                  </a:lnTo>
                  <a:lnTo>
                    <a:pt x="0" y="1214"/>
                  </a:lnTo>
                  <a:lnTo>
                    <a:pt x="2" y="1173"/>
                  </a:lnTo>
                  <a:lnTo>
                    <a:pt x="10" y="1133"/>
                  </a:lnTo>
                  <a:lnTo>
                    <a:pt x="22" y="1095"/>
                  </a:lnTo>
                  <a:lnTo>
                    <a:pt x="40" y="1059"/>
                  </a:lnTo>
                  <a:lnTo>
                    <a:pt x="62" y="1025"/>
                  </a:lnTo>
                  <a:lnTo>
                    <a:pt x="89" y="994"/>
                  </a:lnTo>
                  <a:lnTo>
                    <a:pt x="119" y="967"/>
                  </a:lnTo>
                  <a:lnTo>
                    <a:pt x="152" y="945"/>
                  </a:lnTo>
                  <a:lnTo>
                    <a:pt x="187" y="928"/>
                  </a:lnTo>
                  <a:lnTo>
                    <a:pt x="225" y="914"/>
                  </a:lnTo>
                  <a:lnTo>
                    <a:pt x="264" y="907"/>
                  </a:lnTo>
                  <a:lnTo>
                    <a:pt x="304" y="905"/>
                  </a:lnTo>
                  <a:lnTo>
                    <a:pt x="346" y="907"/>
                  </a:lnTo>
                  <a:lnTo>
                    <a:pt x="385" y="916"/>
                  </a:lnTo>
                  <a:lnTo>
                    <a:pt x="424" y="929"/>
                  </a:lnTo>
                  <a:lnTo>
                    <a:pt x="603" y="751"/>
                  </a:lnTo>
                  <a:lnTo>
                    <a:pt x="365" y="513"/>
                  </a:lnTo>
                  <a:lnTo>
                    <a:pt x="364" y="512"/>
                  </a:lnTo>
                  <a:lnTo>
                    <a:pt x="177" y="403"/>
                  </a:lnTo>
                  <a:lnTo>
                    <a:pt x="173" y="400"/>
                  </a:lnTo>
                  <a:lnTo>
                    <a:pt x="170" y="396"/>
                  </a:lnTo>
                  <a:lnTo>
                    <a:pt x="43" y="212"/>
                  </a:lnTo>
                  <a:lnTo>
                    <a:pt x="39" y="201"/>
                  </a:lnTo>
                  <a:lnTo>
                    <a:pt x="40" y="190"/>
                  </a:lnTo>
                  <a:lnTo>
                    <a:pt x="45" y="179"/>
                  </a:lnTo>
                  <a:lnTo>
                    <a:pt x="127" y="98"/>
                  </a:lnTo>
                  <a:lnTo>
                    <a:pt x="138" y="93"/>
                  </a:lnTo>
                  <a:lnTo>
                    <a:pt x="149" y="91"/>
                  </a:lnTo>
                  <a:lnTo>
                    <a:pt x="160" y="96"/>
                  </a:lnTo>
                  <a:lnTo>
                    <a:pt x="343" y="222"/>
                  </a:lnTo>
                  <a:lnTo>
                    <a:pt x="347" y="226"/>
                  </a:lnTo>
                  <a:lnTo>
                    <a:pt x="350" y="231"/>
                  </a:lnTo>
                  <a:lnTo>
                    <a:pt x="459" y="417"/>
                  </a:lnTo>
                  <a:lnTo>
                    <a:pt x="460" y="418"/>
                  </a:lnTo>
                  <a:lnTo>
                    <a:pt x="698" y="656"/>
                  </a:lnTo>
                  <a:lnTo>
                    <a:pt x="930" y="424"/>
                  </a:lnTo>
                  <a:lnTo>
                    <a:pt x="916" y="385"/>
                  </a:lnTo>
                  <a:lnTo>
                    <a:pt x="908" y="346"/>
                  </a:lnTo>
                  <a:lnTo>
                    <a:pt x="905" y="304"/>
                  </a:lnTo>
                  <a:lnTo>
                    <a:pt x="907" y="264"/>
                  </a:lnTo>
                  <a:lnTo>
                    <a:pt x="914" y="225"/>
                  </a:lnTo>
                  <a:lnTo>
                    <a:pt x="928" y="187"/>
                  </a:lnTo>
                  <a:lnTo>
                    <a:pt x="945" y="152"/>
                  </a:lnTo>
                  <a:lnTo>
                    <a:pt x="967" y="119"/>
                  </a:lnTo>
                  <a:lnTo>
                    <a:pt x="994" y="89"/>
                  </a:lnTo>
                  <a:lnTo>
                    <a:pt x="1023" y="63"/>
                  </a:lnTo>
                  <a:lnTo>
                    <a:pt x="1056" y="40"/>
                  </a:lnTo>
                  <a:lnTo>
                    <a:pt x="1092" y="23"/>
                  </a:lnTo>
                  <a:lnTo>
                    <a:pt x="1129" y="10"/>
                  </a:lnTo>
                  <a:lnTo>
                    <a:pt x="1169" y="2"/>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cxnSp>
        <p:nvCxnSpPr>
          <p:cNvPr id="5" name="Connecteur droit 4"/>
          <p:cNvCxnSpPr/>
          <p:nvPr/>
        </p:nvCxnSpPr>
        <p:spPr>
          <a:xfrm flipV="1">
            <a:off x="742951" y="679617"/>
            <a:ext cx="0" cy="357162"/>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9" name="Connecteur droit 8"/>
          <p:cNvCxnSpPr/>
          <p:nvPr/>
        </p:nvCxnSpPr>
        <p:spPr>
          <a:xfrm flipV="1">
            <a:off x="742951" y="646254"/>
            <a:ext cx="4886324" cy="33363"/>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23060" y="2852936"/>
            <a:ext cx="3119541" cy="3384376"/>
          </a:xfrm>
          <a:prstGeom prst="rect">
            <a:avLst/>
          </a:prstGeom>
          <a:solidFill>
            <a:schemeClr val="bg1"/>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285750" indent="-285750" defTabSz="457200">
              <a:buFont typeface="Wingdings" panose="05000000000000000000" pitchFamily="2" charset="2"/>
              <a:buChar char="Ø"/>
            </a:pPr>
            <a:r>
              <a:rPr lang="fr-CA" sz="1600" dirty="0" smtClean="0">
                <a:solidFill>
                  <a:srgbClr val="005EB8">
                    <a:lumMod val="50000"/>
                  </a:srgbClr>
                </a:solidFill>
                <a:latin typeface="Arial"/>
              </a:rPr>
              <a:t>Sert </a:t>
            </a:r>
            <a:r>
              <a:rPr lang="fr-CA" sz="1600" dirty="0">
                <a:solidFill>
                  <a:srgbClr val="005EB8">
                    <a:lumMod val="50000"/>
                  </a:srgbClr>
                </a:solidFill>
                <a:latin typeface="Arial"/>
              </a:rPr>
              <a:t>à déterminer et à structurer les causes possibles </a:t>
            </a:r>
            <a:r>
              <a:rPr lang="fr-CA" sz="1600" dirty="0" smtClean="0">
                <a:solidFill>
                  <a:srgbClr val="005EB8">
                    <a:lumMod val="50000"/>
                  </a:srgbClr>
                </a:solidFill>
                <a:latin typeface="Arial"/>
              </a:rPr>
              <a:t>d’un problème</a:t>
            </a:r>
            <a:r>
              <a:rPr lang="fr-CA" sz="1600" dirty="0">
                <a:solidFill>
                  <a:srgbClr val="005EB8">
                    <a:lumMod val="50000"/>
                  </a:srgbClr>
                </a:solidFill>
                <a:latin typeface="Arial"/>
              </a:rPr>
              <a:t>. </a:t>
            </a:r>
            <a:endParaRPr lang="fr-CA" sz="1600" dirty="0" smtClean="0">
              <a:solidFill>
                <a:srgbClr val="005EB8">
                  <a:lumMod val="50000"/>
                </a:srgbClr>
              </a:solidFill>
              <a:latin typeface="Arial"/>
            </a:endParaRPr>
          </a:p>
          <a:p>
            <a:pPr marL="285750" indent="-285750" defTabSz="457200">
              <a:buFont typeface="Wingdings" panose="05000000000000000000" pitchFamily="2" charset="2"/>
              <a:buChar char="Ø"/>
            </a:pPr>
            <a:r>
              <a:rPr lang="fr-CA" sz="1600" dirty="0" smtClean="0">
                <a:solidFill>
                  <a:srgbClr val="005EB8">
                    <a:lumMod val="50000"/>
                  </a:srgbClr>
                </a:solidFill>
                <a:latin typeface="Arial"/>
              </a:rPr>
              <a:t>Permet à l’analyste de se </a:t>
            </a:r>
            <a:r>
              <a:rPr lang="fr-CA" sz="1600" dirty="0">
                <a:solidFill>
                  <a:srgbClr val="005EB8">
                    <a:lumMod val="50000"/>
                  </a:srgbClr>
                </a:solidFill>
                <a:latin typeface="Arial"/>
              </a:rPr>
              <a:t>concentrer sur la cause du problème plutôt que </a:t>
            </a:r>
            <a:r>
              <a:rPr lang="fr-CA" sz="1600" dirty="0" smtClean="0">
                <a:solidFill>
                  <a:srgbClr val="005EB8">
                    <a:lumMod val="50000"/>
                  </a:srgbClr>
                </a:solidFill>
                <a:latin typeface="Arial"/>
              </a:rPr>
              <a:t>la solution</a:t>
            </a:r>
          </a:p>
          <a:p>
            <a:pPr marL="285750" indent="-285750" defTabSz="457200">
              <a:buFont typeface="Wingdings" panose="05000000000000000000" pitchFamily="2" charset="2"/>
              <a:buChar char="Ø"/>
            </a:pPr>
            <a:r>
              <a:rPr lang="fr-CA" sz="1600" dirty="0" smtClean="0">
                <a:solidFill>
                  <a:srgbClr val="005EB8">
                    <a:lumMod val="50000"/>
                  </a:srgbClr>
                </a:solidFill>
                <a:latin typeface="Arial"/>
              </a:rPr>
              <a:t>Aide </a:t>
            </a:r>
            <a:r>
              <a:rPr lang="fr-CA" sz="1600" dirty="0">
                <a:solidFill>
                  <a:srgbClr val="005EB8">
                    <a:lumMod val="50000"/>
                  </a:srgbClr>
                </a:solidFill>
                <a:latin typeface="Arial"/>
              </a:rPr>
              <a:t>à structurer les idées pour en approfondir l’analyse. </a:t>
            </a:r>
            <a:endParaRPr lang="fr-CA" sz="1600" dirty="0" smtClean="0">
              <a:solidFill>
                <a:srgbClr val="005EB8">
                  <a:lumMod val="50000"/>
                </a:srgbClr>
              </a:solidFill>
              <a:latin typeface="Arial"/>
            </a:endParaRPr>
          </a:p>
          <a:p>
            <a:pPr marL="285750" indent="-285750" defTabSz="457200">
              <a:buFont typeface="Wingdings" panose="05000000000000000000" pitchFamily="2" charset="2"/>
              <a:buChar char="Ø"/>
            </a:pPr>
            <a:r>
              <a:rPr lang="fr-CA" sz="1600" dirty="0" smtClean="0">
                <a:solidFill>
                  <a:srgbClr val="005EB8">
                    <a:lumMod val="50000"/>
                  </a:srgbClr>
                </a:solidFill>
                <a:latin typeface="Arial"/>
              </a:rPr>
              <a:t>Sert à </a:t>
            </a:r>
            <a:r>
              <a:rPr lang="fr-CA" sz="1600" dirty="0">
                <a:solidFill>
                  <a:srgbClr val="005EB8">
                    <a:lumMod val="50000"/>
                  </a:srgbClr>
                </a:solidFill>
                <a:latin typeface="Arial"/>
              </a:rPr>
              <a:t>illustrer </a:t>
            </a:r>
            <a:r>
              <a:rPr lang="fr-CA" sz="1600" dirty="0" smtClean="0">
                <a:solidFill>
                  <a:srgbClr val="005EB8">
                    <a:lumMod val="50000"/>
                  </a:srgbClr>
                </a:solidFill>
                <a:latin typeface="Arial"/>
              </a:rPr>
              <a:t>les relations </a:t>
            </a:r>
            <a:r>
              <a:rPr lang="fr-CA" sz="1600" dirty="0">
                <a:solidFill>
                  <a:srgbClr val="005EB8">
                    <a:lumMod val="50000"/>
                  </a:srgbClr>
                </a:solidFill>
                <a:latin typeface="Arial"/>
              </a:rPr>
              <a:t>possibles de causes et d’effets</a:t>
            </a:r>
          </a:p>
        </p:txBody>
      </p:sp>
      <p:sp>
        <p:nvSpPr>
          <p:cNvPr id="17" name="ZoneTexte 16"/>
          <p:cNvSpPr txBox="1"/>
          <p:nvPr/>
        </p:nvSpPr>
        <p:spPr>
          <a:xfrm>
            <a:off x="4127599" y="5662784"/>
            <a:ext cx="4227994" cy="424700"/>
          </a:xfrm>
          <a:prstGeom prst="rect">
            <a:avLst/>
          </a:prstGeom>
        </p:spPr>
        <p:txBody>
          <a:bodyPr vert="horz" wrap="square" lIns="91440" tIns="45720" rIns="91440" bIns="45720" rtlCol="0">
            <a:normAutofit/>
          </a:bodyPr>
          <a:lstStyle/>
          <a:p>
            <a:pPr algn="ctr" defTabSz="457200">
              <a:spcBef>
                <a:spcPct val="20000"/>
              </a:spcBef>
              <a:buClr>
                <a:srgbClr val="003C71"/>
              </a:buClr>
              <a:buSzPct val="125000"/>
            </a:pPr>
            <a:r>
              <a:rPr lang="fr-CA" sz="900" dirty="0" smtClean="0">
                <a:solidFill>
                  <a:srgbClr val="000000"/>
                </a:solidFill>
                <a:latin typeface="Arial"/>
                <a:cs typeface="Times"/>
              </a:rPr>
              <a:t>Source: 2015-2017, PMI-PBA Certification </a:t>
            </a:r>
            <a:r>
              <a:rPr lang="fr-CA" sz="900" dirty="0" err="1" smtClean="0">
                <a:solidFill>
                  <a:srgbClr val="000000"/>
                </a:solidFill>
                <a:latin typeface="Arial"/>
                <a:cs typeface="Times"/>
              </a:rPr>
              <a:t>Study</a:t>
            </a:r>
            <a:r>
              <a:rPr lang="fr-CA" sz="900" dirty="0" smtClean="0">
                <a:solidFill>
                  <a:srgbClr val="000000"/>
                </a:solidFill>
                <a:latin typeface="Arial"/>
                <a:cs typeface="Times"/>
              </a:rPr>
              <a:t> Guide, p.65</a:t>
            </a:r>
            <a:endParaRPr lang="fr-CA" sz="900" dirty="0">
              <a:solidFill>
                <a:srgbClr val="000000"/>
              </a:solidFill>
              <a:latin typeface="Arial"/>
              <a:cs typeface="Times"/>
            </a:endParaRPr>
          </a:p>
        </p:txBody>
      </p:sp>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923927" y="2934037"/>
            <a:ext cx="5154615" cy="2397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23060" y="1285447"/>
            <a:ext cx="4572000" cy="892552"/>
          </a:xfrm>
          <a:prstGeom prst="rect">
            <a:avLst/>
          </a:prstGeom>
        </p:spPr>
        <p:txBody>
          <a:bodyPr>
            <a:spAutoFit/>
          </a:bodyPr>
          <a:lstStyle/>
          <a:p>
            <a:r>
              <a:rPr lang="fr-CA" sz="2000" b="1" dirty="0" smtClean="0">
                <a:solidFill>
                  <a:srgbClr val="002060"/>
                </a:solidFill>
                <a:latin typeface="+mj-lt"/>
              </a:rPr>
              <a:t>Le diagramme de</a:t>
            </a:r>
          </a:p>
          <a:p>
            <a:r>
              <a:rPr lang="fr-CA" sz="2000" b="1" dirty="0">
                <a:solidFill>
                  <a:srgbClr val="002060"/>
                </a:solidFill>
                <a:latin typeface="+mj-lt"/>
              </a:rPr>
              <a:t>c</a:t>
            </a:r>
            <a:r>
              <a:rPr lang="fr-CA" sz="2000" b="1" dirty="0" smtClean="0">
                <a:solidFill>
                  <a:srgbClr val="002060"/>
                </a:solidFill>
                <a:latin typeface="+mj-lt"/>
              </a:rPr>
              <a:t>auses à effets</a:t>
            </a:r>
          </a:p>
          <a:p>
            <a:r>
              <a:rPr lang="fr-CA" sz="1200" dirty="0" smtClean="0">
                <a:solidFill>
                  <a:srgbClr val="002060"/>
                </a:solidFill>
                <a:latin typeface="+mj-lt"/>
              </a:rPr>
              <a:t>(Diagramme d’Ishikawa)</a:t>
            </a:r>
            <a:endParaRPr lang="fr-CA" sz="900" dirty="0">
              <a:solidFill>
                <a:srgbClr val="002060"/>
              </a:solidFill>
              <a:latin typeface="+mj-lt"/>
            </a:endParaRPr>
          </a:p>
        </p:txBody>
      </p:sp>
      <p:sp>
        <p:nvSpPr>
          <p:cNvPr id="25" name="Rectangle à coins arrondis 24"/>
          <p:cNvSpPr/>
          <p:nvPr/>
        </p:nvSpPr>
        <p:spPr>
          <a:xfrm>
            <a:off x="611559" y="2442486"/>
            <a:ext cx="3131041" cy="410450"/>
          </a:xfrm>
          <a:prstGeom prst="round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400" b="1" dirty="0" smtClean="0">
                <a:solidFill>
                  <a:prstClr val="white"/>
                </a:solidFill>
              </a:rPr>
              <a:t>DESCRIPTION DE LA TECHNIQUE</a:t>
            </a:r>
            <a:endParaRPr lang="fr-CA" sz="1400" b="1" dirty="0">
              <a:solidFill>
                <a:prstClr val="white"/>
              </a:solidFill>
            </a:endParaRPr>
          </a:p>
        </p:txBody>
      </p:sp>
    </p:spTree>
    <p:extLst>
      <p:ext uri="{BB962C8B-B14F-4D97-AF65-F5344CB8AC3E}">
        <p14:creationId xmlns:p14="http://schemas.microsoft.com/office/powerpoint/2010/main" val="36822787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a:solidFill>
                  <a:srgbClr val="003C71"/>
                </a:solidFill>
              </a:rPr>
              <a:t>détermination des besoins </a:t>
            </a:r>
            <a:r>
              <a:rPr lang="fr-CA" sz="2400" dirty="0">
                <a:solidFill>
                  <a:srgbClr val="003C71"/>
                </a:solidFill>
              </a:rPr>
              <a:t/>
            </a:r>
            <a:br>
              <a:rPr lang="fr-CA" sz="2400" dirty="0">
                <a:solidFill>
                  <a:srgbClr val="003C71"/>
                </a:solidFill>
              </a:rPr>
            </a:br>
            <a:r>
              <a:rPr lang="fr-CA" sz="1600" i="1" dirty="0">
                <a:solidFill>
                  <a:srgbClr val="003C71"/>
                </a:solidFill>
              </a:rPr>
              <a:t>Les incontournables</a:t>
            </a:r>
          </a:p>
        </p:txBody>
      </p:sp>
      <p:sp>
        <p:nvSpPr>
          <p:cNvPr id="14" name="ZoneTexte 13"/>
          <p:cNvSpPr txBox="1"/>
          <p:nvPr/>
        </p:nvSpPr>
        <p:spPr>
          <a:xfrm>
            <a:off x="777434" y="646254"/>
            <a:ext cx="7229475" cy="819150"/>
          </a:xfrm>
          <a:prstGeom prst="rect">
            <a:avLst/>
          </a:prstGeom>
        </p:spPr>
        <p:txBody>
          <a:bodyPr vert="horz" wrap="square" lIns="91440" tIns="45720" rIns="91440" bIns="45720" rtlCol="0">
            <a:normAutofit/>
          </a:bodyPr>
          <a:lstStyle/>
          <a:p>
            <a:pPr defTabSz="457200">
              <a:spcBef>
                <a:spcPct val="20000"/>
              </a:spcBef>
              <a:buClr>
                <a:srgbClr val="003C71"/>
              </a:buClr>
              <a:buSzPct val="125000"/>
            </a:pPr>
            <a:r>
              <a:rPr lang="fr-CA" sz="1600" b="1" dirty="0" smtClean="0">
                <a:solidFill>
                  <a:srgbClr val="005EB8">
                    <a:lumMod val="50000"/>
                  </a:srgbClr>
                </a:solidFill>
                <a:latin typeface="Arial"/>
                <a:cs typeface="Times"/>
              </a:rPr>
              <a:t>Outils et Techniques</a:t>
            </a:r>
            <a:endParaRPr lang="fr-CA" sz="1600" b="1" dirty="0">
              <a:solidFill>
                <a:srgbClr val="005EB8">
                  <a:lumMod val="50000"/>
                </a:srgbClr>
              </a:solidFill>
              <a:latin typeface="Arial"/>
              <a:cs typeface="Times"/>
            </a:endParaRPr>
          </a:p>
        </p:txBody>
      </p:sp>
      <p:grpSp>
        <p:nvGrpSpPr>
          <p:cNvPr id="18" name="Group 219"/>
          <p:cNvGrpSpPr>
            <a:grpSpLocks noChangeAspect="1"/>
          </p:cNvGrpSpPr>
          <p:nvPr>
            <p:custDataLst>
              <p:tags r:id="rId1"/>
            </p:custDataLst>
          </p:nvPr>
        </p:nvGrpSpPr>
        <p:grpSpPr bwMode="auto">
          <a:xfrm>
            <a:off x="180344" y="608154"/>
            <a:ext cx="495932" cy="500088"/>
            <a:chOff x="640" y="1753"/>
            <a:chExt cx="358" cy="361"/>
          </a:xfrm>
          <a:solidFill>
            <a:schemeClr val="accent6">
              <a:lumMod val="50000"/>
            </a:schemeClr>
          </a:solidFill>
        </p:grpSpPr>
        <p:sp>
          <p:nvSpPr>
            <p:cNvPr id="20" name="Freeform 221"/>
            <p:cNvSpPr>
              <a:spLocks noEditPoints="1"/>
            </p:cNvSpPr>
            <p:nvPr/>
          </p:nvSpPr>
          <p:spPr bwMode="auto">
            <a:xfrm>
              <a:off x="640" y="1753"/>
              <a:ext cx="358" cy="361"/>
            </a:xfrm>
            <a:custGeom>
              <a:avLst/>
              <a:gdLst>
                <a:gd name="T0" fmla="*/ 1537 w 3582"/>
                <a:gd name="T1" fmla="*/ 775 h 3608"/>
                <a:gd name="T2" fmla="*/ 1233 w 3582"/>
                <a:gd name="T3" fmla="*/ 903 h 3608"/>
                <a:gd name="T4" fmla="*/ 987 w 3582"/>
                <a:gd name="T5" fmla="*/ 1115 h 3608"/>
                <a:gd name="T6" fmla="*/ 815 w 3582"/>
                <a:gd name="T7" fmla="*/ 1392 h 3608"/>
                <a:gd name="T8" fmla="*/ 735 w 3582"/>
                <a:gd name="T9" fmla="*/ 1718 h 3608"/>
                <a:gd name="T10" fmla="*/ 762 w 3582"/>
                <a:gd name="T11" fmla="*/ 2059 h 3608"/>
                <a:gd name="T12" fmla="*/ 890 w 3582"/>
                <a:gd name="T13" fmla="*/ 2362 h 3608"/>
                <a:gd name="T14" fmla="*/ 1101 w 3582"/>
                <a:gd name="T15" fmla="*/ 2609 h 3608"/>
                <a:gd name="T16" fmla="*/ 1378 w 3582"/>
                <a:gd name="T17" fmla="*/ 2780 h 3608"/>
                <a:gd name="T18" fmla="*/ 1704 w 3582"/>
                <a:gd name="T19" fmla="*/ 2861 h 3608"/>
                <a:gd name="T20" fmla="*/ 2046 w 3582"/>
                <a:gd name="T21" fmla="*/ 2833 h 3608"/>
                <a:gd name="T22" fmla="*/ 2350 w 3582"/>
                <a:gd name="T23" fmla="*/ 2706 h 3608"/>
                <a:gd name="T24" fmla="*/ 2596 w 3582"/>
                <a:gd name="T25" fmla="*/ 2494 h 3608"/>
                <a:gd name="T26" fmla="*/ 2768 w 3582"/>
                <a:gd name="T27" fmla="*/ 2217 h 3608"/>
                <a:gd name="T28" fmla="*/ 2848 w 3582"/>
                <a:gd name="T29" fmla="*/ 1891 h 3608"/>
                <a:gd name="T30" fmla="*/ 2821 w 3582"/>
                <a:gd name="T31" fmla="*/ 1549 h 3608"/>
                <a:gd name="T32" fmla="*/ 2693 w 3582"/>
                <a:gd name="T33" fmla="*/ 1245 h 3608"/>
                <a:gd name="T34" fmla="*/ 2481 w 3582"/>
                <a:gd name="T35" fmla="*/ 999 h 3608"/>
                <a:gd name="T36" fmla="*/ 2204 w 3582"/>
                <a:gd name="T37" fmla="*/ 827 h 3608"/>
                <a:gd name="T38" fmla="*/ 1878 w 3582"/>
                <a:gd name="T39" fmla="*/ 747 h 3608"/>
                <a:gd name="T40" fmla="*/ 2233 w 3582"/>
                <a:gd name="T41" fmla="*/ 3 h 3608"/>
                <a:gd name="T42" fmla="*/ 2348 w 3582"/>
                <a:gd name="T43" fmla="*/ 70 h 3608"/>
                <a:gd name="T44" fmla="*/ 2393 w 3582"/>
                <a:gd name="T45" fmla="*/ 196 h 3608"/>
                <a:gd name="T46" fmla="*/ 2605 w 3582"/>
                <a:gd name="T47" fmla="*/ 556 h 3608"/>
                <a:gd name="T48" fmla="*/ 2947 w 3582"/>
                <a:gd name="T49" fmla="*/ 455 h 3608"/>
                <a:gd name="T50" fmla="*/ 3066 w 3582"/>
                <a:gd name="T51" fmla="*/ 472 h 3608"/>
                <a:gd name="T52" fmla="*/ 3150 w 3582"/>
                <a:gd name="T53" fmla="*/ 550 h 3608"/>
                <a:gd name="T54" fmla="*/ 3582 w 3582"/>
                <a:gd name="T55" fmla="*/ 1341 h 3608"/>
                <a:gd name="T56" fmla="*/ 3551 w 3582"/>
                <a:gd name="T57" fmla="*/ 1459 h 3608"/>
                <a:gd name="T58" fmla="*/ 3274 w 3582"/>
                <a:gd name="T59" fmla="*/ 1643 h 3608"/>
                <a:gd name="T60" fmla="*/ 3274 w 3582"/>
                <a:gd name="T61" fmla="*/ 1965 h 3608"/>
                <a:gd name="T62" fmla="*/ 3551 w 3582"/>
                <a:gd name="T63" fmla="*/ 2150 h 3608"/>
                <a:gd name="T64" fmla="*/ 3582 w 3582"/>
                <a:gd name="T65" fmla="*/ 2267 h 3608"/>
                <a:gd name="T66" fmla="*/ 3150 w 3582"/>
                <a:gd name="T67" fmla="*/ 3058 h 3608"/>
                <a:gd name="T68" fmla="*/ 3066 w 3582"/>
                <a:gd name="T69" fmla="*/ 3136 h 3608"/>
                <a:gd name="T70" fmla="*/ 2947 w 3582"/>
                <a:gd name="T71" fmla="*/ 3152 h 3608"/>
                <a:gd name="T72" fmla="*/ 2605 w 3582"/>
                <a:gd name="T73" fmla="*/ 3053 h 3608"/>
                <a:gd name="T74" fmla="*/ 2393 w 3582"/>
                <a:gd name="T75" fmla="*/ 3412 h 3608"/>
                <a:gd name="T76" fmla="*/ 2348 w 3582"/>
                <a:gd name="T77" fmla="*/ 3539 h 3608"/>
                <a:gd name="T78" fmla="*/ 2233 w 3582"/>
                <a:gd name="T79" fmla="*/ 3605 h 3608"/>
                <a:gd name="T80" fmla="*/ 1325 w 3582"/>
                <a:gd name="T81" fmla="*/ 3598 h 3608"/>
                <a:gd name="T82" fmla="*/ 1227 w 3582"/>
                <a:gd name="T83" fmla="*/ 3528 h 3608"/>
                <a:gd name="T84" fmla="*/ 1189 w 3582"/>
                <a:gd name="T85" fmla="*/ 3412 h 3608"/>
                <a:gd name="T86" fmla="*/ 977 w 3582"/>
                <a:gd name="T87" fmla="*/ 3053 h 3608"/>
                <a:gd name="T88" fmla="*/ 636 w 3582"/>
                <a:gd name="T89" fmla="*/ 3152 h 3608"/>
                <a:gd name="T90" fmla="*/ 517 w 3582"/>
                <a:gd name="T91" fmla="*/ 3136 h 3608"/>
                <a:gd name="T92" fmla="*/ 432 w 3582"/>
                <a:gd name="T93" fmla="*/ 3058 h 3608"/>
                <a:gd name="T94" fmla="*/ 0 w 3582"/>
                <a:gd name="T95" fmla="*/ 2267 h 3608"/>
                <a:gd name="T96" fmla="*/ 32 w 3582"/>
                <a:gd name="T97" fmla="*/ 2150 h 3608"/>
                <a:gd name="T98" fmla="*/ 309 w 3582"/>
                <a:gd name="T99" fmla="*/ 1965 h 3608"/>
                <a:gd name="T100" fmla="*/ 309 w 3582"/>
                <a:gd name="T101" fmla="*/ 1643 h 3608"/>
                <a:gd name="T102" fmla="*/ 32 w 3582"/>
                <a:gd name="T103" fmla="*/ 1459 h 3608"/>
                <a:gd name="T104" fmla="*/ 0 w 3582"/>
                <a:gd name="T105" fmla="*/ 1341 h 3608"/>
                <a:gd name="T106" fmla="*/ 432 w 3582"/>
                <a:gd name="T107" fmla="*/ 550 h 3608"/>
                <a:gd name="T108" fmla="*/ 517 w 3582"/>
                <a:gd name="T109" fmla="*/ 472 h 3608"/>
                <a:gd name="T110" fmla="*/ 636 w 3582"/>
                <a:gd name="T111" fmla="*/ 455 h 3608"/>
                <a:gd name="T112" fmla="*/ 977 w 3582"/>
                <a:gd name="T113" fmla="*/ 556 h 3608"/>
                <a:gd name="T114" fmla="*/ 1189 w 3582"/>
                <a:gd name="T115" fmla="*/ 196 h 3608"/>
                <a:gd name="T116" fmla="*/ 1235 w 3582"/>
                <a:gd name="T117" fmla="*/ 70 h 3608"/>
                <a:gd name="T118" fmla="*/ 1350 w 3582"/>
                <a:gd name="T119" fmla="*/ 3 h 3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2" h="3608">
                  <a:moveTo>
                    <a:pt x="1791" y="744"/>
                  </a:moveTo>
                  <a:lnTo>
                    <a:pt x="1704" y="747"/>
                  </a:lnTo>
                  <a:lnTo>
                    <a:pt x="1619" y="758"/>
                  </a:lnTo>
                  <a:lnTo>
                    <a:pt x="1537" y="775"/>
                  </a:lnTo>
                  <a:lnTo>
                    <a:pt x="1457" y="798"/>
                  </a:lnTo>
                  <a:lnTo>
                    <a:pt x="1378" y="827"/>
                  </a:lnTo>
                  <a:lnTo>
                    <a:pt x="1305" y="863"/>
                  </a:lnTo>
                  <a:lnTo>
                    <a:pt x="1233" y="903"/>
                  </a:lnTo>
                  <a:lnTo>
                    <a:pt x="1165" y="948"/>
                  </a:lnTo>
                  <a:lnTo>
                    <a:pt x="1101" y="999"/>
                  </a:lnTo>
                  <a:lnTo>
                    <a:pt x="1042" y="1054"/>
                  </a:lnTo>
                  <a:lnTo>
                    <a:pt x="987" y="1115"/>
                  </a:lnTo>
                  <a:lnTo>
                    <a:pt x="936" y="1178"/>
                  </a:lnTo>
                  <a:lnTo>
                    <a:pt x="890" y="1245"/>
                  </a:lnTo>
                  <a:lnTo>
                    <a:pt x="849" y="1317"/>
                  </a:lnTo>
                  <a:lnTo>
                    <a:pt x="815" y="1392"/>
                  </a:lnTo>
                  <a:lnTo>
                    <a:pt x="785" y="1469"/>
                  </a:lnTo>
                  <a:lnTo>
                    <a:pt x="762" y="1549"/>
                  </a:lnTo>
                  <a:lnTo>
                    <a:pt x="745" y="1632"/>
                  </a:lnTo>
                  <a:lnTo>
                    <a:pt x="735" y="1718"/>
                  </a:lnTo>
                  <a:lnTo>
                    <a:pt x="732" y="1804"/>
                  </a:lnTo>
                  <a:lnTo>
                    <a:pt x="735" y="1891"/>
                  </a:lnTo>
                  <a:lnTo>
                    <a:pt x="745" y="1976"/>
                  </a:lnTo>
                  <a:lnTo>
                    <a:pt x="762" y="2059"/>
                  </a:lnTo>
                  <a:lnTo>
                    <a:pt x="785" y="2139"/>
                  </a:lnTo>
                  <a:lnTo>
                    <a:pt x="815" y="2217"/>
                  </a:lnTo>
                  <a:lnTo>
                    <a:pt x="849" y="2291"/>
                  </a:lnTo>
                  <a:lnTo>
                    <a:pt x="890" y="2362"/>
                  </a:lnTo>
                  <a:lnTo>
                    <a:pt x="936" y="2431"/>
                  </a:lnTo>
                  <a:lnTo>
                    <a:pt x="987" y="2494"/>
                  </a:lnTo>
                  <a:lnTo>
                    <a:pt x="1042" y="2554"/>
                  </a:lnTo>
                  <a:lnTo>
                    <a:pt x="1101" y="2609"/>
                  </a:lnTo>
                  <a:lnTo>
                    <a:pt x="1165" y="2659"/>
                  </a:lnTo>
                  <a:lnTo>
                    <a:pt x="1233" y="2706"/>
                  </a:lnTo>
                  <a:lnTo>
                    <a:pt x="1305" y="2746"/>
                  </a:lnTo>
                  <a:lnTo>
                    <a:pt x="1378" y="2780"/>
                  </a:lnTo>
                  <a:lnTo>
                    <a:pt x="1457" y="2810"/>
                  </a:lnTo>
                  <a:lnTo>
                    <a:pt x="1537" y="2833"/>
                  </a:lnTo>
                  <a:lnTo>
                    <a:pt x="1619" y="2851"/>
                  </a:lnTo>
                  <a:lnTo>
                    <a:pt x="1704" y="2861"/>
                  </a:lnTo>
                  <a:lnTo>
                    <a:pt x="1791" y="2864"/>
                  </a:lnTo>
                  <a:lnTo>
                    <a:pt x="1878" y="2861"/>
                  </a:lnTo>
                  <a:lnTo>
                    <a:pt x="1964" y="2851"/>
                  </a:lnTo>
                  <a:lnTo>
                    <a:pt x="2046" y="2833"/>
                  </a:lnTo>
                  <a:lnTo>
                    <a:pt x="2127" y="2810"/>
                  </a:lnTo>
                  <a:lnTo>
                    <a:pt x="2204" y="2780"/>
                  </a:lnTo>
                  <a:lnTo>
                    <a:pt x="2278" y="2746"/>
                  </a:lnTo>
                  <a:lnTo>
                    <a:pt x="2350" y="2706"/>
                  </a:lnTo>
                  <a:lnTo>
                    <a:pt x="2417" y="2659"/>
                  </a:lnTo>
                  <a:lnTo>
                    <a:pt x="2481" y="2609"/>
                  </a:lnTo>
                  <a:lnTo>
                    <a:pt x="2541" y="2554"/>
                  </a:lnTo>
                  <a:lnTo>
                    <a:pt x="2596" y="2494"/>
                  </a:lnTo>
                  <a:lnTo>
                    <a:pt x="2647" y="2431"/>
                  </a:lnTo>
                  <a:lnTo>
                    <a:pt x="2693" y="2362"/>
                  </a:lnTo>
                  <a:lnTo>
                    <a:pt x="2733" y="2291"/>
                  </a:lnTo>
                  <a:lnTo>
                    <a:pt x="2768" y="2217"/>
                  </a:lnTo>
                  <a:lnTo>
                    <a:pt x="2798" y="2139"/>
                  </a:lnTo>
                  <a:lnTo>
                    <a:pt x="2821" y="2059"/>
                  </a:lnTo>
                  <a:lnTo>
                    <a:pt x="2837" y="1976"/>
                  </a:lnTo>
                  <a:lnTo>
                    <a:pt x="2848" y="1891"/>
                  </a:lnTo>
                  <a:lnTo>
                    <a:pt x="2852" y="1804"/>
                  </a:lnTo>
                  <a:lnTo>
                    <a:pt x="2848" y="1718"/>
                  </a:lnTo>
                  <a:lnTo>
                    <a:pt x="2837" y="1632"/>
                  </a:lnTo>
                  <a:lnTo>
                    <a:pt x="2821" y="1549"/>
                  </a:lnTo>
                  <a:lnTo>
                    <a:pt x="2798" y="1469"/>
                  </a:lnTo>
                  <a:lnTo>
                    <a:pt x="2768" y="1392"/>
                  </a:lnTo>
                  <a:lnTo>
                    <a:pt x="2733" y="1317"/>
                  </a:lnTo>
                  <a:lnTo>
                    <a:pt x="2693" y="1245"/>
                  </a:lnTo>
                  <a:lnTo>
                    <a:pt x="2647" y="1178"/>
                  </a:lnTo>
                  <a:lnTo>
                    <a:pt x="2596" y="1115"/>
                  </a:lnTo>
                  <a:lnTo>
                    <a:pt x="2541" y="1054"/>
                  </a:lnTo>
                  <a:lnTo>
                    <a:pt x="2481" y="999"/>
                  </a:lnTo>
                  <a:lnTo>
                    <a:pt x="2417" y="948"/>
                  </a:lnTo>
                  <a:lnTo>
                    <a:pt x="2350" y="903"/>
                  </a:lnTo>
                  <a:lnTo>
                    <a:pt x="2278" y="863"/>
                  </a:lnTo>
                  <a:lnTo>
                    <a:pt x="2204" y="827"/>
                  </a:lnTo>
                  <a:lnTo>
                    <a:pt x="2127" y="798"/>
                  </a:lnTo>
                  <a:lnTo>
                    <a:pt x="2046" y="775"/>
                  </a:lnTo>
                  <a:lnTo>
                    <a:pt x="1964" y="758"/>
                  </a:lnTo>
                  <a:lnTo>
                    <a:pt x="1878" y="747"/>
                  </a:lnTo>
                  <a:lnTo>
                    <a:pt x="1791" y="744"/>
                  </a:lnTo>
                  <a:close/>
                  <a:moveTo>
                    <a:pt x="1385" y="0"/>
                  </a:moveTo>
                  <a:lnTo>
                    <a:pt x="2198" y="0"/>
                  </a:lnTo>
                  <a:lnTo>
                    <a:pt x="2233" y="3"/>
                  </a:lnTo>
                  <a:lnTo>
                    <a:pt x="2266" y="12"/>
                  </a:lnTo>
                  <a:lnTo>
                    <a:pt x="2296" y="27"/>
                  </a:lnTo>
                  <a:lnTo>
                    <a:pt x="2324" y="46"/>
                  </a:lnTo>
                  <a:lnTo>
                    <a:pt x="2348" y="70"/>
                  </a:lnTo>
                  <a:lnTo>
                    <a:pt x="2366" y="97"/>
                  </a:lnTo>
                  <a:lnTo>
                    <a:pt x="2381" y="128"/>
                  </a:lnTo>
                  <a:lnTo>
                    <a:pt x="2391" y="161"/>
                  </a:lnTo>
                  <a:lnTo>
                    <a:pt x="2393" y="196"/>
                  </a:lnTo>
                  <a:lnTo>
                    <a:pt x="2393" y="440"/>
                  </a:lnTo>
                  <a:lnTo>
                    <a:pt x="2467" y="474"/>
                  </a:lnTo>
                  <a:lnTo>
                    <a:pt x="2537" y="513"/>
                  </a:lnTo>
                  <a:lnTo>
                    <a:pt x="2605" y="556"/>
                  </a:lnTo>
                  <a:lnTo>
                    <a:pt x="2671" y="601"/>
                  </a:lnTo>
                  <a:lnTo>
                    <a:pt x="2884" y="479"/>
                  </a:lnTo>
                  <a:lnTo>
                    <a:pt x="2914" y="464"/>
                  </a:lnTo>
                  <a:lnTo>
                    <a:pt x="2947" y="455"/>
                  </a:lnTo>
                  <a:lnTo>
                    <a:pt x="2980" y="452"/>
                  </a:lnTo>
                  <a:lnTo>
                    <a:pt x="3010" y="454"/>
                  </a:lnTo>
                  <a:lnTo>
                    <a:pt x="3039" y="461"/>
                  </a:lnTo>
                  <a:lnTo>
                    <a:pt x="3066" y="472"/>
                  </a:lnTo>
                  <a:lnTo>
                    <a:pt x="3090" y="486"/>
                  </a:lnTo>
                  <a:lnTo>
                    <a:pt x="3114" y="504"/>
                  </a:lnTo>
                  <a:lnTo>
                    <a:pt x="3133" y="526"/>
                  </a:lnTo>
                  <a:lnTo>
                    <a:pt x="3150" y="550"/>
                  </a:lnTo>
                  <a:lnTo>
                    <a:pt x="3557" y="1254"/>
                  </a:lnTo>
                  <a:lnTo>
                    <a:pt x="3570" y="1282"/>
                  </a:lnTo>
                  <a:lnTo>
                    <a:pt x="3579" y="1312"/>
                  </a:lnTo>
                  <a:lnTo>
                    <a:pt x="3582" y="1341"/>
                  </a:lnTo>
                  <a:lnTo>
                    <a:pt x="3582" y="1372"/>
                  </a:lnTo>
                  <a:lnTo>
                    <a:pt x="3577" y="1403"/>
                  </a:lnTo>
                  <a:lnTo>
                    <a:pt x="3566" y="1431"/>
                  </a:lnTo>
                  <a:lnTo>
                    <a:pt x="3551" y="1459"/>
                  </a:lnTo>
                  <a:lnTo>
                    <a:pt x="3533" y="1483"/>
                  </a:lnTo>
                  <a:lnTo>
                    <a:pt x="3511" y="1504"/>
                  </a:lnTo>
                  <a:lnTo>
                    <a:pt x="3485" y="1522"/>
                  </a:lnTo>
                  <a:lnTo>
                    <a:pt x="3274" y="1643"/>
                  </a:lnTo>
                  <a:lnTo>
                    <a:pt x="3281" y="1723"/>
                  </a:lnTo>
                  <a:lnTo>
                    <a:pt x="3283" y="1804"/>
                  </a:lnTo>
                  <a:lnTo>
                    <a:pt x="3281" y="1885"/>
                  </a:lnTo>
                  <a:lnTo>
                    <a:pt x="3274" y="1965"/>
                  </a:lnTo>
                  <a:lnTo>
                    <a:pt x="3485" y="2087"/>
                  </a:lnTo>
                  <a:lnTo>
                    <a:pt x="3511" y="2105"/>
                  </a:lnTo>
                  <a:lnTo>
                    <a:pt x="3533" y="2126"/>
                  </a:lnTo>
                  <a:lnTo>
                    <a:pt x="3551" y="2150"/>
                  </a:lnTo>
                  <a:lnTo>
                    <a:pt x="3566" y="2176"/>
                  </a:lnTo>
                  <a:lnTo>
                    <a:pt x="3577" y="2206"/>
                  </a:lnTo>
                  <a:lnTo>
                    <a:pt x="3582" y="2236"/>
                  </a:lnTo>
                  <a:lnTo>
                    <a:pt x="3582" y="2267"/>
                  </a:lnTo>
                  <a:lnTo>
                    <a:pt x="3579" y="2296"/>
                  </a:lnTo>
                  <a:lnTo>
                    <a:pt x="3570" y="2326"/>
                  </a:lnTo>
                  <a:lnTo>
                    <a:pt x="3557" y="2354"/>
                  </a:lnTo>
                  <a:lnTo>
                    <a:pt x="3150" y="3058"/>
                  </a:lnTo>
                  <a:lnTo>
                    <a:pt x="3133" y="3083"/>
                  </a:lnTo>
                  <a:lnTo>
                    <a:pt x="3114" y="3104"/>
                  </a:lnTo>
                  <a:lnTo>
                    <a:pt x="3090" y="3122"/>
                  </a:lnTo>
                  <a:lnTo>
                    <a:pt x="3066" y="3136"/>
                  </a:lnTo>
                  <a:lnTo>
                    <a:pt x="3039" y="3147"/>
                  </a:lnTo>
                  <a:lnTo>
                    <a:pt x="3010" y="3153"/>
                  </a:lnTo>
                  <a:lnTo>
                    <a:pt x="2980" y="3156"/>
                  </a:lnTo>
                  <a:lnTo>
                    <a:pt x="2947" y="3152"/>
                  </a:lnTo>
                  <a:lnTo>
                    <a:pt x="2914" y="3144"/>
                  </a:lnTo>
                  <a:lnTo>
                    <a:pt x="2884" y="3129"/>
                  </a:lnTo>
                  <a:lnTo>
                    <a:pt x="2671" y="3007"/>
                  </a:lnTo>
                  <a:lnTo>
                    <a:pt x="2605" y="3053"/>
                  </a:lnTo>
                  <a:lnTo>
                    <a:pt x="2537" y="3095"/>
                  </a:lnTo>
                  <a:lnTo>
                    <a:pt x="2467" y="3134"/>
                  </a:lnTo>
                  <a:lnTo>
                    <a:pt x="2393" y="3169"/>
                  </a:lnTo>
                  <a:lnTo>
                    <a:pt x="2393" y="3412"/>
                  </a:lnTo>
                  <a:lnTo>
                    <a:pt x="2391" y="3447"/>
                  </a:lnTo>
                  <a:lnTo>
                    <a:pt x="2381" y="3480"/>
                  </a:lnTo>
                  <a:lnTo>
                    <a:pt x="2366" y="3511"/>
                  </a:lnTo>
                  <a:lnTo>
                    <a:pt x="2348" y="3539"/>
                  </a:lnTo>
                  <a:lnTo>
                    <a:pt x="2324" y="3562"/>
                  </a:lnTo>
                  <a:lnTo>
                    <a:pt x="2296" y="3581"/>
                  </a:lnTo>
                  <a:lnTo>
                    <a:pt x="2266" y="3596"/>
                  </a:lnTo>
                  <a:lnTo>
                    <a:pt x="2233" y="3605"/>
                  </a:lnTo>
                  <a:lnTo>
                    <a:pt x="2198" y="3608"/>
                  </a:lnTo>
                  <a:lnTo>
                    <a:pt x="1385" y="3608"/>
                  </a:lnTo>
                  <a:lnTo>
                    <a:pt x="1354" y="3606"/>
                  </a:lnTo>
                  <a:lnTo>
                    <a:pt x="1325" y="3598"/>
                  </a:lnTo>
                  <a:lnTo>
                    <a:pt x="1296" y="3587"/>
                  </a:lnTo>
                  <a:lnTo>
                    <a:pt x="1271" y="3570"/>
                  </a:lnTo>
                  <a:lnTo>
                    <a:pt x="1246" y="3551"/>
                  </a:lnTo>
                  <a:lnTo>
                    <a:pt x="1227" y="3528"/>
                  </a:lnTo>
                  <a:lnTo>
                    <a:pt x="1211" y="3501"/>
                  </a:lnTo>
                  <a:lnTo>
                    <a:pt x="1199" y="3473"/>
                  </a:lnTo>
                  <a:lnTo>
                    <a:pt x="1191" y="3444"/>
                  </a:lnTo>
                  <a:lnTo>
                    <a:pt x="1189" y="3412"/>
                  </a:lnTo>
                  <a:lnTo>
                    <a:pt x="1189" y="3169"/>
                  </a:lnTo>
                  <a:lnTo>
                    <a:pt x="1117" y="3134"/>
                  </a:lnTo>
                  <a:lnTo>
                    <a:pt x="1046" y="3095"/>
                  </a:lnTo>
                  <a:lnTo>
                    <a:pt x="977" y="3053"/>
                  </a:lnTo>
                  <a:lnTo>
                    <a:pt x="912" y="3007"/>
                  </a:lnTo>
                  <a:lnTo>
                    <a:pt x="700" y="3129"/>
                  </a:lnTo>
                  <a:lnTo>
                    <a:pt x="669" y="3144"/>
                  </a:lnTo>
                  <a:lnTo>
                    <a:pt x="636" y="3152"/>
                  </a:lnTo>
                  <a:lnTo>
                    <a:pt x="602" y="3156"/>
                  </a:lnTo>
                  <a:lnTo>
                    <a:pt x="573" y="3153"/>
                  </a:lnTo>
                  <a:lnTo>
                    <a:pt x="545" y="3147"/>
                  </a:lnTo>
                  <a:lnTo>
                    <a:pt x="517" y="3136"/>
                  </a:lnTo>
                  <a:lnTo>
                    <a:pt x="492" y="3122"/>
                  </a:lnTo>
                  <a:lnTo>
                    <a:pt x="470" y="3104"/>
                  </a:lnTo>
                  <a:lnTo>
                    <a:pt x="450" y="3083"/>
                  </a:lnTo>
                  <a:lnTo>
                    <a:pt x="432" y="3058"/>
                  </a:lnTo>
                  <a:lnTo>
                    <a:pt x="26" y="2354"/>
                  </a:lnTo>
                  <a:lnTo>
                    <a:pt x="13" y="2326"/>
                  </a:lnTo>
                  <a:lnTo>
                    <a:pt x="4" y="2296"/>
                  </a:lnTo>
                  <a:lnTo>
                    <a:pt x="0" y="2267"/>
                  </a:lnTo>
                  <a:lnTo>
                    <a:pt x="1" y="2236"/>
                  </a:lnTo>
                  <a:lnTo>
                    <a:pt x="7" y="2206"/>
                  </a:lnTo>
                  <a:lnTo>
                    <a:pt x="18" y="2176"/>
                  </a:lnTo>
                  <a:lnTo>
                    <a:pt x="32" y="2150"/>
                  </a:lnTo>
                  <a:lnTo>
                    <a:pt x="51" y="2126"/>
                  </a:lnTo>
                  <a:lnTo>
                    <a:pt x="73" y="2105"/>
                  </a:lnTo>
                  <a:lnTo>
                    <a:pt x="98" y="2087"/>
                  </a:lnTo>
                  <a:lnTo>
                    <a:pt x="309" y="1965"/>
                  </a:lnTo>
                  <a:lnTo>
                    <a:pt x="302" y="1885"/>
                  </a:lnTo>
                  <a:lnTo>
                    <a:pt x="300" y="1804"/>
                  </a:lnTo>
                  <a:lnTo>
                    <a:pt x="302" y="1723"/>
                  </a:lnTo>
                  <a:lnTo>
                    <a:pt x="309" y="1643"/>
                  </a:lnTo>
                  <a:lnTo>
                    <a:pt x="98" y="1522"/>
                  </a:lnTo>
                  <a:lnTo>
                    <a:pt x="73" y="1504"/>
                  </a:lnTo>
                  <a:lnTo>
                    <a:pt x="51" y="1483"/>
                  </a:lnTo>
                  <a:lnTo>
                    <a:pt x="32" y="1459"/>
                  </a:lnTo>
                  <a:lnTo>
                    <a:pt x="18" y="1431"/>
                  </a:lnTo>
                  <a:lnTo>
                    <a:pt x="7" y="1403"/>
                  </a:lnTo>
                  <a:lnTo>
                    <a:pt x="1" y="1372"/>
                  </a:lnTo>
                  <a:lnTo>
                    <a:pt x="0" y="1341"/>
                  </a:lnTo>
                  <a:lnTo>
                    <a:pt x="4" y="1312"/>
                  </a:lnTo>
                  <a:lnTo>
                    <a:pt x="13" y="1282"/>
                  </a:lnTo>
                  <a:lnTo>
                    <a:pt x="26" y="1254"/>
                  </a:lnTo>
                  <a:lnTo>
                    <a:pt x="432" y="550"/>
                  </a:lnTo>
                  <a:lnTo>
                    <a:pt x="450" y="526"/>
                  </a:lnTo>
                  <a:lnTo>
                    <a:pt x="470" y="504"/>
                  </a:lnTo>
                  <a:lnTo>
                    <a:pt x="492" y="486"/>
                  </a:lnTo>
                  <a:lnTo>
                    <a:pt x="517" y="472"/>
                  </a:lnTo>
                  <a:lnTo>
                    <a:pt x="545" y="461"/>
                  </a:lnTo>
                  <a:lnTo>
                    <a:pt x="573" y="454"/>
                  </a:lnTo>
                  <a:lnTo>
                    <a:pt x="602" y="452"/>
                  </a:lnTo>
                  <a:lnTo>
                    <a:pt x="636" y="455"/>
                  </a:lnTo>
                  <a:lnTo>
                    <a:pt x="669" y="464"/>
                  </a:lnTo>
                  <a:lnTo>
                    <a:pt x="700" y="479"/>
                  </a:lnTo>
                  <a:lnTo>
                    <a:pt x="912" y="601"/>
                  </a:lnTo>
                  <a:lnTo>
                    <a:pt x="977" y="556"/>
                  </a:lnTo>
                  <a:lnTo>
                    <a:pt x="1046" y="513"/>
                  </a:lnTo>
                  <a:lnTo>
                    <a:pt x="1117" y="474"/>
                  </a:lnTo>
                  <a:lnTo>
                    <a:pt x="1189" y="440"/>
                  </a:lnTo>
                  <a:lnTo>
                    <a:pt x="1189" y="196"/>
                  </a:lnTo>
                  <a:lnTo>
                    <a:pt x="1193" y="161"/>
                  </a:lnTo>
                  <a:lnTo>
                    <a:pt x="1201" y="128"/>
                  </a:lnTo>
                  <a:lnTo>
                    <a:pt x="1217" y="97"/>
                  </a:lnTo>
                  <a:lnTo>
                    <a:pt x="1235" y="70"/>
                  </a:lnTo>
                  <a:lnTo>
                    <a:pt x="1259" y="46"/>
                  </a:lnTo>
                  <a:lnTo>
                    <a:pt x="1286" y="27"/>
                  </a:lnTo>
                  <a:lnTo>
                    <a:pt x="1317" y="12"/>
                  </a:lnTo>
                  <a:lnTo>
                    <a:pt x="1350" y="3"/>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1" name="Freeform 222"/>
            <p:cNvSpPr>
              <a:spLocks noEditPoints="1"/>
            </p:cNvSpPr>
            <p:nvPr/>
          </p:nvSpPr>
          <p:spPr bwMode="auto">
            <a:xfrm>
              <a:off x="743" y="1857"/>
              <a:ext cx="152" cy="152"/>
            </a:xfrm>
            <a:custGeom>
              <a:avLst/>
              <a:gdLst>
                <a:gd name="T0" fmla="*/ 909 w 1513"/>
                <a:gd name="T1" fmla="*/ 1086 h 1512"/>
                <a:gd name="T2" fmla="*/ 1150 w 1513"/>
                <a:gd name="T3" fmla="*/ 1356 h 1512"/>
                <a:gd name="T4" fmla="*/ 1197 w 1513"/>
                <a:gd name="T5" fmla="*/ 1356 h 1512"/>
                <a:gd name="T6" fmla="*/ 1197 w 1513"/>
                <a:gd name="T7" fmla="*/ 1308 h 1512"/>
                <a:gd name="T8" fmla="*/ 1045 w 1513"/>
                <a:gd name="T9" fmla="*/ 960 h 1512"/>
                <a:gd name="T10" fmla="*/ 1012 w 1513"/>
                <a:gd name="T11" fmla="*/ 993 h 1512"/>
                <a:gd name="T12" fmla="*/ 1267 w 1513"/>
                <a:gd name="T13" fmla="*/ 1258 h 1512"/>
                <a:gd name="T14" fmla="*/ 1311 w 1513"/>
                <a:gd name="T15" fmla="*/ 1239 h 1512"/>
                <a:gd name="T16" fmla="*/ 1070 w 1513"/>
                <a:gd name="T17" fmla="*/ 968 h 1512"/>
                <a:gd name="T18" fmla="*/ 1251 w 1513"/>
                <a:gd name="T19" fmla="*/ 2 h 1512"/>
                <a:gd name="T20" fmla="*/ 1305 w 1513"/>
                <a:gd name="T21" fmla="*/ 20 h 1512"/>
                <a:gd name="T22" fmla="*/ 1304 w 1513"/>
                <a:gd name="T23" fmla="*/ 39 h 1512"/>
                <a:gd name="T24" fmla="*/ 1118 w 1513"/>
                <a:gd name="T25" fmla="*/ 249 h 1512"/>
                <a:gd name="T26" fmla="*/ 1163 w 1513"/>
                <a:gd name="T27" fmla="*/ 307 h 1512"/>
                <a:gd name="T28" fmla="*/ 1240 w 1513"/>
                <a:gd name="T29" fmla="*/ 378 h 1512"/>
                <a:gd name="T30" fmla="*/ 1279 w 1513"/>
                <a:gd name="T31" fmla="*/ 402 h 1512"/>
                <a:gd name="T32" fmla="*/ 1482 w 1513"/>
                <a:gd name="T33" fmla="*/ 205 h 1512"/>
                <a:gd name="T34" fmla="*/ 1499 w 1513"/>
                <a:gd name="T35" fmla="*/ 214 h 1512"/>
                <a:gd name="T36" fmla="*/ 1511 w 1513"/>
                <a:gd name="T37" fmla="*/ 339 h 1512"/>
                <a:gd name="T38" fmla="*/ 1451 w 1513"/>
                <a:gd name="T39" fmla="*/ 488 h 1512"/>
                <a:gd name="T40" fmla="*/ 1325 w 1513"/>
                <a:gd name="T41" fmla="*/ 584 h 1512"/>
                <a:gd name="T42" fmla="*/ 1208 w 1513"/>
                <a:gd name="T43" fmla="*/ 608 h 1512"/>
                <a:gd name="T44" fmla="*/ 856 w 1513"/>
                <a:gd name="T45" fmla="*/ 815 h 1512"/>
                <a:gd name="T46" fmla="*/ 1010 w 1513"/>
                <a:gd name="T47" fmla="*/ 824 h 1512"/>
                <a:gd name="T48" fmla="*/ 1069 w 1513"/>
                <a:gd name="T49" fmla="*/ 840 h 1512"/>
                <a:gd name="T50" fmla="*/ 1450 w 1513"/>
                <a:gd name="T51" fmla="*/ 1246 h 1512"/>
                <a:gd name="T52" fmla="*/ 1236 w 1513"/>
                <a:gd name="T53" fmla="*/ 1486 h 1512"/>
                <a:gd name="T54" fmla="*/ 1177 w 1513"/>
                <a:gd name="T55" fmla="*/ 1501 h 1512"/>
                <a:gd name="T56" fmla="*/ 777 w 1513"/>
                <a:gd name="T57" fmla="*/ 1108 h 1512"/>
                <a:gd name="T58" fmla="*/ 777 w 1513"/>
                <a:gd name="T59" fmla="*/ 1049 h 1512"/>
                <a:gd name="T60" fmla="*/ 583 w 1513"/>
                <a:gd name="T61" fmla="*/ 1088 h 1512"/>
                <a:gd name="T62" fmla="*/ 605 w 1513"/>
                <a:gd name="T63" fmla="*/ 1248 h 1512"/>
                <a:gd name="T64" fmla="*/ 546 w 1513"/>
                <a:gd name="T65" fmla="*/ 1393 h 1512"/>
                <a:gd name="T66" fmla="*/ 420 w 1513"/>
                <a:gd name="T67" fmla="*/ 1489 h 1512"/>
                <a:gd name="T68" fmla="*/ 261 w 1513"/>
                <a:gd name="T69" fmla="*/ 1510 h 1512"/>
                <a:gd name="T70" fmla="*/ 208 w 1513"/>
                <a:gd name="T71" fmla="*/ 1491 h 1512"/>
                <a:gd name="T72" fmla="*/ 208 w 1513"/>
                <a:gd name="T73" fmla="*/ 1473 h 1512"/>
                <a:gd name="T74" fmla="*/ 395 w 1513"/>
                <a:gd name="T75" fmla="*/ 1263 h 1512"/>
                <a:gd name="T76" fmla="*/ 349 w 1513"/>
                <a:gd name="T77" fmla="*/ 1205 h 1512"/>
                <a:gd name="T78" fmla="*/ 273 w 1513"/>
                <a:gd name="T79" fmla="*/ 1133 h 1512"/>
                <a:gd name="T80" fmla="*/ 235 w 1513"/>
                <a:gd name="T81" fmla="*/ 1110 h 1512"/>
                <a:gd name="T82" fmla="*/ 30 w 1513"/>
                <a:gd name="T83" fmla="*/ 1307 h 1512"/>
                <a:gd name="T84" fmla="*/ 15 w 1513"/>
                <a:gd name="T85" fmla="*/ 1299 h 1512"/>
                <a:gd name="T86" fmla="*/ 2 w 1513"/>
                <a:gd name="T87" fmla="*/ 1173 h 1512"/>
                <a:gd name="T88" fmla="*/ 62 w 1513"/>
                <a:gd name="T89" fmla="*/ 1025 h 1512"/>
                <a:gd name="T90" fmla="*/ 187 w 1513"/>
                <a:gd name="T91" fmla="*/ 928 h 1512"/>
                <a:gd name="T92" fmla="*/ 346 w 1513"/>
                <a:gd name="T93" fmla="*/ 907 h 1512"/>
                <a:gd name="T94" fmla="*/ 365 w 1513"/>
                <a:gd name="T95" fmla="*/ 513 h 1512"/>
                <a:gd name="T96" fmla="*/ 170 w 1513"/>
                <a:gd name="T97" fmla="*/ 396 h 1512"/>
                <a:gd name="T98" fmla="*/ 45 w 1513"/>
                <a:gd name="T99" fmla="*/ 179 h 1512"/>
                <a:gd name="T100" fmla="*/ 160 w 1513"/>
                <a:gd name="T101" fmla="*/ 96 h 1512"/>
                <a:gd name="T102" fmla="*/ 459 w 1513"/>
                <a:gd name="T103" fmla="*/ 417 h 1512"/>
                <a:gd name="T104" fmla="*/ 916 w 1513"/>
                <a:gd name="T105" fmla="*/ 385 h 1512"/>
                <a:gd name="T106" fmla="*/ 914 w 1513"/>
                <a:gd name="T107" fmla="*/ 225 h 1512"/>
                <a:gd name="T108" fmla="*/ 994 w 1513"/>
                <a:gd name="T109" fmla="*/ 89 h 1512"/>
                <a:gd name="T110" fmla="*/ 1129 w 1513"/>
                <a:gd name="T111" fmla="*/ 1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3" h="1512">
                  <a:moveTo>
                    <a:pt x="940" y="1065"/>
                  </a:moveTo>
                  <a:lnTo>
                    <a:pt x="927" y="1067"/>
                  </a:lnTo>
                  <a:lnTo>
                    <a:pt x="916" y="1075"/>
                  </a:lnTo>
                  <a:lnTo>
                    <a:pt x="909" y="1086"/>
                  </a:lnTo>
                  <a:lnTo>
                    <a:pt x="907" y="1098"/>
                  </a:lnTo>
                  <a:lnTo>
                    <a:pt x="909" y="1110"/>
                  </a:lnTo>
                  <a:lnTo>
                    <a:pt x="916" y="1121"/>
                  </a:lnTo>
                  <a:lnTo>
                    <a:pt x="1150" y="1356"/>
                  </a:lnTo>
                  <a:lnTo>
                    <a:pt x="1161" y="1363"/>
                  </a:lnTo>
                  <a:lnTo>
                    <a:pt x="1174" y="1366"/>
                  </a:lnTo>
                  <a:lnTo>
                    <a:pt x="1186" y="1363"/>
                  </a:lnTo>
                  <a:lnTo>
                    <a:pt x="1197" y="1356"/>
                  </a:lnTo>
                  <a:lnTo>
                    <a:pt x="1205" y="1345"/>
                  </a:lnTo>
                  <a:lnTo>
                    <a:pt x="1207" y="1333"/>
                  </a:lnTo>
                  <a:lnTo>
                    <a:pt x="1205" y="1319"/>
                  </a:lnTo>
                  <a:lnTo>
                    <a:pt x="1197" y="1308"/>
                  </a:lnTo>
                  <a:lnTo>
                    <a:pt x="963" y="1075"/>
                  </a:lnTo>
                  <a:lnTo>
                    <a:pt x="952" y="1067"/>
                  </a:lnTo>
                  <a:lnTo>
                    <a:pt x="940" y="1065"/>
                  </a:lnTo>
                  <a:close/>
                  <a:moveTo>
                    <a:pt x="1045" y="960"/>
                  </a:moveTo>
                  <a:lnTo>
                    <a:pt x="1033" y="962"/>
                  </a:lnTo>
                  <a:lnTo>
                    <a:pt x="1022" y="968"/>
                  </a:lnTo>
                  <a:lnTo>
                    <a:pt x="1015" y="979"/>
                  </a:lnTo>
                  <a:lnTo>
                    <a:pt x="1012" y="993"/>
                  </a:lnTo>
                  <a:lnTo>
                    <a:pt x="1015" y="1005"/>
                  </a:lnTo>
                  <a:lnTo>
                    <a:pt x="1022" y="1016"/>
                  </a:lnTo>
                  <a:lnTo>
                    <a:pt x="1256" y="1250"/>
                  </a:lnTo>
                  <a:lnTo>
                    <a:pt x="1267" y="1258"/>
                  </a:lnTo>
                  <a:lnTo>
                    <a:pt x="1280" y="1260"/>
                  </a:lnTo>
                  <a:lnTo>
                    <a:pt x="1292" y="1258"/>
                  </a:lnTo>
                  <a:lnTo>
                    <a:pt x="1303" y="1250"/>
                  </a:lnTo>
                  <a:lnTo>
                    <a:pt x="1311" y="1239"/>
                  </a:lnTo>
                  <a:lnTo>
                    <a:pt x="1313" y="1227"/>
                  </a:lnTo>
                  <a:lnTo>
                    <a:pt x="1311" y="1214"/>
                  </a:lnTo>
                  <a:lnTo>
                    <a:pt x="1303" y="1203"/>
                  </a:lnTo>
                  <a:lnTo>
                    <a:pt x="1070" y="968"/>
                  </a:lnTo>
                  <a:lnTo>
                    <a:pt x="1059" y="962"/>
                  </a:lnTo>
                  <a:lnTo>
                    <a:pt x="1045" y="960"/>
                  </a:lnTo>
                  <a:close/>
                  <a:moveTo>
                    <a:pt x="1208" y="0"/>
                  </a:moveTo>
                  <a:lnTo>
                    <a:pt x="1251" y="2"/>
                  </a:lnTo>
                  <a:lnTo>
                    <a:pt x="1294" y="12"/>
                  </a:lnTo>
                  <a:lnTo>
                    <a:pt x="1298" y="13"/>
                  </a:lnTo>
                  <a:lnTo>
                    <a:pt x="1302" y="17"/>
                  </a:lnTo>
                  <a:lnTo>
                    <a:pt x="1305" y="20"/>
                  </a:lnTo>
                  <a:lnTo>
                    <a:pt x="1306" y="24"/>
                  </a:lnTo>
                  <a:lnTo>
                    <a:pt x="1307" y="30"/>
                  </a:lnTo>
                  <a:lnTo>
                    <a:pt x="1306" y="34"/>
                  </a:lnTo>
                  <a:lnTo>
                    <a:pt x="1304" y="39"/>
                  </a:lnTo>
                  <a:lnTo>
                    <a:pt x="1302" y="42"/>
                  </a:lnTo>
                  <a:lnTo>
                    <a:pt x="1110" y="234"/>
                  </a:lnTo>
                  <a:lnTo>
                    <a:pt x="1113" y="240"/>
                  </a:lnTo>
                  <a:lnTo>
                    <a:pt x="1118" y="249"/>
                  </a:lnTo>
                  <a:lnTo>
                    <a:pt x="1125" y="259"/>
                  </a:lnTo>
                  <a:lnTo>
                    <a:pt x="1135" y="272"/>
                  </a:lnTo>
                  <a:lnTo>
                    <a:pt x="1147" y="288"/>
                  </a:lnTo>
                  <a:lnTo>
                    <a:pt x="1163" y="307"/>
                  </a:lnTo>
                  <a:lnTo>
                    <a:pt x="1184" y="328"/>
                  </a:lnTo>
                  <a:lnTo>
                    <a:pt x="1206" y="349"/>
                  </a:lnTo>
                  <a:lnTo>
                    <a:pt x="1225" y="365"/>
                  </a:lnTo>
                  <a:lnTo>
                    <a:pt x="1240" y="378"/>
                  </a:lnTo>
                  <a:lnTo>
                    <a:pt x="1253" y="387"/>
                  </a:lnTo>
                  <a:lnTo>
                    <a:pt x="1264" y="395"/>
                  </a:lnTo>
                  <a:lnTo>
                    <a:pt x="1272" y="400"/>
                  </a:lnTo>
                  <a:lnTo>
                    <a:pt x="1279" y="402"/>
                  </a:lnTo>
                  <a:lnTo>
                    <a:pt x="1470" y="210"/>
                  </a:lnTo>
                  <a:lnTo>
                    <a:pt x="1473" y="207"/>
                  </a:lnTo>
                  <a:lnTo>
                    <a:pt x="1478" y="205"/>
                  </a:lnTo>
                  <a:lnTo>
                    <a:pt x="1482" y="205"/>
                  </a:lnTo>
                  <a:lnTo>
                    <a:pt x="1488" y="205"/>
                  </a:lnTo>
                  <a:lnTo>
                    <a:pt x="1492" y="207"/>
                  </a:lnTo>
                  <a:lnTo>
                    <a:pt x="1495" y="209"/>
                  </a:lnTo>
                  <a:lnTo>
                    <a:pt x="1499" y="214"/>
                  </a:lnTo>
                  <a:lnTo>
                    <a:pt x="1500" y="218"/>
                  </a:lnTo>
                  <a:lnTo>
                    <a:pt x="1510" y="258"/>
                  </a:lnTo>
                  <a:lnTo>
                    <a:pt x="1513" y="298"/>
                  </a:lnTo>
                  <a:lnTo>
                    <a:pt x="1511" y="339"/>
                  </a:lnTo>
                  <a:lnTo>
                    <a:pt x="1503" y="379"/>
                  </a:lnTo>
                  <a:lnTo>
                    <a:pt x="1491" y="417"/>
                  </a:lnTo>
                  <a:lnTo>
                    <a:pt x="1473" y="453"/>
                  </a:lnTo>
                  <a:lnTo>
                    <a:pt x="1451" y="488"/>
                  </a:lnTo>
                  <a:lnTo>
                    <a:pt x="1424" y="518"/>
                  </a:lnTo>
                  <a:lnTo>
                    <a:pt x="1394" y="545"/>
                  </a:lnTo>
                  <a:lnTo>
                    <a:pt x="1361" y="567"/>
                  </a:lnTo>
                  <a:lnTo>
                    <a:pt x="1325" y="584"/>
                  </a:lnTo>
                  <a:lnTo>
                    <a:pt x="1287" y="598"/>
                  </a:lnTo>
                  <a:lnTo>
                    <a:pt x="1249" y="605"/>
                  </a:lnTo>
                  <a:lnTo>
                    <a:pt x="1208" y="608"/>
                  </a:lnTo>
                  <a:lnTo>
                    <a:pt x="1208" y="608"/>
                  </a:lnTo>
                  <a:lnTo>
                    <a:pt x="1168" y="605"/>
                  </a:lnTo>
                  <a:lnTo>
                    <a:pt x="1127" y="597"/>
                  </a:lnTo>
                  <a:lnTo>
                    <a:pt x="1088" y="583"/>
                  </a:lnTo>
                  <a:lnTo>
                    <a:pt x="856" y="815"/>
                  </a:lnTo>
                  <a:lnTo>
                    <a:pt x="932" y="890"/>
                  </a:lnTo>
                  <a:lnTo>
                    <a:pt x="984" y="840"/>
                  </a:lnTo>
                  <a:lnTo>
                    <a:pt x="996" y="830"/>
                  </a:lnTo>
                  <a:lnTo>
                    <a:pt x="1010" y="824"/>
                  </a:lnTo>
                  <a:lnTo>
                    <a:pt x="1026" y="822"/>
                  </a:lnTo>
                  <a:lnTo>
                    <a:pt x="1041" y="824"/>
                  </a:lnTo>
                  <a:lnTo>
                    <a:pt x="1055" y="830"/>
                  </a:lnTo>
                  <a:lnTo>
                    <a:pt x="1069" y="840"/>
                  </a:lnTo>
                  <a:lnTo>
                    <a:pt x="1433" y="1204"/>
                  </a:lnTo>
                  <a:lnTo>
                    <a:pt x="1443" y="1216"/>
                  </a:lnTo>
                  <a:lnTo>
                    <a:pt x="1448" y="1230"/>
                  </a:lnTo>
                  <a:lnTo>
                    <a:pt x="1450" y="1246"/>
                  </a:lnTo>
                  <a:lnTo>
                    <a:pt x="1448" y="1261"/>
                  </a:lnTo>
                  <a:lnTo>
                    <a:pt x="1443" y="1275"/>
                  </a:lnTo>
                  <a:lnTo>
                    <a:pt x="1433" y="1288"/>
                  </a:lnTo>
                  <a:lnTo>
                    <a:pt x="1236" y="1486"/>
                  </a:lnTo>
                  <a:lnTo>
                    <a:pt x="1223" y="1495"/>
                  </a:lnTo>
                  <a:lnTo>
                    <a:pt x="1208" y="1501"/>
                  </a:lnTo>
                  <a:lnTo>
                    <a:pt x="1193" y="1503"/>
                  </a:lnTo>
                  <a:lnTo>
                    <a:pt x="1177" y="1501"/>
                  </a:lnTo>
                  <a:lnTo>
                    <a:pt x="1163" y="1495"/>
                  </a:lnTo>
                  <a:lnTo>
                    <a:pt x="1151" y="1486"/>
                  </a:lnTo>
                  <a:lnTo>
                    <a:pt x="787" y="1121"/>
                  </a:lnTo>
                  <a:lnTo>
                    <a:pt x="777" y="1108"/>
                  </a:lnTo>
                  <a:lnTo>
                    <a:pt x="771" y="1094"/>
                  </a:lnTo>
                  <a:lnTo>
                    <a:pt x="769" y="1078"/>
                  </a:lnTo>
                  <a:lnTo>
                    <a:pt x="771" y="1063"/>
                  </a:lnTo>
                  <a:lnTo>
                    <a:pt x="777" y="1049"/>
                  </a:lnTo>
                  <a:lnTo>
                    <a:pt x="787" y="1037"/>
                  </a:lnTo>
                  <a:lnTo>
                    <a:pt x="837" y="985"/>
                  </a:lnTo>
                  <a:lnTo>
                    <a:pt x="763" y="909"/>
                  </a:lnTo>
                  <a:lnTo>
                    <a:pt x="583" y="1088"/>
                  </a:lnTo>
                  <a:lnTo>
                    <a:pt x="597" y="1127"/>
                  </a:lnTo>
                  <a:lnTo>
                    <a:pt x="605" y="1166"/>
                  </a:lnTo>
                  <a:lnTo>
                    <a:pt x="609" y="1208"/>
                  </a:lnTo>
                  <a:lnTo>
                    <a:pt x="605" y="1248"/>
                  </a:lnTo>
                  <a:lnTo>
                    <a:pt x="598" y="1286"/>
                  </a:lnTo>
                  <a:lnTo>
                    <a:pt x="586" y="1324"/>
                  </a:lnTo>
                  <a:lnTo>
                    <a:pt x="568" y="1360"/>
                  </a:lnTo>
                  <a:lnTo>
                    <a:pt x="546" y="1393"/>
                  </a:lnTo>
                  <a:lnTo>
                    <a:pt x="520" y="1423"/>
                  </a:lnTo>
                  <a:lnTo>
                    <a:pt x="489" y="1449"/>
                  </a:lnTo>
                  <a:lnTo>
                    <a:pt x="456" y="1471"/>
                  </a:lnTo>
                  <a:lnTo>
                    <a:pt x="420" y="1489"/>
                  </a:lnTo>
                  <a:lnTo>
                    <a:pt x="383" y="1502"/>
                  </a:lnTo>
                  <a:lnTo>
                    <a:pt x="345" y="1510"/>
                  </a:lnTo>
                  <a:lnTo>
                    <a:pt x="304" y="1512"/>
                  </a:lnTo>
                  <a:lnTo>
                    <a:pt x="261" y="1510"/>
                  </a:lnTo>
                  <a:lnTo>
                    <a:pt x="219" y="1500"/>
                  </a:lnTo>
                  <a:lnTo>
                    <a:pt x="215" y="1499"/>
                  </a:lnTo>
                  <a:lnTo>
                    <a:pt x="211" y="1495"/>
                  </a:lnTo>
                  <a:lnTo>
                    <a:pt x="208" y="1491"/>
                  </a:lnTo>
                  <a:lnTo>
                    <a:pt x="207" y="1487"/>
                  </a:lnTo>
                  <a:lnTo>
                    <a:pt x="206" y="1482"/>
                  </a:lnTo>
                  <a:lnTo>
                    <a:pt x="207" y="1478"/>
                  </a:lnTo>
                  <a:lnTo>
                    <a:pt x="208" y="1473"/>
                  </a:lnTo>
                  <a:lnTo>
                    <a:pt x="211" y="1470"/>
                  </a:lnTo>
                  <a:lnTo>
                    <a:pt x="403" y="1278"/>
                  </a:lnTo>
                  <a:lnTo>
                    <a:pt x="400" y="1272"/>
                  </a:lnTo>
                  <a:lnTo>
                    <a:pt x="395" y="1263"/>
                  </a:lnTo>
                  <a:lnTo>
                    <a:pt x="389" y="1252"/>
                  </a:lnTo>
                  <a:lnTo>
                    <a:pt x="379" y="1239"/>
                  </a:lnTo>
                  <a:lnTo>
                    <a:pt x="365" y="1224"/>
                  </a:lnTo>
                  <a:lnTo>
                    <a:pt x="349" y="1205"/>
                  </a:lnTo>
                  <a:lnTo>
                    <a:pt x="328" y="1184"/>
                  </a:lnTo>
                  <a:lnTo>
                    <a:pt x="307" y="1163"/>
                  </a:lnTo>
                  <a:lnTo>
                    <a:pt x="288" y="1147"/>
                  </a:lnTo>
                  <a:lnTo>
                    <a:pt x="273" y="1133"/>
                  </a:lnTo>
                  <a:lnTo>
                    <a:pt x="260" y="1125"/>
                  </a:lnTo>
                  <a:lnTo>
                    <a:pt x="249" y="1117"/>
                  </a:lnTo>
                  <a:lnTo>
                    <a:pt x="240" y="1113"/>
                  </a:lnTo>
                  <a:lnTo>
                    <a:pt x="235" y="1110"/>
                  </a:lnTo>
                  <a:lnTo>
                    <a:pt x="43" y="1302"/>
                  </a:lnTo>
                  <a:lnTo>
                    <a:pt x="40" y="1305"/>
                  </a:lnTo>
                  <a:lnTo>
                    <a:pt x="35" y="1306"/>
                  </a:lnTo>
                  <a:lnTo>
                    <a:pt x="30" y="1307"/>
                  </a:lnTo>
                  <a:lnTo>
                    <a:pt x="26" y="1307"/>
                  </a:lnTo>
                  <a:lnTo>
                    <a:pt x="21" y="1305"/>
                  </a:lnTo>
                  <a:lnTo>
                    <a:pt x="18" y="1302"/>
                  </a:lnTo>
                  <a:lnTo>
                    <a:pt x="15" y="1299"/>
                  </a:lnTo>
                  <a:lnTo>
                    <a:pt x="12" y="1294"/>
                  </a:lnTo>
                  <a:lnTo>
                    <a:pt x="4" y="1253"/>
                  </a:lnTo>
                  <a:lnTo>
                    <a:pt x="0" y="1214"/>
                  </a:lnTo>
                  <a:lnTo>
                    <a:pt x="2" y="1173"/>
                  </a:lnTo>
                  <a:lnTo>
                    <a:pt x="10" y="1133"/>
                  </a:lnTo>
                  <a:lnTo>
                    <a:pt x="22" y="1095"/>
                  </a:lnTo>
                  <a:lnTo>
                    <a:pt x="40" y="1059"/>
                  </a:lnTo>
                  <a:lnTo>
                    <a:pt x="62" y="1025"/>
                  </a:lnTo>
                  <a:lnTo>
                    <a:pt x="89" y="994"/>
                  </a:lnTo>
                  <a:lnTo>
                    <a:pt x="119" y="967"/>
                  </a:lnTo>
                  <a:lnTo>
                    <a:pt x="152" y="945"/>
                  </a:lnTo>
                  <a:lnTo>
                    <a:pt x="187" y="928"/>
                  </a:lnTo>
                  <a:lnTo>
                    <a:pt x="225" y="914"/>
                  </a:lnTo>
                  <a:lnTo>
                    <a:pt x="264" y="907"/>
                  </a:lnTo>
                  <a:lnTo>
                    <a:pt x="304" y="905"/>
                  </a:lnTo>
                  <a:lnTo>
                    <a:pt x="346" y="907"/>
                  </a:lnTo>
                  <a:lnTo>
                    <a:pt x="385" y="916"/>
                  </a:lnTo>
                  <a:lnTo>
                    <a:pt x="424" y="929"/>
                  </a:lnTo>
                  <a:lnTo>
                    <a:pt x="603" y="751"/>
                  </a:lnTo>
                  <a:lnTo>
                    <a:pt x="365" y="513"/>
                  </a:lnTo>
                  <a:lnTo>
                    <a:pt x="364" y="512"/>
                  </a:lnTo>
                  <a:lnTo>
                    <a:pt x="177" y="403"/>
                  </a:lnTo>
                  <a:lnTo>
                    <a:pt x="173" y="400"/>
                  </a:lnTo>
                  <a:lnTo>
                    <a:pt x="170" y="396"/>
                  </a:lnTo>
                  <a:lnTo>
                    <a:pt x="43" y="212"/>
                  </a:lnTo>
                  <a:lnTo>
                    <a:pt x="39" y="201"/>
                  </a:lnTo>
                  <a:lnTo>
                    <a:pt x="40" y="190"/>
                  </a:lnTo>
                  <a:lnTo>
                    <a:pt x="45" y="179"/>
                  </a:lnTo>
                  <a:lnTo>
                    <a:pt x="127" y="98"/>
                  </a:lnTo>
                  <a:lnTo>
                    <a:pt x="138" y="93"/>
                  </a:lnTo>
                  <a:lnTo>
                    <a:pt x="149" y="91"/>
                  </a:lnTo>
                  <a:lnTo>
                    <a:pt x="160" y="96"/>
                  </a:lnTo>
                  <a:lnTo>
                    <a:pt x="343" y="222"/>
                  </a:lnTo>
                  <a:lnTo>
                    <a:pt x="347" y="226"/>
                  </a:lnTo>
                  <a:lnTo>
                    <a:pt x="350" y="231"/>
                  </a:lnTo>
                  <a:lnTo>
                    <a:pt x="459" y="417"/>
                  </a:lnTo>
                  <a:lnTo>
                    <a:pt x="460" y="418"/>
                  </a:lnTo>
                  <a:lnTo>
                    <a:pt x="698" y="656"/>
                  </a:lnTo>
                  <a:lnTo>
                    <a:pt x="930" y="424"/>
                  </a:lnTo>
                  <a:lnTo>
                    <a:pt x="916" y="385"/>
                  </a:lnTo>
                  <a:lnTo>
                    <a:pt x="908" y="346"/>
                  </a:lnTo>
                  <a:lnTo>
                    <a:pt x="905" y="304"/>
                  </a:lnTo>
                  <a:lnTo>
                    <a:pt x="907" y="264"/>
                  </a:lnTo>
                  <a:lnTo>
                    <a:pt x="914" y="225"/>
                  </a:lnTo>
                  <a:lnTo>
                    <a:pt x="928" y="187"/>
                  </a:lnTo>
                  <a:lnTo>
                    <a:pt x="945" y="152"/>
                  </a:lnTo>
                  <a:lnTo>
                    <a:pt x="967" y="119"/>
                  </a:lnTo>
                  <a:lnTo>
                    <a:pt x="994" y="89"/>
                  </a:lnTo>
                  <a:lnTo>
                    <a:pt x="1023" y="63"/>
                  </a:lnTo>
                  <a:lnTo>
                    <a:pt x="1056" y="40"/>
                  </a:lnTo>
                  <a:lnTo>
                    <a:pt x="1092" y="23"/>
                  </a:lnTo>
                  <a:lnTo>
                    <a:pt x="1129" y="10"/>
                  </a:lnTo>
                  <a:lnTo>
                    <a:pt x="1169" y="2"/>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cxnSp>
        <p:nvCxnSpPr>
          <p:cNvPr id="5" name="Connecteur droit 4"/>
          <p:cNvCxnSpPr/>
          <p:nvPr/>
        </p:nvCxnSpPr>
        <p:spPr>
          <a:xfrm flipV="1">
            <a:off x="742951" y="679617"/>
            <a:ext cx="0" cy="357162"/>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9" name="Connecteur droit 8"/>
          <p:cNvCxnSpPr/>
          <p:nvPr/>
        </p:nvCxnSpPr>
        <p:spPr>
          <a:xfrm flipV="1">
            <a:off x="742951" y="646254"/>
            <a:ext cx="4886324" cy="33363"/>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122" y="857505"/>
            <a:ext cx="4993878" cy="5826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ZoneTexte 16"/>
          <p:cNvSpPr txBox="1"/>
          <p:nvPr/>
        </p:nvSpPr>
        <p:spPr>
          <a:xfrm>
            <a:off x="4397651" y="6574112"/>
            <a:ext cx="4227994" cy="220139"/>
          </a:xfrm>
          <a:prstGeom prst="rect">
            <a:avLst/>
          </a:prstGeom>
        </p:spPr>
        <p:txBody>
          <a:bodyPr vert="horz" wrap="square" lIns="91440" tIns="45720" rIns="91440" bIns="45720" rtlCol="0">
            <a:normAutofit lnSpcReduction="10000"/>
          </a:bodyPr>
          <a:lstStyle/>
          <a:p>
            <a:pPr algn="ctr" defTabSz="457200">
              <a:spcBef>
                <a:spcPct val="20000"/>
              </a:spcBef>
              <a:buClr>
                <a:srgbClr val="003C71"/>
              </a:buClr>
              <a:buSzPct val="125000"/>
            </a:pPr>
            <a:r>
              <a:rPr lang="fr-CA" sz="900" dirty="0" smtClean="0">
                <a:solidFill>
                  <a:srgbClr val="000000"/>
                </a:solidFill>
                <a:latin typeface="Arial"/>
                <a:cs typeface="Times"/>
              </a:rPr>
              <a:t>Source: 2015 PMI-Business </a:t>
            </a:r>
            <a:r>
              <a:rPr lang="fr-CA" sz="900" dirty="0" err="1" smtClean="0">
                <a:solidFill>
                  <a:srgbClr val="000000"/>
                </a:solidFill>
                <a:latin typeface="Arial"/>
                <a:cs typeface="Times"/>
              </a:rPr>
              <a:t>Analysis</a:t>
            </a:r>
            <a:r>
              <a:rPr lang="fr-CA" sz="900" dirty="0" smtClean="0">
                <a:solidFill>
                  <a:srgbClr val="000000"/>
                </a:solidFill>
                <a:latin typeface="Arial"/>
                <a:cs typeface="Times"/>
              </a:rPr>
              <a:t> for </a:t>
            </a:r>
            <a:r>
              <a:rPr lang="fr-CA" sz="900" dirty="0" err="1" smtClean="0">
                <a:solidFill>
                  <a:srgbClr val="000000"/>
                </a:solidFill>
                <a:latin typeface="Arial"/>
                <a:cs typeface="Times"/>
              </a:rPr>
              <a:t>Practionners</a:t>
            </a:r>
            <a:r>
              <a:rPr lang="fr-CA" sz="900" dirty="0" smtClean="0">
                <a:solidFill>
                  <a:srgbClr val="000000"/>
                </a:solidFill>
                <a:latin typeface="Arial"/>
                <a:cs typeface="Times"/>
              </a:rPr>
              <a:t> :A </a:t>
            </a:r>
            <a:r>
              <a:rPr lang="fr-CA" sz="900" dirty="0" err="1" smtClean="0">
                <a:solidFill>
                  <a:srgbClr val="000000"/>
                </a:solidFill>
                <a:latin typeface="Arial"/>
                <a:cs typeface="Times"/>
              </a:rPr>
              <a:t>practise</a:t>
            </a:r>
            <a:r>
              <a:rPr lang="fr-CA" sz="900" dirty="0" smtClean="0">
                <a:solidFill>
                  <a:srgbClr val="000000"/>
                </a:solidFill>
                <a:latin typeface="Arial"/>
                <a:cs typeface="Times"/>
              </a:rPr>
              <a:t> Guide, p.26</a:t>
            </a:r>
            <a:endParaRPr lang="fr-CA" sz="900" dirty="0">
              <a:solidFill>
                <a:srgbClr val="000000"/>
              </a:solidFill>
              <a:latin typeface="Arial"/>
              <a:cs typeface="Times"/>
            </a:endParaRPr>
          </a:p>
        </p:txBody>
      </p:sp>
      <p:sp>
        <p:nvSpPr>
          <p:cNvPr id="15" name="Rectangle 14"/>
          <p:cNvSpPr/>
          <p:nvPr/>
        </p:nvSpPr>
        <p:spPr>
          <a:xfrm>
            <a:off x="623060" y="2852936"/>
            <a:ext cx="3119541" cy="3384376"/>
          </a:xfrm>
          <a:prstGeom prst="rect">
            <a:avLst/>
          </a:prstGeom>
          <a:solidFill>
            <a:schemeClr val="bg1"/>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285750" indent="-285750" defTabSz="457200">
              <a:buFont typeface="Wingdings" panose="05000000000000000000" pitchFamily="2" charset="2"/>
              <a:buChar char="Ø"/>
            </a:pPr>
            <a:r>
              <a:rPr lang="fr-CA" sz="1600" b="1" dirty="0" smtClean="0">
                <a:solidFill>
                  <a:srgbClr val="002060"/>
                </a:solidFill>
                <a:latin typeface="Arial"/>
              </a:rPr>
              <a:t>Permet </a:t>
            </a:r>
            <a:r>
              <a:rPr lang="fr-CA" sz="1600" dirty="0">
                <a:solidFill>
                  <a:srgbClr val="002060"/>
                </a:solidFill>
                <a:latin typeface="Arial"/>
              </a:rPr>
              <a:t>de catégoriser et présenter les </a:t>
            </a:r>
            <a:r>
              <a:rPr lang="fr-CA" sz="1600" b="1" dirty="0">
                <a:solidFill>
                  <a:srgbClr val="002060"/>
                </a:solidFill>
                <a:latin typeface="Arial"/>
              </a:rPr>
              <a:t>interrelations</a:t>
            </a:r>
            <a:r>
              <a:rPr lang="fr-CA" sz="1600" dirty="0">
                <a:solidFill>
                  <a:srgbClr val="002060"/>
                </a:solidFill>
                <a:latin typeface="Arial"/>
              </a:rPr>
              <a:t> entres les </a:t>
            </a:r>
            <a:r>
              <a:rPr lang="fr-CA" sz="1600" b="1" dirty="0">
                <a:solidFill>
                  <a:srgbClr val="002060"/>
                </a:solidFill>
                <a:latin typeface="Arial"/>
              </a:rPr>
              <a:t>causes </a:t>
            </a:r>
            <a:r>
              <a:rPr lang="fr-CA" sz="1600" dirty="0">
                <a:solidFill>
                  <a:srgbClr val="002060"/>
                </a:solidFill>
                <a:latin typeface="Arial"/>
              </a:rPr>
              <a:t>et les </a:t>
            </a:r>
            <a:r>
              <a:rPr lang="fr-CA" sz="1600" b="1" dirty="0">
                <a:solidFill>
                  <a:srgbClr val="002060"/>
                </a:solidFill>
                <a:latin typeface="Arial"/>
              </a:rPr>
              <a:t>capacités. </a:t>
            </a:r>
          </a:p>
          <a:p>
            <a:pPr marL="285750" indent="-285750" defTabSz="457200">
              <a:buFont typeface="Wingdings" panose="05000000000000000000" pitchFamily="2" charset="2"/>
              <a:buChar char="Ø"/>
            </a:pPr>
            <a:r>
              <a:rPr lang="fr-CA" sz="1600" dirty="0">
                <a:solidFill>
                  <a:srgbClr val="002060"/>
                </a:solidFill>
                <a:latin typeface="Arial"/>
              </a:rPr>
              <a:t>Suite à une séance de remue-méninge, elle peut-être utile pour regrouper et classifier les idées de même nature. </a:t>
            </a:r>
          </a:p>
        </p:txBody>
      </p:sp>
      <p:sp>
        <p:nvSpPr>
          <p:cNvPr id="16" name="Rectangle à coins arrondis 15"/>
          <p:cNvSpPr/>
          <p:nvPr/>
        </p:nvSpPr>
        <p:spPr>
          <a:xfrm>
            <a:off x="611559" y="2442486"/>
            <a:ext cx="3131041" cy="410450"/>
          </a:xfrm>
          <a:prstGeom prst="round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400" b="1" dirty="0" smtClean="0">
                <a:solidFill>
                  <a:prstClr val="white"/>
                </a:solidFill>
              </a:rPr>
              <a:t>DESCRIPTION DE LA TECHNIQUE</a:t>
            </a:r>
            <a:endParaRPr lang="fr-CA" sz="1400" b="1" dirty="0">
              <a:solidFill>
                <a:prstClr val="white"/>
              </a:solidFill>
            </a:endParaRPr>
          </a:p>
        </p:txBody>
      </p:sp>
      <p:sp>
        <p:nvSpPr>
          <p:cNvPr id="19" name="Rectangle 18"/>
          <p:cNvSpPr/>
          <p:nvPr/>
        </p:nvSpPr>
        <p:spPr>
          <a:xfrm>
            <a:off x="623060" y="1285447"/>
            <a:ext cx="3119540" cy="707886"/>
          </a:xfrm>
          <a:prstGeom prst="rect">
            <a:avLst/>
          </a:prstGeom>
        </p:spPr>
        <p:txBody>
          <a:bodyPr wrap="square">
            <a:spAutoFit/>
          </a:bodyPr>
          <a:lstStyle/>
          <a:p>
            <a:r>
              <a:rPr lang="fr-CA" sz="2000" b="1" dirty="0" smtClean="0">
                <a:solidFill>
                  <a:srgbClr val="002060"/>
                </a:solidFill>
                <a:latin typeface="+mj-lt"/>
              </a:rPr>
              <a:t>Le diagramme d’affinités</a:t>
            </a:r>
          </a:p>
        </p:txBody>
      </p:sp>
      <p:sp>
        <p:nvSpPr>
          <p:cNvPr id="2" name="Rectangle à coins arrondis 1"/>
          <p:cNvSpPr/>
          <p:nvPr/>
        </p:nvSpPr>
        <p:spPr>
          <a:xfrm>
            <a:off x="4499992" y="2442486"/>
            <a:ext cx="1944216" cy="1130530"/>
          </a:xfrm>
          <a:prstGeom prst="round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2" name="Rectangle à coins arrondis 21"/>
          <p:cNvSpPr/>
          <p:nvPr/>
        </p:nvSpPr>
        <p:spPr>
          <a:xfrm>
            <a:off x="6876256" y="2564904"/>
            <a:ext cx="1944216" cy="986514"/>
          </a:xfrm>
          <a:prstGeom prst="round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3" name="Rectangle à coins arrondis 22"/>
          <p:cNvSpPr/>
          <p:nvPr/>
        </p:nvSpPr>
        <p:spPr>
          <a:xfrm>
            <a:off x="6876256" y="4653136"/>
            <a:ext cx="1944216" cy="504056"/>
          </a:xfrm>
          <a:prstGeom prst="round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4" name="Rectangle à coins arrondis 23"/>
          <p:cNvSpPr/>
          <p:nvPr/>
        </p:nvSpPr>
        <p:spPr>
          <a:xfrm>
            <a:off x="6876256" y="5589240"/>
            <a:ext cx="1944216" cy="504056"/>
          </a:xfrm>
          <a:prstGeom prst="round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5" name="Rectangle à coins arrondis 24"/>
          <p:cNvSpPr/>
          <p:nvPr/>
        </p:nvSpPr>
        <p:spPr>
          <a:xfrm>
            <a:off x="4499992" y="3933056"/>
            <a:ext cx="1944216" cy="432048"/>
          </a:xfrm>
          <a:prstGeom prst="roundRect">
            <a:avLst/>
          </a:prstGeom>
          <a:noFill/>
          <a:ln w="2857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8291223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a:solidFill>
                  <a:srgbClr val="003C71"/>
                </a:solidFill>
              </a:rPr>
              <a:t>détermination des besoins </a:t>
            </a:r>
            <a:r>
              <a:rPr lang="fr-CA" sz="2400" dirty="0">
                <a:solidFill>
                  <a:srgbClr val="003C71"/>
                </a:solidFill>
              </a:rPr>
              <a:t/>
            </a:r>
            <a:br>
              <a:rPr lang="fr-CA" sz="2400" dirty="0">
                <a:solidFill>
                  <a:srgbClr val="003C71"/>
                </a:solidFill>
              </a:rPr>
            </a:br>
            <a:r>
              <a:rPr lang="fr-CA" sz="1600" i="1" dirty="0">
                <a:solidFill>
                  <a:srgbClr val="003C71"/>
                </a:solidFill>
              </a:rPr>
              <a:t>Les incontournables</a:t>
            </a:r>
          </a:p>
        </p:txBody>
      </p:sp>
      <p:sp>
        <p:nvSpPr>
          <p:cNvPr id="14" name="ZoneTexte 13"/>
          <p:cNvSpPr txBox="1"/>
          <p:nvPr/>
        </p:nvSpPr>
        <p:spPr>
          <a:xfrm>
            <a:off x="777434" y="646254"/>
            <a:ext cx="7229475" cy="819150"/>
          </a:xfrm>
          <a:prstGeom prst="rect">
            <a:avLst/>
          </a:prstGeom>
        </p:spPr>
        <p:txBody>
          <a:bodyPr vert="horz" wrap="square" lIns="91440" tIns="45720" rIns="91440" bIns="45720" rtlCol="0">
            <a:normAutofit/>
          </a:bodyPr>
          <a:lstStyle/>
          <a:p>
            <a:pPr defTabSz="457200">
              <a:spcBef>
                <a:spcPct val="20000"/>
              </a:spcBef>
              <a:buClr>
                <a:srgbClr val="003C71"/>
              </a:buClr>
              <a:buSzPct val="125000"/>
            </a:pPr>
            <a:r>
              <a:rPr lang="fr-CA" sz="1600" b="1" dirty="0" smtClean="0">
                <a:solidFill>
                  <a:srgbClr val="005EB8">
                    <a:lumMod val="50000"/>
                  </a:srgbClr>
                </a:solidFill>
                <a:latin typeface="Arial"/>
                <a:cs typeface="Times"/>
              </a:rPr>
              <a:t>Outils et Techniques</a:t>
            </a:r>
            <a:endParaRPr lang="fr-CA" sz="1600" b="1" dirty="0">
              <a:solidFill>
                <a:srgbClr val="005EB8">
                  <a:lumMod val="50000"/>
                </a:srgbClr>
              </a:solidFill>
              <a:latin typeface="Arial"/>
              <a:cs typeface="Times"/>
            </a:endParaRPr>
          </a:p>
        </p:txBody>
      </p:sp>
      <p:grpSp>
        <p:nvGrpSpPr>
          <p:cNvPr id="18" name="Group 219"/>
          <p:cNvGrpSpPr>
            <a:grpSpLocks noChangeAspect="1"/>
          </p:cNvGrpSpPr>
          <p:nvPr>
            <p:custDataLst>
              <p:tags r:id="rId1"/>
            </p:custDataLst>
          </p:nvPr>
        </p:nvGrpSpPr>
        <p:grpSpPr bwMode="auto">
          <a:xfrm>
            <a:off x="180344" y="608154"/>
            <a:ext cx="495932" cy="500088"/>
            <a:chOff x="640" y="1753"/>
            <a:chExt cx="358" cy="361"/>
          </a:xfrm>
          <a:solidFill>
            <a:schemeClr val="accent6">
              <a:lumMod val="50000"/>
            </a:schemeClr>
          </a:solidFill>
        </p:grpSpPr>
        <p:sp>
          <p:nvSpPr>
            <p:cNvPr id="20" name="Freeform 221"/>
            <p:cNvSpPr>
              <a:spLocks noEditPoints="1"/>
            </p:cNvSpPr>
            <p:nvPr/>
          </p:nvSpPr>
          <p:spPr bwMode="auto">
            <a:xfrm>
              <a:off x="640" y="1753"/>
              <a:ext cx="358" cy="361"/>
            </a:xfrm>
            <a:custGeom>
              <a:avLst/>
              <a:gdLst>
                <a:gd name="T0" fmla="*/ 1537 w 3582"/>
                <a:gd name="T1" fmla="*/ 775 h 3608"/>
                <a:gd name="T2" fmla="*/ 1233 w 3582"/>
                <a:gd name="T3" fmla="*/ 903 h 3608"/>
                <a:gd name="T4" fmla="*/ 987 w 3582"/>
                <a:gd name="T5" fmla="*/ 1115 h 3608"/>
                <a:gd name="T6" fmla="*/ 815 w 3582"/>
                <a:gd name="T7" fmla="*/ 1392 h 3608"/>
                <a:gd name="T8" fmla="*/ 735 w 3582"/>
                <a:gd name="T9" fmla="*/ 1718 h 3608"/>
                <a:gd name="T10" fmla="*/ 762 w 3582"/>
                <a:gd name="T11" fmla="*/ 2059 h 3608"/>
                <a:gd name="T12" fmla="*/ 890 w 3582"/>
                <a:gd name="T13" fmla="*/ 2362 h 3608"/>
                <a:gd name="T14" fmla="*/ 1101 w 3582"/>
                <a:gd name="T15" fmla="*/ 2609 h 3608"/>
                <a:gd name="T16" fmla="*/ 1378 w 3582"/>
                <a:gd name="T17" fmla="*/ 2780 h 3608"/>
                <a:gd name="T18" fmla="*/ 1704 w 3582"/>
                <a:gd name="T19" fmla="*/ 2861 h 3608"/>
                <a:gd name="T20" fmla="*/ 2046 w 3582"/>
                <a:gd name="T21" fmla="*/ 2833 h 3608"/>
                <a:gd name="T22" fmla="*/ 2350 w 3582"/>
                <a:gd name="T23" fmla="*/ 2706 h 3608"/>
                <a:gd name="T24" fmla="*/ 2596 w 3582"/>
                <a:gd name="T25" fmla="*/ 2494 h 3608"/>
                <a:gd name="T26" fmla="*/ 2768 w 3582"/>
                <a:gd name="T27" fmla="*/ 2217 h 3608"/>
                <a:gd name="T28" fmla="*/ 2848 w 3582"/>
                <a:gd name="T29" fmla="*/ 1891 h 3608"/>
                <a:gd name="T30" fmla="*/ 2821 w 3582"/>
                <a:gd name="T31" fmla="*/ 1549 h 3608"/>
                <a:gd name="T32" fmla="*/ 2693 w 3582"/>
                <a:gd name="T33" fmla="*/ 1245 h 3608"/>
                <a:gd name="T34" fmla="*/ 2481 w 3582"/>
                <a:gd name="T35" fmla="*/ 999 h 3608"/>
                <a:gd name="T36" fmla="*/ 2204 w 3582"/>
                <a:gd name="T37" fmla="*/ 827 h 3608"/>
                <a:gd name="T38" fmla="*/ 1878 w 3582"/>
                <a:gd name="T39" fmla="*/ 747 h 3608"/>
                <a:gd name="T40" fmla="*/ 2233 w 3582"/>
                <a:gd name="T41" fmla="*/ 3 h 3608"/>
                <a:gd name="T42" fmla="*/ 2348 w 3582"/>
                <a:gd name="T43" fmla="*/ 70 h 3608"/>
                <a:gd name="T44" fmla="*/ 2393 w 3582"/>
                <a:gd name="T45" fmla="*/ 196 h 3608"/>
                <a:gd name="T46" fmla="*/ 2605 w 3582"/>
                <a:gd name="T47" fmla="*/ 556 h 3608"/>
                <a:gd name="T48" fmla="*/ 2947 w 3582"/>
                <a:gd name="T49" fmla="*/ 455 h 3608"/>
                <a:gd name="T50" fmla="*/ 3066 w 3582"/>
                <a:gd name="T51" fmla="*/ 472 h 3608"/>
                <a:gd name="T52" fmla="*/ 3150 w 3582"/>
                <a:gd name="T53" fmla="*/ 550 h 3608"/>
                <a:gd name="T54" fmla="*/ 3582 w 3582"/>
                <a:gd name="T55" fmla="*/ 1341 h 3608"/>
                <a:gd name="T56" fmla="*/ 3551 w 3582"/>
                <a:gd name="T57" fmla="*/ 1459 h 3608"/>
                <a:gd name="T58" fmla="*/ 3274 w 3582"/>
                <a:gd name="T59" fmla="*/ 1643 h 3608"/>
                <a:gd name="T60" fmla="*/ 3274 w 3582"/>
                <a:gd name="T61" fmla="*/ 1965 h 3608"/>
                <a:gd name="T62" fmla="*/ 3551 w 3582"/>
                <a:gd name="T63" fmla="*/ 2150 h 3608"/>
                <a:gd name="T64" fmla="*/ 3582 w 3582"/>
                <a:gd name="T65" fmla="*/ 2267 h 3608"/>
                <a:gd name="T66" fmla="*/ 3150 w 3582"/>
                <a:gd name="T67" fmla="*/ 3058 h 3608"/>
                <a:gd name="T68" fmla="*/ 3066 w 3582"/>
                <a:gd name="T69" fmla="*/ 3136 h 3608"/>
                <a:gd name="T70" fmla="*/ 2947 w 3582"/>
                <a:gd name="T71" fmla="*/ 3152 h 3608"/>
                <a:gd name="T72" fmla="*/ 2605 w 3582"/>
                <a:gd name="T73" fmla="*/ 3053 h 3608"/>
                <a:gd name="T74" fmla="*/ 2393 w 3582"/>
                <a:gd name="T75" fmla="*/ 3412 h 3608"/>
                <a:gd name="T76" fmla="*/ 2348 w 3582"/>
                <a:gd name="T77" fmla="*/ 3539 h 3608"/>
                <a:gd name="T78" fmla="*/ 2233 w 3582"/>
                <a:gd name="T79" fmla="*/ 3605 h 3608"/>
                <a:gd name="T80" fmla="*/ 1325 w 3582"/>
                <a:gd name="T81" fmla="*/ 3598 h 3608"/>
                <a:gd name="T82" fmla="*/ 1227 w 3582"/>
                <a:gd name="T83" fmla="*/ 3528 h 3608"/>
                <a:gd name="T84" fmla="*/ 1189 w 3582"/>
                <a:gd name="T85" fmla="*/ 3412 h 3608"/>
                <a:gd name="T86" fmla="*/ 977 w 3582"/>
                <a:gd name="T87" fmla="*/ 3053 h 3608"/>
                <a:gd name="T88" fmla="*/ 636 w 3582"/>
                <a:gd name="T89" fmla="*/ 3152 h 3608"/>
                <a:gd name="T90" fmla="*/ 517 w 3582"/>
                <a:gd name="T91" fmla="*/ 3136 h 3608"/>
                <a:gd name="T92" fmla="*/ 432 w 3582"/>
                <a:gd name="T93" fmla="*/ 3058 h 3608"/>
                <a:gd name="T94" fmla="*/ 0 w 3582"/>
                <a:gd name="T95" fmla="*/ 2267 h 3608"/>
                <a:gd name="T96" fmla="*/ 32 w 3582"/>
                <a:gd name="T97" fmla="*/ 2150 h 3608"/>
                <a:gd name="T98" fmla="*/ 309 w 3582"/>
                <a:gd name="T99" fmla="*/ 1965 h 3608"/>
                <a:gd name="T100" fmla="*/ 309 w 3582"/>
                <a:gd name="T101" fmla="*/ 1643 h 3608"/>
                <a:gd name="T102" fmla="*/ 32 w 3582"/>
                <a:gd name="T103" fmla="*/ 1459 h 3608"/>
                <a:gd name="T104" fmla="*/ 0 w 3582"/>
                <a:gd name="T105" fmla="*/ 1341 h 3608"/>
                <a:gd name="T106" fmla="*/ 432 w 3582"/>
                <a:gd name="T107" fmla="*/ 550 h 3608"/>
                <a:gd name="T108" fmla="*/ 517 w 3582"/>
                <a:gd name="T109" fmla="*/ 472 h 3608"/>
                <a:gd name="T110" fmla="*/ 636 w 3582"/>
                <a:gd name="T111" fmla="*/ 455 h 3608"/>
                <a:gd name="T112" fmla="*/ 977 w 3582"/>
                <a:gd name="T113" fmla="*/ 556 h 3608"/>
                <a:gd name="T114" fmla="*/ 1189 w 3582"/>
                <a:gd name="T115" fmla="*/ 196 h 3608"/>
                <a:gd name="T116" fmla="*/ 1235 w 3582"/>
                <a:gd name="T117" fmla="*/ 70 h 3608"/>
                <a:gd name="T118" fmla="*/ 1350 w 3582"/>
                <a:gd name="T119" fmla="*/ 3 h 3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2" h="3608">
                  <a:moveTo>
                    <a:pt x="1791" y="744"/>
                  </a:moveTo>
                  <a:lnTo>
                    <a:pt x="1704" y="747"/>
                  </a:lnTo>
                  <a:lnTo>
                    <a:pt x="1619" y="758"/>
                  </a:lnTo>
                  <a:lnTo>
                    <a:pt x="1537" y="775"/>
                  </a:lnTo>
                  <a:lnTo>
                    <a:pt x="1457" y="798"/>
                  </a:lnTo>
                  <a:lnTo>
                    <a:pt x="1378" y="827"/>
                  </a:lnTo>
                  <a:lnTo>
                    <a:pt x="1305" y="863"/>
                  </a:lnTo>
                  <a:lnTo>
                    <a:pt x="1233" y="903"/>
                  </a:lnTo>
                  <a:lnTo>
                    <a:pt x="1165" y="948"/>
                  </a:lnTo>
                  <a:lnTo>
                    <a:pt x="1101" y="999"/>
                  </a:lnTo>
                  <a:lnTo>
                    <a:pt x="1042" y="1054"/>
                  </a:lnTo>
                  <a:lnTo>
                    <a:pt x="987" y="1115"/>
                  </a:lnTo>
                  <a:lnTo>
                    <a:pt x="936" y="1178"/>
                  </a:lnTo>
                  <a:lnTo>
                    <a:pt x="890" y="1245"/>
                  </a:lnTo>
                  <a:lnTo>
                    <a:pt x="849" y="1317"/>
                  </a:lnTo>
                  <a:lnTo>
                    <a:pt x="815" y="1392"/>
                  </a:lnTo>
                  <a:lnTo>
                    <a:pt x="785" y="1469"/>
                  </a:lnTo>
                  <a:lnTo>
                    <a:pt x="762" y="1549"/>
                  </a:lnTo>
                  <a:lnTo>
                    <a:pt x="745" y="1632"/>
                  </a:lnTo>
                  <a:lnTo>
                    <a:pt x="735" y="1718"/>
                  </a:lnTo>
                  <a:lnTo>
                    <a:pt x="732" y="1804"/>
                  </a:lnTo>
                  <a:lnTo>
                    <a:pt x="735" y="1891"/>
                  </a:lnTo>
                  <a:lnTo>
                    <a:pt x="745" y="1976"/>
                  </a:lnTo>
                  <a:lnTo>
                    <a:pt x="762" y="2059"/>
                  </a:lnTo>
                  <a:lnTo>
                    <a:pt x="785" y="2139"/>
                  </a:lnTo>
                  <a:lnTo>
                    <a:pt x="815" y="2217"/>
                  </a:lnTo>
                  <a:lnTo>
                    <a:pt x="849" y="2291"/>
                  </a:lnTo>
                  <a:lnTo>
                    <a:pt x="890" y="2362"/>
                  </a:lnTo>
                  <a:lnTo>
                    <a:pt x="936" y="2431"/>
                  </a:lnTo>
                  <a:lnTo>
                    <a:pt x="987" y="2494"/>
                  </a:lnTo>
                  <a:lnTo>
                    <a:pt x="1042" y="2554"/>
                  </a:lnTo>
                  <a:lnTo>
                    <a:pt x="1101" y="2609"/>
                  </a:lnTo>
                  <a:lnTo>
                    <a:pt x="1165" y="2659"/>
                  </a:lnTo>
                  <a:lnTo>
                    <a:pt x="1233" y="2706"/>
                  </a:lnTo>
                  <a:lnTo>
                    <a:pt x="1305" y="2746"/>
                  </a:lnTo>
                  <a:lnTo>
                    <a:pt x="1378" y="2780"/>
                  </a:lnTo>
                  <a:lnTo>
                    <a:pt x="1457" y="2810"/>
                  </a:lnTo>
                  <a:lnTo>
                    <a:pt x="1537" y="2833"/>
                  </a:lnTo>
                  <a:lnTo>
                    <a:pt x="1619" y="2851"/>
                  </a:lnTo>
                  <a:lnTo>
                    <a:pt x="1704" y="2861"/>
                  </a:lnTo>
                  <a:lnTo>
                    <a:pt x="1791" y="2864"/>
                  </a:lnTo>
                  <a:lnTo>
                    <a:pt x="1878" y="2861"/>
                  </a:lnTo>
                  <a:lnTo>
                    <a:pt x="1964" y="2851"/>
                  </a:lnTo>
                  <a:lnTo>
                    <a:pt x="2046" y="2833"/>
                  </a:lnTo>
                  <a:lnTo>
                    <a:pt x="2127" y="2810"/>
                  </a:lnTo>
                  <a:lnTo>
                    <a:pt x="2204" y="2780"/>
                  </a:lnTo>
                  <a:lnTo>
                    <a:pt x="2278" y="2746"/>
                  </a:lnTo>
                  <a:lnTo>
                    <a:pt x="2350" y="2706"/>
                  </a:lnTo>
                  <a:lnTo>
                    <a:pt x="2417" y="2659"/>
                  </a:lnTo>
                  <a:lnTo>
                    <a:pt x="2481" y="2609"/>
                  </a:lnTo>
                  <a:lnTo>
                    <a:pt x="2541" y="2554"/>
                  </a:lnTo>
                  <a:lnTo>
                    <a:pt x="2596" y="2494"/>
                  </a:lnTo>
                  <a:lnTo>
                    <a:pt x="2647" y="2431"/>
                  </a:lnTo>
                  <a:lnTo>
                    <a:pt x="2693" y="2362"/>
                  </a:lnTo>
                  <a:lnTo>
                    <a:pt x="2733" y="2291"/>
                  </a:lnTo>
                  <a:lnTo>
                    <a:pt x="2768" y="2217"/>
                  </a:lnTo>
                  <a:lnTo>
                    <a:pt x="2798" y="2139"/>
                  </a:lnTo>
                  <a:lnTo>
                    <a:pt x="2821" y="2059"/>
                  </a:lnTo>
                  <a:lnTo>
                    <a:pt x="2837" y="1976"/>
                  </a:lnTo>
                  <a:lnTo>
                    <a:pt x="2848" y="1891"/>
                  </a:lnTo>
                  <a:lnTo>
                    <a:pt x="2852" y="1804"/>
                  </a:lnTo>
                  <a:lnTo>
                    <a:pt x="2848" y="1718"/>
                  </a:lnTo>
                  <a:lnTo>
                    <a:pt x="2837" y="1632"/>
                  </a:lnTo>
                  <a:lnTo>
                    <a:pt x="2821" y="1549"/>
                  </a:lnTo>
                  <a:lnTo>
                    <a:pt x="2798" y="1469"/>
                  </a:lnTo>
                  <a:lnTo>
                    <a:pt x="2768" y="1392"/>
                  </a:lnTo>
                  <a:lnTo>
                    <a:pt x="2733" y="1317"/>
                  </a:lnTo>
                  <a:lnTo>
                    <a:pt x="2693" y="1245"/>
                  </a:lnTo>
                  <a:lnTo>
                    <a:pt x="2647" y="1178"/>
                  </a:lnTo>
                  <a:lnTo>
                    <a:pt x="2596" y="1115"/>
                  </a:lnTo>
                  <a:lnTo>
                    <a:pt x="2541" y="1054"/>
                  </a:lnTo>
                  <a:lnTo>
                    <a:pt x="2481" y="999"/>
                  </a:lnTo>
                  <a:lnTo>
                    <a:pt x="2417" y="948"/>
                  </a:lnTo>
                  <a:lnTo>
                    <a:pt x="2350" y="903"/>
                  </a:lnTo>
                  <a:lnTo>
                    <a:pt x="2278" y="863"/>
                  </a:lnTo>
                  <a:lnTo>
                    <a:pt x="2204" y="827"/>
                  </a:lnTo>
                  <a:lnTo>
                    <a:pt x="2127" y="798"/>
                  </a:lnTo>
                  <a:lnTo>
                    <a:pt x="2046" y="775"/>
                  </a:lnTo>
                  <a:lnTo>
                    <a:pt x="1964" y="758"/>
                  </a:lnTo>
                  <a:lnTo>
                    <a:pt x="1878" y="747"/>
                  </a:lnTo>
                  <a:lnTo>
                    <a:pt x="1791" y="744"/>
                  </a:lnTo>
                  <a:close/>
                  <a:moveTo>
                    <a:pt x="1385" y="0"/>
                  </a:moveTo>
                  <a:lnTo>
                    <a:pt x="2198" y="0"/>
                  </a:lnTo>
                  <a:lnTo>
                    <a:pt x="2233" y="3"/>
                  </a:lnTo>
                  <a:lnTo>
                    <a:pt x="2266" y="12"/>
                  </a:lnTo>
                  <a:lnTo>
                    <a:pt x="2296" y="27"/>
                  </a:lnTo>
                  <a:lnTo>
                    <a:pt x="2324" y="46"/>
                  </a:lnTo>
                  <a:lnTo>
                    <a:pt x="2348" y="70"/>
                  </a:lnTo>
                  <a:lnTo>
                    <a:pt x="2366" y="97"/>
                  </a:lnTo>
                  <a:lnTo>
                    <a:pt x="2381" y="128"/>
                  </a:lnTo>
                  <a:lnTo>
                    <a:pt x="2391" y="161"/>
                  </a:lnTo>
                  <a:lnTo>
                    <a:pt x="2393" y="196"/>
                  </a:lnTo>
                  <a:lnTo>
                    <a:pt x="2393" y="440"/>
                  </a:lnTo>
                  <a:lnTo>
                    <a:pt x="2467" y="474"/>
                  </a:lnTo>
                  <a:lnTo>
                    <a:pt x="2537" y="513"/>
                  </a:lnTo>
                  <a:lnTo>
                    <a:pt x="2605" y="556"/>
                  </a:lnTo>
                  <a:lnTo>
                    <a:pt x="2671" y="601"/>
                  </a:lnTo>
                  <a:lnTo>
                    <a:pt x="2884" y="479"/>
                  </a:lnTo>
                  <a:lnTo>
                    <a:pt x="2914" y="464"/>
                  </a:lnTo>
                  <a:lnTo>
                    <a:pt x="2947" y="455"/>
                  </a:lnTo>
                  <a:lnTo>
                    <a:pt x="2980" y="452"/>
                  </a:lnTo>
                  <a:lnTo>
                    <a:pt x="3010" y="454"/>
                  </a:lnTo>
                  <a:lnTo>
                    <a:pt x="3039" y="461"/>
                  </a:lnTo>
                  <a:lnTo>
                    <a:pt x="3066" y="472"/>
                  </a:lnTo>
                  <a:lnTo>
                    <a:pt x="3090" y="486"/>
                  </a:lnTo>
                  <a:lnTo>
                    <a:pt x="3114" y="504"/>
                  </a:lnTo>
                  <a:lnTo>
                    <a:pt x="3133" y="526"/>
                  </a:lnTo>
                  <a:lnTo>
                    <a:pt x="3150" y="550"/>
                  </a:lnTo>
                  <a:lnTo>
                    <a:pt x="3557" y="1254"/>
                  </a:lnTo>
                  <a:lnTo>
                    <a:pt x="3570" y="1282"/>
                  </a:lnTo>
                  <a:lnTo>
                    <a:pt x="3579" y="1312"/>
                  </a:lnTo>
                  <a:lnTo>
                    <a:pt x="3582" y="1341"/>
                  </a:lnTo>
                  <a:lnTo>
                    <a:pt x="3582" y="1372"/>
                  </a:lnTo>
                  <a:lnTo>
                    <a:pt x="3577" y="1403"/>
                  </a:lnTo>
                  <a:lnTo>
                    <a:pt x="3566" y="1431"/>
                  </a:lnTo>
                  <a:lnTo>
                    <a:pt x="3551" y="1459"/>
                  </a:lnTo>
                  <a:lnTo>
                    <a:pt x="3533" y="1483"/>
                  </a:lnTo>
                  <a:lnTo>
                    <a:pt x="3511" y="1504"/>
                  </a:lnTo>
                  <a:lnTo>
                    <a:pt x="3485" y="1522"/>
                  </a:lnTo>
                  <a:lnTo>
                    <a:pt x="3274" y="1643"/>
                  </a:lnTo>
                  <a:lnTo>
                    <a:pt x="3281" y="1723"/>
                  </a:lnTo>
                  <a:lnTo>
                    <a:pt x="3283" y="1804"/>
                  </a:lnTo>
                  <a:lnTo>
                    <a:pt x="3281" y="1885"/>
                  </a:lnTo>
                  <a:lnTo>
                    <a:pt x="3274" y="1965"/>
                  </a:lnTo>
                  <a:lnTo>
                    <a:pt x="3485" y="2087"/>
                  </a:lnTo>
                  <a:lnTo>
                    <a:pt x="3511" y="2105"/>
                  </a:lnTo>
                  <a:lnTo>
                    <a:pt x="3533" y="2126"/>
                  </a:lnTo>
                  <a:lnTo>
                    <a:pt x="3551" y="2150"/>
                  </a:lnTo>
                  <a:lnTo>
                    <a:pt x="3566" y="2176"/>
                  </a:lnTo>
                  <a:lnTo>
                    <a:pt x="3577" y="2206"/>
                  </a:lnTo>
                  <a:lnTo>
                    <a:pt x="3582" y="2236"/>
                  </a:lnTo>
                  <a:lnTo>
                    <a:pt x="3582" y="2267"/>
                  </a:lnTo>
                  <a:lnTo>
                    <a:pt x="3579" y="2296"/>
                  </a:lnTo>
                  <a:lnTo>
                    <a:pt x="3570" y="2326"/>
                  </a:lnTo>
                  <a:lnTo>
                    <a:pt x="3557" y="2354"/>
                  </a:lnTo>
                  <a:lnTo>
                    <a:pt x="3150" y="3058"/>
                  </a:lnTo>
                  <a:lnTo>
                    <a:pt x="3133" y="3083"/>
                  </a:lnTo>
                  <a:lnTo>
                    <a:pt x="3114" y="3104"/>
                  </a:lnTo>
                  <a:lnTo>
                    <a:pt x="3090" y="3122"/>
                  </a:lnTo>
                  <a:lnTo>
                    <a:pt x="3066" y="3136"/>
                  </a:lnTo>
                  <a:lnTo>
                    <a:pt x="3039" y="3147"/>
                  </a:lnTo>
                  <a:lnTo>
                    <a:pt x="3010" y="3153"/>
                  </a:lnTo>
                  <a:lnTo>
                    <a:pt x="2980" y="3156"/>
                  </a:lnTo>
                  <a:lnTo>
                    <a:pt x="2947" y="3152"/>
                  </a:lnTo>
                  <a:lnTo>
                    <a:pt x="2914" y="3144"/>
                  </a:lnTo>
                  <a:lnTo>
                    <a:pt x="2884" y="3129"/>
                  </a:lnTo>
                  <a:lnTo>
                    <a:pt x="2671" y="3007"/>
                  </a:lnTo>
                  <a:lnTo>
                    <a:pt x="2605" y="3053"/>
                  </a:lnTo>
                  <a:lnTo>
                    <a:pt x="2537" y="3095"/>
                  </a:lnTo>
                  <a:lnTo>
                    <a:pt x="2467" y="3134"/>
                  </a:lnTo>
                  <a:lnTo>
                    <a:pt x="2393" y="3169"/>
                  </a:lnTo>
                  <a:lnTo>
                    <a:pt x="2393" y="3412"/>
                  </a:lnTo>
                  <a:lnTo>
                    <a:pt x="2391" y="3447"/>
                  </a:lnTo>
                  <a:lnTo>
                    <a:pt x="2381" y="3480"/>
                  </a:lnTo>
                  <a:lnTo>
                    <a:pt x="2366" y="3511"/>
                  </a:lnTo>
                  <a:lnTo>
                    <a:pt x="2348" y="3539"/>
                  </a:lnTo>
                  <a:lnTo>
                    <a:pt x="2324" y="3562"/>
                  </a:lnTo>
                  <a:lnTo>
                    <a:pt x="2296" y="3581"/>
                  </a:lnTo>
                  <a:lnTo>
                    <a:pt x="2266" y="3596"/>
                  </a:lnTo>
                  <a:lnTo>
                    <a:pt x="2233" y="3605"/>
                  </a:lnTo>
                  <a:lnTo>
                    <a:pt x="2198" y="3608"/>
                  </a:lnTo>
                  <a:lnTo>
                    <a:pt x="1385" y="3608"/>
                  </a:lnTo>
                  <a:lnTo>
                    <a:pt x="1354" y="3606"/>
                  </a:lnTo>
                  <a:lnTo>
                    <a:pt x="1325" y="3598"/>
                  </a:lnTo>
                  <a:lnTo>
                    <a:pt x="1296" y="3587"/>
                  </a:lnTo>
                  <a:lnTo>
                    <a:pt x="1271" y="3570"/>
                  </a:lnTo>
                  <a:lnTo>
                    <a:pt x="1246" y="3551"/>
                  </a:lnTo>
                  <a:lnTo>
                    <a:pt x="1227" y="3528"/>
                  </a:lnTo>
                  <a:lnTo>
                    <a:pt x="1211" y="3501"/>
                  </a:lnTo>
                  <a:lnTo>
                    <a:pt x="1199" y="3473"/>
                  </a:lnTo>
                  <a:lnTo>
                    <a:pt x="1191" y="3444"/>
                  </a:lnTo>
                  <a:lnTo>
                    <a:pt x="1189" y="3412"/>
                  </a:lnTo>
                  <a:lnTo>
                    <a:pt x="1189" y="3169"/>
                  </a:lnTo>
                  <a:lnTo>
                    <a:pt x="1117" y="3134"/>
                  </a:lnTo>
                  <a:lnTo>
                    <a:pt x="1046" y="3095"/>
                  </a:lnTo>
                  <a:lnTo>
                    <a:pt x="977" y="3053"/>
                  </a:lnTo>
                  <a:lnTo>
                    <a:pt x="912" y="3007"/>
                  </a:lnTo>
                  <a:lnTo>
                    <a:pt x="700" y="3129"/>
                  </a:lnTo>
                  <a:lnTo>
                    <a:pt x="669" y="3144"/>
                  </a:lnTo>
                  <a:lnTo>
                    <a:pt x="636" y="3152"/>
                  </a:lnTo>
                  <a:lnTo>
                    <a:pt x="602" y="3156"/>
                  </a:lnTo>
                  <a:lnTo>
                    <a:pt x="573" y="3153"/>
                  </a:lnTo>
                  <a:lnTo>
                    <a:pt x="545" y="3147"/>
                  </a:lnTo>
                  <a:lnTo>
                    <a:pt x="517" y="3136"/>
                  </a:lnTo>
                  <a:lnTo>
                    <a:pt x="492" y="3122"/>
                  </a:lnTo>
                  <a:lnTo>
                    <a:pt x="470" y="3104"/>
                  </a:lnTo>
                  <a:lnTo>
                    <a:pt x="450" y="3083"/>
                  </a:lnTo>
                  <a:lnTo>
                    <a:pt x="432" y="3058"/>
                  </a:lnTo>
                  <a:lnTo>
                    <a:pt x="26" y="2354"/>
                  </a:lnTo>
                  <a:lnTo>
                    <a:pt x="13" y="2326"/>
                  </a:lnTo>
                  <a:lnTo>
                    <a:pt x="4" y="2296"/>
                  </a:lnTo>
                  <a:lnTo>
                    <a:pt x="0" y="2267"/>
                  </a:lnTo>
                  <a:lnTo>
                    <a:pt x="1" y="2236"/>
                  </a:lnTo>
                  <a:lnTo>
                    <a:pt x="7" y="2206"/>
                  </a:lnTo>
                  <a:lnTo>
                    <a:pt x="18" y="2176"/>
                  </a:lnTo>
                  <a:lnTo>
                    <a:pt x="32" y="2150"/>
                  </a:lnTo>
                  <a:lnTo>
                    <a:pt x="51" y="2126"/>
                  </a:lnTo>
                  <a:lnTo>
                    <a:pt x="73" y="2105"/>
                  </a:lnTo>
                  <a:lnTo>
                    <a:pt x="98" y="2087"/>
                  </a:lnTo>
                  <a:lnTo>
                    <a:pt x="309" y="1965"/>
                  </a:lnTo>
                  <a:lnTo>
                    <a:pt x="302" y="1885"/>
                  </a:lnTo>
                  <a:lnTo>
                    <a:pt x="300" y="1804"/>
                  </a:lnTo>
                  <a:lnTo>
                    <a:pt x="302" y="1723"/>
                  </a:lnTo>
                  <a:lnTo>
                    <a:pt x="309" y="1643"/>
                  </a:lnTo>
                  <a:lnTo>
                    <a:pt x="98" y="1522"/>
                  </a:lnTo>
                  <a:lnTo>
                    <a:pt x="73" y="1504"/>
                  </a:lnTo>
                  <a:lnTo>
                    <a:pt x="51" y="1483"/>
                  </a:lnTo>
                  <a:lnTo>
                    <a:pt x="32" y="1459"/>
                  </a:lnTo>
                  <a:lnTo>
                    <a:pt x="18" y="1431"/>
                  </a:lnTo>
                  <a:lnTo>
                    <a:pt x="7" y="1403"/>
                  </a:lnTo>
                  <a:lnTo>
                    <a:pt x="1" y="1372"/>
                  </a:lnTo>
                  <a:lnTo>
                    <a:pt x="0" y="1341"/>
                  </a:lnTo>
                  <a:lnTo>
                    <a:pt x="4" y="1312"/>
                  </a:lnTo>
                  <a:lnTo>
                    <a:pt x="13" y="1282"/>
                  </a:lnTo>
                  <a:lnTo>
                    <a:pt x="26" y="1254"/>
                  </a:lnTo>
                  <a:lnTo>
                    <a:pt x="432" y="550"/>
                  </a:lnTo>
                  <a:lnTo>
                    <a:pt x="450" y="526"/>
                  </a:lnTo>
                  <a:lnTo>
                    <a:pt x="470" y="504"/>
                  </a:lnTo>
                  <a:lnTo>
                    <a:pt x="492" y="486"/>
                  </a:lnTo>
                  <a:lnTo>
                    <a:pt x="517" y="472"/>
                  </a:lnTo>
                  <a:lnTo>
                    <a:pt x="545" y="461"/>
                  </a:lnTo>
                  <a:lnTo>
                    <a:pt x="573" y="454"/>
                  </a:lnTo>
                  <a:lnTo>
                    <a:pt x="602" y="452"/>
                  </a:lnTo>
                  <a:lnTo>
                    <a:pt x="636" y="455"/>
                  </a:lnTo>
                  <a:lnTo>
                    <a:pt x="669" y="464"/>
                  </a:lnTo>
                  <a:lnTo>
                    <a:pt x="700" y="479"/>
                  </a:lnTo>
                  <a:lnTo>
                    <a:pt x="912" y="601"/>
                  </a:lnTo>
                  <a:lnTo>
                    <a:pt x="977" y="556"/>
                  </a:lnTo>
                  <a:lnTo>
                    <a:pt x="1046" y="513"/>
                  </a:lnTo>
                  <a:lnTo>
                    <a:pt x="1117" y="474"/>
                  </a:lnTo>
                  <a:lnTo>
                    <a:pt x="1189" y="440"/>
                  </a:lnTo>
                  <a:lnTo>
                    <a:pt x="1189" y="196"/>
                  </a:lnTo>
                  <a:lnTo>
                    <a:pt x="1193" y="161"/>
                  </a:lnTo>
                  <a:lnTo>
                    <a:pt x="1201" y="128"/>
                  </a:lnTo>
                  <a:lnTo>
                    <a:pt x="1217" y="97"/>
                  </a:lnTo>
                  <a:lnTo>
                    <a:pt x="1235" y="70"/>
                  </a:lnTo>
                  <a:lnTo>
                    <a:pt x="1259" y="46"/>
                  </a:lnTo>
                  <a:lnTo>
                    <a:pt x="1286" y="27"/>
                  </a:lnTo>
                  <a:lnTo>
                    <a:pt x="1317" y="12"/>
                  </a:lnTo>
                  <a:lnTo>
                    <a:pt x="1350" y="3"/>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1" name="Freeform 222"/>
            <p:cNvSpPr>
              <a:spLocks noEditPoints="1"/>
            </p:cNvSpPr>
            <p:nvPr/>
          </p:nvSpPr>
          <p:spPr bwMode="auto">
            <a:xfrm>
              <a:off x="743" y="1857"/>
              <a:ext cx="152" cy="152"/>
            </a:xfrm>
            <a:custGeom>
              <a:avLst/>
              <a:gdLst>
                <a:gd name="T0" fmla="*/ 909 w 1513"/>
                <a:gd name="T1" fmla="*/ 1086 h 1512"/>
                <a:gd name="T2" fmla="*/ 1150 w 1513"/>
                <a:gd name="T3" fmla="*/ 1356 h 1512"/>
                <a:gd name="T4" fmla="*/ 1197 w 1513"/>
                <a:gd name="T5" fmla="*/ 1356 h 1512"/>
                <a:gd name="T6" fmla="*/ 1197 w 1513"/>
                <a:gd name="T7" fmla="*/ 1308 h 1512"/>
                <a:gd name="T8" fmla="*/ 1045 w 1513"/>
                <a:gd name="T9" fmla="*/ 960 h 1512"/>
                <a:gd name="T10" fmla="*/ 1012 w 1513"/>
                <a:gd name="T11" fmla="*/ 993 h 1512"/>
                <a:gd name="T12" fmla="*/ 1267 w 1513"/>
                <a:gd name="T13" fmla="*/ 1258 h 1512"/>
                <a:gd name="T14" fmla="*/ 1311 w 1513"/>
                <a:gd name="T15" fmla="*/ 1239 h 1512"/>
                <a:gd name="T16" fmla="*/ 1070 w 1513"/>
                <a:gd name="T17" fmla="*/ 968 h 1512"/>
                <a:gd name="T18" fmla="*/ 1251 w 1513"/>
                <a:gd name="T19" fmla="*/ 2 h 1512"/>
                <a:gd name="T20" fmla="*/ 1305 w 1513"/>
                <a:gd name="T21" fmla="*/ 20 h 1512"/>
                <a:gd name="T22" fmla="*/ 1304 w 1513"/>
                <a:gd name="T23" fmla="*/ 39 h 1512"/>
                <a:gd name="T24" fmla="*/ 1118 w 1513"/>
                <a:gd name="T25" fmla="*/ 249 h 1512"/>
                <a:gd name="T26" fmla="*/ 1163 w 1513"/>
                <a:gd name="T27" fmla="*/ 307 h 1512"/>
                <a:gd name="T28" fmla="*/ 1240 w 1513"/>
                <a:gd name="T29" fmla="*/ 378 h 1512"/>
                <a:gd name="T30" fmla="*/ 1279 w 1513"/>
                <a:gd name="T31" fmla="*/ 402 h 1512"/>
                <a:gd name="T32" fmla="*/ 1482 w 1513"/>
                <a:gd name="T33" fmla="*/ 205 h 1512"/>
                <a:gd name="T34" fmla="*/ 1499 w 1513"/>
                <a:gd name="T35" fmla="*/ 214 h 1512"/>
                <a:gd name="T36" fmla="*/ 1511 w 1513"/>
                <a:gd name="T37" fmla="*/ 339 h 1512"/>
                <a:gd name="T38" fmla="*/ 1451 w 1513"/>
                <a:gd name="T39" fmla="*/ 488 h 1512"/>
                <a:gd name="T40" fmla="*/ 1325 w 1513"/>
                <a:gd name="T41" fmla="*/ 584 h 1512"/>
                <a:gd name="T42" fmla="*/ 1208 w 1513"/>
                <a:gd name="T43" fmla="*/ 608 h 1512"/>
                <a:gd name="T44" fmla="*/ 856 w 1513"/>
                <a:gd name="T45" fmla="*/ 815 h 1512"/>
                <a:gd name="T46" fmla="*/ 1010 w 1513"/>
                <a:gd name="T47" fmla="*/ 824 h 1512"/>
                <a:gd name="T48" fmla="*/ 1069 w 1513"/>
                <a:gd name="T49" fmla="*/ 840 h 1512"/>
                <a:gd name="T50" fmla="*/ 1450 w 1513"/>
                <a:gd name="T51" fmla="*/ 1246 h 1512"/>
                <a:gd name="T52" fmla="*/ 1236 w 1513"/>
                <a:gd name="T53" fmla="*/ 1486 h 1512"/>
                <a:gd name="T54" fmla="*/ 1177 w 1513"/>
                <a:gd name="T55" fmla="*/ 1501 h 1512"/>
                <a:gd name="T56" fmla="*/ 777 w 1513"/>
                <a:gd name="T57" fmla="*/ 1108 h 1512"/>
                <a:gd name="T58" fmla="*/ 777 w 1513"/>
                <a:gd name="T59" fmla="*/ 1049 h 1512"/>
                <a:gd name="T60" fmla="*/ 583 w 1513"/>
                <a:gd name="T61" fmla="*/ 1088 h 1512"/>
                <a:gd name="T62" fmla="*/ 605 w 1513"/>
                <a:gd name="T63" fmla="*/ 1248 h 1512"/>
                <a:gd name="T64" fmla="*/ 546 w 1513"/>
                <a:gd name="T65" fmla="*/ 1393 h 1512"/>
                <a:gd name="T66" fmla="*/ 420 w 1513"/>
                <a:gd name="T67" fmla="*/ 1489 h 1512"/>
                <a:gd name="T68" fmla="*/ 261 w 1513"/>
                <a:gd name="T69" fmla="*/ 1510 h 1512"/>
                <a:gd name="T70" fmla="*/ 208 w 1513"/>
                <a:gd name="T71" fmla="*/ 1491 h 1512"/>
                <a:gd name="T72" fmla="*/ 208 w 1513"/>
                <a:gd name="T73" fmla="*/ 1473 h 1512"/>
                <a:gd name="T74" fmla="*/ 395 w 1513"/>
                <a:gd name="T75" fmla="*/ 1263 h 1512"/>
                <a:gd name="T76" fmla="*/ 349 w 1513"/>
                <a:gd name="T77" fmla="*/ 1205 h 1512"/>
                <a:gd name="T78" fmla="*/ 273 w 1513"/>
                <a:gd name="T79" fmla="*/ 1133 h 1512"/>
                <a:gd name="T80" fmla="*/ 235 w 1513"/>
                <a:gd name="T81" fmla="*/ 1110 h 1512"/>
                <a:gd name="T82" fmla="*/ 30 w 1513"/>
                <a:gd name="T83" fmla="*/ 1307 h 1512"/>
                <a:gd name="T84" fmla="*/ 15 w 1513"/>
                <a:gd name="T85" fmla="*/ 1299 h 1512"/>
                <a:gd name="T86" fmla="*/ 2 w 1513"/>
                <a:gd name="T87" fmla="*/ 1173 h 1512"/>
                <a:gd name="T88" fmla="*/ 62 w 1513"/>
                <a:gd name="T89" fmla="*/ 1025 h 1512"/>
                <a:gd name="T90" fmla="*/ 187 w 1513"/>
                <a:gd name="T91" fmla="*/ 928 h 1512"/>
                <a:gd name="T92" fmla="*/ 346 w 1513"/>
                <a:gd name="T93" fmla="*/ 907 h 1512"/>
                <a:gd name="T94" fmla="*/ 365 w 1513"/>
                <a:gd name="T95" fmla="*/ 513 h 1512"/>
                <a:gd name="T96" fmla="*/ 170 w 1513"/>
                <a:gd name="T97" fmla="*/ 396 h 1512"/>
                <a:gd name="T98" fmla="*/ 45 w 1513"/>
                <a:gd name="T99" fmla="*/ 179 h 1512"/>
                <a:gd name="T100" fmla="*/ 160 w 1513"/>
                <a:gd name="T101" fmla="*/ 96 h 1512"/>
                <a:gd name="T102" fmla="*/ 459 w 1513"/>
                <a:gd name="T103" fmla="*/ 417 h 1512"/>
                <a:gd name="T104" fmla="*/ 916 w 1513"/>
                <a:gd name="T105" fmla="*/ 385 h 1512"/>
                <a:gd name="T106" fmla="*/ 914 w 1513"/>
                <a:gd name="T107" fmla="*/ 225 h 1512"/>
                <a:gd name="T108" fmla="*/ 994 w 1513"/>
                <a:gd name="T109" fmla="*/ 89 h 1512"/>
                <a:gd name="T110" fmla="*/ 1129 w 1513"/>
                <a:gd name="T111" fmla="*/ 1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3" h="1512">
                  <a:moveTo>
                    <a:pt x="940" y="1065"/>
                  </a:moveTo>
                  <a:lnTo>
                    <a:pt x="927" y="1067"/>
                  </a:lnTo>
                  <a:lnTo>
                    <a:pt x="916" y="1075"/>
                  </a:lnTo>
                  <a:lnTo>
                    <a:pt x="909" y="1086"/>
                  </a:lnTo>
                  <a:lnTo>
                    <a:pt x="907" y="1098"/>
                  </a:lnTo>
                  <a:lnTo>
                    <a:pt x="909" y="1110"/>
                  </a:lnTo>
                  <a:lnTo>
                    <a:pt x="916" y="1121"/>
                  </a:lnTo>
                  <a:lnTo>
                    <a:pt x="1150" y="1356"/>
                  </a:lnTo>
                  <a:lnTo>
                    <a:pt x="1161" y="1363"/>
                  </a:lnTo>
                  <a:lnTo>
                    <a:pt x="1174" y="1366"/>
                  </a:lnTo>
                  <a:lnTo>
                    <a:pt x="1186" y="1363"/>
                  </a:lnTo>
                  <a:lnTo>
                    <a:pt x="1197" y="1356"/>
                  </a:lnTo>
                  <a:lnTo>
                    <a:pt x="1205" y="1345"/>
                  </a:lnTo>
                  <a:lnTo>
                    <a:pt x="1207" y="1333"/>
                  </a:lnTo>
                  <a:lnTo>
                    <a:pt x="1205" y="1319"/>
                  </a:lnTo>
                  <a:lnTo>
                    <a:pt x="1197" y="1308"/>
                  </a:lnTo>
                  <a:lnTo>
                    <a:pt x="963" y="1075"/>
                  </a:lnTo>
                  <a:lnTo>
                    <a:pt x="952" y="1067"/>
                  </a:lnTo>
                  <a:lnTo>
                    <a:pt x="940" y="1065"/>
                  </a:lnTo>
                  <a:close/>
                  <a:moveTo>
                    <a:pt x="1045" y="960"/>
                  </a:moveTo>
                  <a:lnTo>
                    <a:pt x="1033" y="962"/>
                  </a:lnTo>
                  <a:lnTo>
                    <a:pt x="1022" y="968"/>
                  </a:lnTo>
                  <a:lnTo>
                    <a:pt x="1015" y="979"/>
                  </a:lnTo>
                  <a:lnTo>
                    <a:pt x="1012" y="993"/>
                  </a:lnTo>
                  <a:lnTo>
                    <a:pt x="1015" y="1005"/>
                  </a:lnTo>
                  <a:lnTo>
                    <a:pt x="1022" y="1016"/>
                  </a:lnTo>
                  <a:lnTo>
                    <a:pt x="1256" y="1250"/>
                  </a:lnTo>
                  <a:lnTo>
                    <a:pt x="1267" y="1258"/>
                  </a:lnTo>
                  <a:lnTo>
                    <a:pt x="1280" y="1260"/>
                  </a:lnTo>
                  <a:lnTo>
                    <a:pt x="1292" y="1258"/>
                  </a:lnTo>
                  <a:lnTo>
                    <a:pt x="1303" y="1250"/>
                  </a:lnTo>
                  <a:lnTo>
                    <a:pt x="1311" y="1239"/>
                  </a:lnTo>
                  <a:lnTo>
                    <a:pt x="1313" y="1227"/>
                  </a:lnTo>
                  <a:lnTo>
                    <a:pt x="1311" y="1214"/>
                  </a:lnTo>
                  <a:lnTo>
                    <a:pt x="1303" y="1203"/>
                  </a:lnTo>
                  <a:lnTo>
                    <a:pt x="1070" y="968"/>
                  </a:lnTo>
                  <a:lnTo>
                    <a:pt x="1059" y="962"/>
                  </a:lnTo>
                  <a:lnTo>
                    <a:pt x="1045" y="960"/>
                  </a:lnTo>
                  <a:close/>
                  <a:moveTo>
                    <a:pt x="1208" y="0"/>
                  </a:moveTo>
                  <a:lnTo>
                    <a:pt x="1251" y="2"/>
                  </a:lnTo>
                  <a:lnTo>
                    <a:pt x="1294" y="12"/>
                  </a:lnTo>
                  <a:lnTo>
                    <a:pt x="1298" y="13"/>
                  </a:lnTo>
                  <a:lnTo>
                    <a:pt x="1302" y="17"/>
                  </a:lnTo>
                  <a:lnTo>
                    <a:pt x="1305" y="20"/>
                  </a:lnTo>
                  <a:lnTo>
                    <a:pt x="1306" y="24"/>
                  </a:lnTo>
                  <a:lnTo>
                    <a:pt x="1307" y="30"/>
                  </a:lnTo>
                  <a:lnTo>
                    <a:pt x="1306" y="34"/>
                  </a:lnTo>
                  <a:lnTo>
                    <a:pt x="1304" y="39"/>
                  </a:lnTo>
                  <a:lnTo>
                    <a:pt x="1302" y="42"/>
                  </a:lnTo>
                  <a:lnTo>
                    <a:pt x="1110" y="234"/>
                  </a:lnTo>
                  <a:lnTo>
                    <a:pt x="1113" y="240"/>
                  </a:lnTo>
                  <a:lnTo>
                    <a:pt x="1118" y="249"/>
                  </a:lnTo>
                  <a:lnTo>
                    <a:pt x="1125" y="259"/>
                  </a:lnTo>
                  <a:lnTo>
                    <a:pt x="1135" y="272"/>
                  </a:lnTo>
                  <a:lnTo>
                    <a:pt x="1147" y="288"/>
                  </a:lnTo>
                  <a:lnTo>
                    <a:pt x="1163" y="307"/>
                  </a:lnTo>
                  <a:lnTo>
                    <a:pt x="1184" y="328"/>
                  </a:lnTo>
                  <a:lnTo>
                    <a:pt x="1206" y="349"/>
                  </a:lnTo>
                  <a:lnTo>
                    <a:pt x="1225" y="365"/>
                  </a:lnTo>
                  <a:lnTo>
                    <a:pt x="1240" y="378"/>
                  </a:lnTo>
                  <a:lnTo>
                    <a:pt x="1253" y="387"/>
                  </a:lnTo>
                  <a:lnTo>
                    <a:pt x="1264" y="395"/>
                  </a:lnTo>
                  <a:lnTo>
                    <a:pt x="1272" y="400"/>
                  </a:lnTo>
                  <a:lnTo>
                    <a:pt x="1279" y="402"/>
                  </a:lnTo>
                  <a:lnTo>
                    <a:pt x="1470" y="210"/>
                  </a:lnTo>
                  <a:lnTo>
                    <a:pt x="1473" y="207"/>
                  </a:lnTo>
                  <a:lnTo>
                    <a:pt x="1478" y="205"/>
                  </a:lnTo>
                  <a:lnTo>
                    <a:pt x="1482" y="205"/>
                  </a:lnTo>
                  <a:lnTo>
                    <a:pt x="1488" y="205"/>
                  </a:lnTo>
                  <a:lnTo>
                    <a:pt x="1492" y="207"/>
                  </a:lnTo>
                  <a:lnTo>
                    <a:pt x="1495" y="209"/>
                  </a:lnTo>
                  <a:lnTo>
                    <a:pt x="1499" y="214"/>
                  </a:lnTo>
                  <a:lnTo>
                    <a:pt x="1500" y="218"/>
                  </a:lnTo>
                  <a:lnTo>
                    <a:pt x="1510" y="258"/>
                  </a:lnTo>
                  <a:lnTo>
                    <a:pt x="1513" y="298"/>
                  </a:lnTo>
                  <a:lnTo>
                    <a:pt x="1511" y="339"/>
                  </a:lnTo>
                  <a:lnTo>
                    <a:pt x="1503" y="379"/>
                  </a:lnTo>
                  <a:lnTo>
                    <a:pt x="1491" y="417"/>
                  </a:lnTo>
                  <a:lnTo>
                    <a:pt x="1473" y="453"/>
                  </a:lnTo>
                  <a:lnTo>
                    <a:pt x="1451" y="488"/>
                  </a:lnTo>
                  <a:lnTo>
                    <a:pt x="1424" y="518"/>
                  </a:lnTo>
                  <a:lnTo>
                    <a:pt x="1394" y="545"/>
                  </a:lnTo>
                  <a:lnTo>
                    <a:pt x="1361" y="567"/>
                  </a:lnTo>
                  <a:lnTo>
                    <a:pt x="1325" y="584"/>
                  </a:lnTo>
                  <a:lnTo>
                    <a:pt x="1287" y="598"/>
                  </a:lnTo>
                  <a:lnTo>
                    <a:pt x="1249" y="605"/>
                  </a:lnTo>
                  <a:lnTo>
                    <a:pt x="1208" y="608"/>
                  </a:lnTo>
                  <a:lnTo>
                    <a:pt x="1208" y="608"/>
                  </a:lnTo>
                  <a:lnTo>
                    <a:pt x="1168" y="605"/>
                  </a:lnTo>
                  <a:lnTo>
                    <a:pt x="1127" y="597"/>
                  </a:lnTo>
                  <a:lnTo>
                    <a:pt x="1088" y="583"/>
                  </a:lnTo>
                  <a:lnTo>
                    <a:pt x="856" y="815"/>
                  </a:lnTo>
                  <a:lnTo>
                    <a:pt x="932" y="890"/>
                  </a:lnTo>
                  <a:lnTo>
                    <a:pt x="984" y="840"/>
                  </a:lnTo>
                  <a:lnTo>
                    <a:pt x="996" y="830"/>
                  </a:lnTo>
                  <a:lnTo>
                    <a:pt x="1010" y="824"/>
                  </a:lnTo>
                  <a:lnTo>
                    <a:pt x="1026" y="822"/>
                  </a:lnTo>
                  <a:lnTo>
                    <a:pt x="1041" y="824"/>
                  </a:lnTo>
                  <a:lnTo>
                    <a:pt x="1055" y="830"/>
                  </a:lnTo>
                  <a:lnTo>
                    <a:pt x="1069" y="840"/>
                  </a:lnTo>
                  <a:lnTo>
                    <a:pt x="1433" y="1204"/>
                  </a:lnTo>
                  <a:lnTo>
                    <a:pt x="1443" y="1216"/>
                  </a:lnTo>
                  <a:lnTo>
                    <a:pt x="1448" y="1230"/>
                  </a:lnTo>
                  <a:lnTo>
                    <a:pt x="1450" y="1246"/>
                  </a:lnTo>
                  <a:lnTo>
                    <a:pt x="1448" y="1261"/>
                  </a:lnTo>
                  <a:lnTo>
                    <a:pt x="1443" y="1275"/>
                  </a:lnTo>
                  <a:lnTo>
                    <a:pt x="1433" y="1288"/>
                  </a:lnTo>
                  <a:lnTo>
                    <a:pt x="1236" y="1486"/>
                  </a:lnTo>
                  <a:lnTo>
                    <a:pt x="1223" y="1495"/>
                  </a:lnTo>
                  <a:lnTo>
                    <a:pt x="1208" y="1501"/>
                  </a:lnTo>
                  <a:lnTo>
                    <a:pt x="1193" y="1503"/>
                  </a:lnTo>
                  <a:lnTo>
                    <a:pt x="1177" y="1501"/>
                  </a:lnTo>
                  <a:lnTo>
                    <a:pt x="1163" y="1495"/>
                  </a:lnTo>
                  <a:lnTo>
                    <a:pt x="1151" y="1486"/>
                  </a:lnTo>
                  <a:lnTo>
                    <a:pt x="787" y="1121"/>
                  </a:lnTo>
                  <a:lnTo>
                    <a:pt x="777" y="1108"/>
                  </a:lnTo>
                  <a:lnTo>
                    <a:pt x="771" y="1094"/>
                  </a:lnTo>
                  <a:lnTo>
                    <a:pt x="769" y="1078"/>
                  </a:lnTo>
                  <a:lnTo>
                    <a:pt x="771" y="1063"/>
                  </a:lnTo>
                  <a:lnTo>
                    <a:pt x="777" y="1049"/>
                  </a:lnTo>
                  <a:lnTo>
                    <a:pt x="787" y="1037"/>
                  </a:lnTo>
                  <a:lnTo>
                    <a:pt x="837" y="985"/>
                  </a:lnTo>
                  <a:lnTo>
                    <a:pt x="763" y="909"/>
                  </a:lnTo>
                  <a:lnTo>
                    <a:pt x="583" y="1088"/>
                  </a:lnTo>
                  <a:lnTo>
                    <a:pt x="597" y="1127"/>
                  </a:lnTo>
                  <a:lnTo>
                    <a:pt x="605" y="1166"/>
                  </a:lnTo>
                  <a:lnTo>
                    <a:pt x="609" y="1208"/>
                  </a:lnTo>
                  <a:lnTo>
                    <a:pt x="605" y="1248"/>
                  </a:lnTo>
                  <a:lnTo>
                    <a:pt x="598" y="1286"/>
                  </a:lnTo>
                  <a:lnTo>
                    <a:pt x="586" y="1324"/>
                  </a:lnTo>
                  <a:lnTo>
                    <a:pt x="568" y="1360"/>
                  </a:lnTo>
                  <a:lnTo>
                    <a:pt x="546" y="1393"/>
                  </a:lnTo>
                  <a:lnTo>
                    <a:pt x="520" y="1423"/>
                  </a:lnTo>
                  <a:lnTo>
                    <a:pt x="489" y="1449"/>
                  </a:lnTo>
                  <a:lnTo>
                    <a:pt x="456" y="1471"/>
                  </a:lnTo>
                  <a:lnTo>
                    <a:pt x="420" y="1489"/>
                  </a:lnTo>
                  <a:lnTo>
                    <a:pt x="383" y="1502"/>
                  </a:lnTo>
                  <a:lnTo>
                    <a:pt x="345" y="1510"/>
                  </a:lnTo>
                  <a:lnTo>
                    <a:pt x="304" y="1512"/>
                  </a:lnTo>
                  <a:lnTo>
                    <a:pt x="261" y="1510"/>
                  </a:lnTo>
                  <a:lnTo>
                    <a:pt x="219" y="1500"/>
                  </a:lnTo>
                  <a:lnTo>
                    <a:pt x="215" y="1499"/>
                  </a:lnTo>
                  <a:lnTo>
                    <a:pt x="211" y="1495"/>
                  </a:lnTo>
                  <a:lnTo>
                    <a:pt x="208" y="1491"/>
                  </a:lnTo>
                  <a:lnTo>
                    <a:pt x="207" y="1487"/>
                  </a:lnTo>
                  <a:lnTo>
                    <a:pt x="206" y="1482"/>
                  </a:lnTo>
                  <a:lnTo>
                    <a:pt x="207" y="1478"/>
                  </a:lnTo>
                  <a:lnTo>
                    <a:pt x="208" y="1473"/>
                  </a:lnTo>
                  <a:lnTo>
                    <a:pt x="211" y="1470"/>
                  </a:lnTo>
                  <a:lnTo>
                    <a:pt x="403" y="1278"/>
                  </a:lnTo>
                  <a:lnTo>
                    <a:pt x="400" y="1272"/>
                  </a:lnTo>
                  <a:lnTo>
                    <a:pt x="395" y="1263"/>
                  </a:lnTo>
                  <a:lnTo>
                    <a:pt x="389" y="1252"/>
                  </a:lnTo>
                  <a:lnTo>
                    <a:pt x="379" y="1239"/>
                  </a:lnTo>
                  <a:lnTo>
                    <a:pt x="365" y="1224"/>
                  </a:lnTo>
                  <a:lnTo>
                    <a:pt x="349" y="1205"/>
                  </a:lnTo>
                  <a:lnTo>
                    <a:pt x="328" y="1184"/>
                  </a:lnTo>
                  <a:lnTo>
                    <a:pt x="307" y="1163"/>
                  </a:lnTo>
                  <a:lnTo>
                    <a:pt x="288" y="1147"/>
                  </a:lnTo>
                  <a:lnTo>
                    <a:pt x="273" y="1133"/>
                  </a:lnTo>
                  <a:lnTo>
                    <a:pt x="260" y="1125"/>
                  </a:lnTo>
                  <a:lnTo>
                    <a:pt x="249" y="1117"/>
                  </a:lnTo>
                  <a:lnTo>
                    <a:pt x="240" y="1113"/>
                  </a:lnTo>
                  <a:lnTo>
                    <a:pt x="235" y="1110"/>
                  </a:lnTo>
                  <a:lnTo>
                    <a:pt x="43" y="1302"/>
                  </a:lnTo>
                  <a:lnTo>
                    <a:pt x="40" y="1305"/>
                  </a:lnTo>
                  <a:lnTo>
                    <a:pt x="35" y="1306"/>
                  </a:lnTo>
                  <a:lnTo>
                    <a:pt x="30" y="1307"/>
                  </a:lnTo>
                  <a:lnTo>
                    <a:pt x="26" y="1307"/>
                  </a:lnTo>
                  <a:lnTo>
                    <a:pt x="21" y="1305"/>
                  </a:lnTo>
                  <a:lnTo>
                    <a:pt x="18" y="1302"/>
                  </a:lnTo>
                  <a:lnTo>
                    <a:pt x="15" y="1299"/>
                  </a:lnTo>
                  <a:lnTo>
                    <a:pt x="12" y="1294"/>
                  </a:lnTo>
                  <a:lnTo>
                    <a:pt x="4" y="1253"/>
                  </a:lnTo>
                  <a:lnTo>
                    <a:pt x="0" y="1214"/>
                  </a:lnTo>
                  <a:lnTo>
                    <a:pt x="2" y="1173"/>
                  </a:lnTo>
                  <a:lnTo>
                    <a:pt x="10" y="1133"/>
                  </a:lnTo>
                  <a:lnTo>
                    <a:pt x="22" y="1095"/>
                  </a:lnTo>
                  <a:lnTo>
                    <a:pt x="40" y="1059"/>
                  </a:lnTo>
                  <a:lnTo>
                    <a:pt x="62" y="1025"/>
                  </a:lnTo>
                  <a:lnTo>
                    <a:pt x="89" y="994"/>
                  </a:lnTo>
                  <a:lnTo>
                    <a:pt x="119" y="967"/>
                  </a:lnTo>
                  <a:lnTo>
                    <a:pt x="152" y="945"/>
                  </a:lnTo>
                  <a:lnTo>
                    <a:pt x="187" y="928"/>
                  </a:lnTo>
                  <a:lnTo>
                    <a:pt x="225" y="914"/>
                  </a:lnTo>
                  <a:lnTo>
                    <a:pt x="264" y="907"/>
                  </a:lnTo>
                  <a:lnTo>
                    <a:pt x="304" y="905"/>
                  </a:lnTo>
                  <a:lnTo>
                    <a:pt x="346" y="907"/>
                  </a:lnTo>
                  <a:lnTo>
                    <a:pt x="385" y="916"/>
                  </a:lnTo>
                  <a:lnTo>
                    <a:pt x="424" y="929"/>
                  </a:lnTo>
                  <a:lnTo>
                    <a:pt x="603" y="751"/>
                  </a:lnTo>
                  <a:lnTo>
                    <a:pt x="365" y="513"/>
                  </a:lnTo>
                  <a:lnTo>
                    <a:pt x="364" y="512"/>
                  </a:lnTo>
                  <a:lnTo>
                    <a:pt x="177" y="403"/>
                  </a:lnTo>
                  <a:lnTo>
                    <a:pt x="173" y="400"/>
                  </a:lnTo>
                  <a:lnTo>
                    <a:pt x="170" y="396"/>
                  </a:lnTo>
                  <a:lnTo>
                    <a:pt x="43" y="212"/>
                  </a:lnTo>
                  <a:lnTo>
                    <a:pt x="39" y="201"/>
                  </a:lnTo>
                  <a:lnTo>
                    <a:pt x="40" y="190"/>
                  </a:lnTo>
                  <a:lnTo>
                    <a:pt x="45" y="179"/>
                  </a:lnTo>
                  <a:lnTo>
                    <a:pt x="127" y="98"/>
                  </a:lnTo>
                  <a:lnTo>
                    <a:pt x="138" y="93"/>
                  </a:lnTo>
                  <a:lnTo>
                    <a:pt x="149" y="91"/>
                  </a:lnTo>
                  <a:lnTo>
                    <a:pt x="160" y="96"/>
                  </a:lnTo>
                  <a:lnTo>
                    <a:pt x="343" y="222"/>
                  </a:lnTo>
                  <a:lnTo>
                    <a:pt x="347" y="226"/>
                  </a:lnTo>
                  <a:lnTo>
                    <a:pt x="350" y="231"/>
                  </a:lnTo>
                  <a:lnTo>
                    <a:pt x="459" y="417"/>
                  </a:lnTo>
                  <a:lnTo>
                    <a:pt x="460" y="418"/>
                  </a:lnTo>
                  <a:lnTo>
                    <a:pt x="698" y="656"/>
                  </a:lnTo>
                  <a:lnTo>
                    <a:pt x="930" y="424"/>
                  </a:lnTo>
                  <a:lnTo>
                    <a:pt x="916" y="385"/>
                  </a:lnTo>
                  <a:lnTo>
                    <a:pt x="908" y="346"/>
                  </a:lnTo>
                  <a:lnTo>
                    <a:pt x="905" y="304"/>
                  </a:lnTo>
                  <a:lnTo>
                    <a:pt x="907" y="264"/>
                  </a:lnTo>
                  <a:lnTo>
                    <a:pt x="914" y="225"/>
                  </a:lnTo>
                  <a:lnTo>
                    <a:pt x="928" y="187"/>
                  </a:lnTo>
                  <a:lnTo>
                    <a:pt x="945" y="152"/>
                  </a:lnTo>
                  <a:lnTo>
                    <a:pt x="967" y="119"/>
                  </a:lnTo>
                  <a:lnTo>
                    <a:pt x="994" y="89"/>
                  </a:lnTo>
                  <a:lnTo>
                    <a:pt x="1023" y="63"/>
                  </a:lnTo>
                  <a:lnTo>
                    <a:pt x="1056" y="40"/>
                  </a:lnTo>
                  <a:lnTo>
                    <a:pt x="1092" y="23"/>
                  </a:lnTo>
                  <a:lnTo>
                    <a:pt x="1129" y="10"/>
                  </a:lnTo>
                  <a:lnTo>
                    <a:pt x="1169" y="2"/>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cxnSp>
        <p:nvCxnSpPr>
          <p:cNvPr id="5" name="Connecteur droit 4"/>
          <p:cNvCxnSpPr/>
          <p:nvPr/>
        </p:nvCxnSpPr>
        <p:spPr>
          <a:xfrm flipV="1">
            <a:off x="742951" y="679617"/>
            <a:ext cx="0" cy="357162"/>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9" name="Connecteur droit 8"/>
          <p:cNvCxnSpPr/>
          <p:nvPr/>
        </p:nvCxnSpPr>
        <p:spPr>
          <a:xfrm flipV="1">
            <a:off x="742951" y="646254"/>
            <a:ext cx="4886324" cy="33363"/>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23060" y="2852936"/>
            <a:ext cx="3119541" cy="3384376"/>
          </a:xfrm>
          <a:prstGeom prst="rect">
            <a:avLst/>
          </a:prstGeom>
          <a:solidFill>
            <a:schemeClr val="bg1"/>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285750" indent="-285750" defTabSz="457200">
              <a:buFont typeface="Wingdings" panose="05000000000000000000" pitchFamily="2" charset="2"/>
              <a:buChar char="Ø"/>
            </a:pPr>
            <a:r>
              <a:rPr lang="fr-CA" sz="1600" dirty="0" smtClean="0">
                <a:solidFill>
                  <a:srgbClr val="002060"/>
                </a:solidFill>
                <a:latin typeface="Arial"/>
              </a:rPr>
              <a:t>Technique </a:t>
            </a:r>
            <a:r>
              <a:rPr lang="fr-CA" sz="1600" dirty="0">
                <a:solidFill>
                  <a:srgbClr val="002060"/>
                </a:solidFill>
                <a:latin typeface="Arial"/>
              </a:rPr>
              <a:t>utile pour faire ressortir les causes </a:t>
            </a:r>
            <a:r>
              <a:rPr lang="fr-CA" sz="1600" dirty="0" smtClean="0">
                <a:solidFill>
                  <a:srgbClr val="002060"/>
                </a:solidFill>
                <a:latin typeface="Arial"/>
              </a:rPr>
              <a:t>d’un </a:t>
            </a:r>
            <a:r>
              <a:rPr lang="fr-CA" sz="1600" dirty="0">
                <a:solidFill>
                  <a:srgbClr val="002060"/>
                </a:solidFill>
                <a:latin typeface="Arial"/>
              </a:rPr>
              <a:t>problème.</a:t>
            </a:r>
          </a:p>
          <a:p>
            <a:pPr marL="285750" indent="-285750" defTabSz="457200">
              <a:buFont typeface="Wingdings" panose="05000000000000000000" pitchFamily="2" charset="2"/>
              <a:buChar char="Ø"/>
            </a:pPr>
            <a:r>
              <a:rPr lang="fr-CA" sz="1600" dirty="0">
                <a:solidFill>
                  <a:srgbClr val="002060"/>
                </a:solidFill>
                <a:latin typeface="Arial"/>
              </a:rPr>
              <a:t>La modélisation </a:t>
            </a:r>
            <a:r>
              <a:rPr lang="fr-CA" sz="1600" b="1" dirty="0">
                <a:solidFill>
                  <a:srgbClr val="002060"/>
                </a:solidFill>
                <a:latin typeface="Arial"/>
              </a:rPr>
              <a:t>à haut niveau</a:t>
            </a:r>
            <a:r>
              <a:rPr lang="fr-CA" sz="1600" dirty="0">
                <a:solidFill>
                  <a:srgbClr val="002060"/>
                </a:solidFill>
                <a:latin typeface="Arial"/>
              </a:rPr>
              <a:t> d’un processus permet d’identifier les causes </a:t>
            </a:r>
            <a:r>
              <a:rPr lang="fr-CA" sz="1600" dirty="0" smtClean="0">
                <a:solidFill>
                  <a:srgbClr val="002060"/>
                </a:solidFill>
                <a:latin typeface="Arial"/>
              </a:rPr>
              <a:t>à </a:t>
            </a:r>
            <a:r>
              <a:rPr lang="fr-CA" sz="1600" dirty="0">
                <a:solidFill>
                  <a:srgbClr val="002060"/>
                </a:solidFill>
                <a:latin typeface="Arial"/>
              </a:rPr>
              <a:t>endroits précis dans le processus</a:t>
            </a:r>
          </a:p>
        </p:txBody>
      </p:sp>
      <p:sp>
        <p:nvSpPr>
          <p:cNvPr id="16" name="Rectangle à coins arrondis 15"/>
          <p:cNvSpPr/>
          <p:nvPr/>
        </p:nvSpPr>
        <p:spPr>
          <a:xfrm>
            <a:off x="611559" y="2442486"/>
            <a:ext cx="3131041" cy="410450"/>
          </a:xfrm>
          <a:prstGeom prst="round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400" b="1" dirty="0" smtClean="0">
                <a:solidFill>
                  <a:prstClr val="white"/>
                </a:solidFill>
              </a:rPr>
              <a:t>DESCRIPTION DE LA TECHNIQUE</a:t>
            </a:r>
            <a:endParaRPr lang="fr-CA" sz="1400" b="1" dirty="0">
              <a:solidFill>
                <a:prstClr val="white"/>
              </a:solidFill>
            </a:endParaRPr>
          </a:p>
        </p:txBody>
      </p:sp>
      <p:sp>
        <p:nvSpPr>
          <p:cNvPr id="19" name="Rectangle 18"/>
          <p:cNvSpPr/>
          <p:nvPr/>
        </p:nvSpPr>
        <p:spPr>
          <a:xfrm>
            <a:off x="623060" y="1285447"/>
            <a:ext cx="3119540" cy="1015663"/>
          </a:xfrm>
          <a:prstGeom prst="rect">
            <a:avLst/>
          </a:prstGeom>
        </p:spPr>
        <p:txBody>
          <a:bodyPr wrap="square">
            <a:spAutoFit/>
          </a:bodyPr>
          <a:lstStyle/>
          <a:p>
            <a:r>
              <a:rPr lang="fr-CA" sz="2000" b="1" dirty="0" smtClean="0">
                <a:solidFill>
                  <a:srgbClr val="002060"/>
                </a:solidFill>
                <a:latin typeface="+mj-lt"/>
              </a:rPr>
              <a:t>La modélisation des</a:t>
            </a:r>
          </a:p>
          <a:p>
            <a:r>
              <a:rPr lang="fr-CA" sz="2000" b="1" dirty="0">
                <a:solidFill>
                  <a:srgbClr val="002060"/>
                </a:solidFill>
                <a:latin typeface="+mj-lt"/>
              </a:rPr>
              <a:t>p</a:t>
            </a:r>
            <a:r>
              <a:rPr lang="fr-CA" sz="2000" b="1" dirty="0" smtClean="0">
                <a:solidFill>
                  <a:srgbClr val="002060"/>
                </a:solidFill>
                <a:latin typeface="+mj-lt"/>
              </a:rPr>
              <a:t>rocessus</a:t>
            </a:r>
          </a:p>
          <a:p>
            <a:r>
              <a:rPr lang="fr-CA" sz="2000" b="1" dirty="0" smtClean="0">
                <a:solidFill>
                  <a:srgbClr val="002060"/>
                </a:solidFill>
                <a:latin typeface="+mj-lt"/>
              </a:rPr>
              <a:t>« AS-IS » </a:t>
            </a:r>
          </a:p>
        </p:txBody>
      </p:sp>
      <p:pic>
        <p:nvPicPr>
          <p:cNvPr id="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3792910" y="3140968"/>
            <a:ext cx="5315594"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ZoneTexte 22"/>
          <p:cNvSpPr txBox="1"/>
          <p:nvPr/>
        </p:nvSpPr>
        <p:spPr>
          <a:xfrm>
            <a:off x="4282002" y="5488504"/>
            <a:ext cx="4227994" cy="424700"/>
          </a:xfrm>
          <a:prstGeom prst="rect">
            <a:avLst/>
          </a:prstGeom>
        </p:spPr>
        <p:txBody>
          <a:bodyPr vert="horz" wrap="square" lIns="91440" tIns="45720" rIns="91440" bIns="45720" rtlCol="0">
            <a:normAutofit/>
          </a:bodyPr>
          <a:lstStyle/>
          <a:p>
            <a:pPr algn="ctr" defTabSz="457200">
              <a:spcBef>
                <a:spcPct val="20000"/>
              </a:spcBef>
              <a:buClr>
                <a:srgbClr val="003C71"/>
              </a:buClr>
              <a:buSzPct val="125000"/>
            </a:pPr>
            <a:r>
              <a:rPr lang="fr-CA" sz="1050" dirty="0" smtClean="0">
                <a:solidFill>
                  <a:srgbClr val="000000"/>
                </a:solidFill>
                <a:latin typeface="Arial"/>
                <a:cs typeface="Times"/>
              </a:rPr>
              <a:t>Source: 2015-2017, PMI-PBA Certification </a:t>
            </a:r>
            <a:r>
              <a:rPr lang="fr-CA" sz="1050" dirty="0" err="1" smtClean="0">
                <a:solidFill>
                  <a:srgbClr val="000000"/>
                </a:solidFill>
                <a:latin typeface="Arial"/>
                <a:cs typeface="Times"/>
              </a:rPr>
              <a:t>Study</a:t>
            </a:r>
            <a:r>
              <a:rPr lang="fr-CA" sz="1050" dirty="0" smtClean="0">
                <a:solidFill>
                  <a:srgbClr val="000000"/>
                </a:solidFill>
                <a:latin typeface="Arial"/>
                <a:cs typeface="Times"/>
              </a:rPr>
              <a:t> Guide, p.67</a:t>
            </a:r>
            <a:endParaRPr lang="fr-CA" sz="1050" dirty="0">
              <a:solidFill>
                <a:srgbClr val="000000"/>
              </a:solidFill>
              <a:latin typeface="Arial"/>
              <a:cs typeface="Times"/>
            </a:endParaRPr>
          </a:p>
        </p:txBody>
      </p:sp>
    </p:spTree>
    <p:extLst>
      <p:ext uri="{BB962C8B-B14F-4D97-AF65-F5344CB8AC3E}">
        <p14:creationId xmlns:p14="http://schemas.microsoft.com/office/powerpoint/2010/main" val="24215325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2</a:t>
            </a:r>
            <a:br>
              <a:rPr lang="fr-CA" dirty="0" smtClean="0">
                <a:solidFill>
                  <a:srgbClr val="002060"/>
                </a:solidFill>
              </a:rPr>
            </a:br>
            <a:r>
              <a:rPr lang="fr-CA" sz="2200" dirty="0" smtClean="0">
                <a:solidFill>
                  <a:srgbClr val="002060"/>
                </a:solidFill>
              </a:rPr>
              <a:t>analyser les écarts « </a:t>
            </a:r>
            <a:r>
              <a:rPr lang="fr-CA" sz="2200" dirty="0" err="1" smtClean="0">
                <a:solidFill>
                  <a:srgbClr val="002060"/>
                </a:solidFill>
              </a:rPr>
              <a:t>as-is</a:t>
            </a:r>
            <a:r>
              <a:rPr lang="fr-CA" sz="2200" dirty="0" smtClean="0">
                <a:solidFill>
                  <a:srgbClr val="002060"/>
                </a:solidFill>
              </a:rPr>
              <a:t> » vs «</a:t>
            </a:r>
            <a:r>
              <a:rPr lang="fr-CA" sz="2200" dirty="0" err="1" smtClean="0">
                <a:solidFill>
                  <a:srgbClr val="002060"/>
                </a:solidFill>
              </a:rPr>
              <a:t>to-be</a:t>
            </a:r>
            <a:r>
              <a:rPr lang="fr-CA" sz="2200" smtClean="0">
                <a:solidFill>
                  <a:srgbClr val="002060"/>
                </a:solidFill>
              </a:rPr>
              <a:t>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Comprendre les buts et objectifs ;</a:t>
            </a:r>
          </a:p>
          <a:p>
            <a:pPr marL="457200" indent="-457200">
              <a:buFont typeface="+mj-lt"/>
              <a:buAutoNum type="alphaLcParenR"/>
            </a:pPr>
            <a:r>
              <a:rPr lang="fr-CA" b="1" dirty="0">
                <a:solidFill>
                  <a:srgbClr val="FF0066"/>
                </a:solidFill>
              </a:rPr>
              <a:t>Miser sur des critères pertinents</a:t>
            </a:r>
            <a:r>
              <a:rPr lang="fr-CA" b="1" i="1" dirty="0" smtClean="0">
                <a:solidFill>
                  <a:srgbClr val="FF0066"/>
                </a:solidFill>
              </a:rPr>
              <a:t>;</a:t>
            </a:r>
          </a:p>
          <a:p>
            <a:pPr marL="457200" indent="-457200">
              <a:buFont typeface="+mj-lt"/>
              <a:buAutoNum type="alphaLcParenR"/>
            </a:pPr>
            <a:r>
              <a:rPr lang="fr-CA" b="1" dirty="0">
                <a:solidFill>
                  <a:srgbClr val="FF0066"/>
                </a:solidFill>
              </a:rPr>
              <a:t>Analyser les FFOM </a:t>
            </a:r>
            <a:r>
              <a:rPr lang="fr-CA" b="1" i="1" dirty="0">
                <a:solidFill>
                  <a:srgbClr val="FF0066"/>
                </a:solidFill>
              </a:rPr>
              <a:t>« SWOT </a:t>
            </a:r>
            <a:r>
              <a:rPr lang="fr-CA" b="1" i="1" dirty="0" smtClean="0">
                <a:solidFill>
                  <a:srgbClr val="FF0066"/>
                </a:solidFill>
              </a:rPr>
              <a:t>» </a:t>
            </a:r>
            <a:r>
              <a:rPr lang="fr-CA" b="1" dirty="0" smtClean="0">
                <a:solidFill>
                  <a:srgbClr val="FF0066"/>
                </a:solidFill>
              </a:rPr>
              <a:t>;</a:t>
            </a:r>
          </a:p>
          <a:p>
            <a:pPr marL="457200" indent="-457200">
              <a:buFont typeface="+mj-lt"/>
              <a:buAutoNum type="alphaLcParenR"/>
            </a:pPr>
            <a:r>
              <a:rPr lang="fr-CA" b="1" dirty="0" smtClean="0">
                <a:solidFill>
                  <a:srgbClr val="FF0066"/>
                </a:solidFill>
              </a:rPr>
              <a:t>Analyser </a:t>
            </a:r>
            <a:r>
              <a:rPr lang="fr-CA" b="1" dirty="0">
                <a:solidFill>
                  <a:srgbClr val="FF0066"/>
                </a:solidFill>
              </a:rPr>
              <a:t>l</a:t>
            </a:r>
            <a:r>
              <a:rPr lang="fr-CA" b="1" dirty="0" smtClean="0">
                <a:solidFill>
                  <a:srgbClr val="FF0066"/>
                </a:solidFill>
              </a:rPr>
              <a:t>es causes fondamentales « </a:t>
            </a:r>
            <a:r>
              <a:rPr lang="fr-CA" b="1" dirty="0" err="1" smtClean="0">
                <a:solidFill>
                  <a:srgbClr val="FF0066"/>
                </a:solidFill>
              </a:rPr>
              <a:t>Root</a:t>
            </a:r>
            <a:r>
              <a:rPr lang="fr-CA" b="1" dirty="0" smtClean="0">
                <a:solidFill>
                  <a:srgbClr val="FF0066"/>
                </a:solidFill>
              </a:rPr>
              <a:t> Cause » ;</a:t>
            </a:r>
          </a:p>
          <a:p>
            <a:pPr marL="457200" indent="-457200">
              <a:buFont typeface="+mj-lt"/>
              <a:buAutoNum type="alphaLcParenR"/>
            </a:pPr>
            <a:r>
              <a:rPr lang="fr-CA" b="1" dirty="0" smtClean="0">
                <a:solidFill>
                  <a:srgbClr val="FF0066"/>
                </a:solidFill>
              </a:rPr>
              <a:t>Déterminer les ressources / capacités additionnelles ;</a:t>
            </a:r>
          </a:p>
          <a:p>
            <a:pPr marL="457200" indent="-457200">
              <a:buFont typeface="+mj-lt"/>
              <a:buAutoNum type="alphaLcParenR"/>
            </a:pPr>
            <a:r>
              <a:rPr lang="fr-CA" dirty="0" smtClean="0"/>
              <a:t>Évaluer les ressources / capacités en place « AS-IS »</a:t>
            </a:r>
          </a:p>
          <a:p>
            <a:pPr marL="457200" indent="-457200">
              <a:buFont typeface="+mj-lt"/>
              <a:buAutoNum type="alphaLcParenR"/>
            </a:pPr>
            <a:r>
              <a:rPr lang="fr-CA" dirty="0" smtClean="0"/>
              <a:t>Identifier les écarts de ressources / capacités.</a:t>
            </a:r>
          </a:p>
          <a:p>
            <a:pPr marL="457200" indent="-457200">
              <a:buFont typeface="+mj-lt"/>
              <a:buAutoNum type="alphaLcParenR"/>
            </a:pPr>
            <a:endParaRPr lang="fr-CA" dirty="0"/>
          </a:p>
        </p:txBody>
      </p:sp>
    </p:spTree>
    <p:extLst>
      <p:ext uri="{BB962C8B-B14F-4D97-AF65-F5344CB8AC3E}">
        <p14:creationId xmlns:p14="http://schemas.microsoft.com/office/powerpoint/2010/main" val="17954950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2 </a:t>
            </a:r>
            <a:r>
              <a:rPr lang="fr-CA" sz="1800" b="0" i="1" dirty="0">
                <a:solidFill>
                  <a:srgbClr val="003C71"/>
                </a:solidFill>
              </a:rPr>
              <a:t>- Activité e</a:t>
            </a:r>
            <a:r>
              <a:rPr lang="fr-CA" sz="1800" b="0" i="1" dirty="0" smtClean="0">
                <a:solidFill>
                  <a:srgbClr val="003C71"/>
                </a:solidFill>
              </a:rPr>
              <a:t>. –DÉTERMINER LES CAPACITÉS ADDITIONELLES</a:t>
            </a:r>
            <a:endParaRPr lang="fr-CA" sz="1800" b="0" i="1" dirty="0">
              <a:solidFill>
                <a:srgbClr val="003C71"/>
              </a:solidFill>
            </a:endParaRPr>
          </a:p>
        </p:txBody>
      </p:sp>
      <p:sp>
        <p:nvSpPr>
          <p:cNvPr id="21" name="ZoneTexte 20"/>
          <p:cNvSpPr txBox="1"/>
          <p:nvPr/>
        </p:nvSpPr>
        <p:spPr>
          <a:xfrm>
            <a:off x="1152928" y="1122604"/>
            <a:ext cx="7431996" cy="938243"/>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400" dirty="0" smtClean="0">
                <a:solidFill>
                  <a:srgbClr val="000000"/>
                </a:solidFill>
                <a:latin typeface="Arial"/>
                <a:cs typeface="Times"/>
              </a:rPr>
              <a:t>Une fois les causes fondamentales ou contributeurs identifiés, il est possible de spécifier la façon de corriger  le problème ou comment tirer avantage d’une opportunité. L’analyste d’affaires recommandera l’ajout de capacités en fonction des éléments soulevés dans l’analyse des causes fondamentales.  </a:t>
            </a:r>
            <a:endParaRPr lang="fr-CA" sz="1400" dirty="0">
              <a:solidFill>
                <a:srgbClr val="000000"/>
              </a:solidFill>
              <a:latin typeface="Arial"/>
              <a:cs typeface="Times"/>
            </a:endParaRPr>
          </a:p>
        </p:txBody>
      </p:sp>
      <p:sp>
        <p:nvSpPr>
          <p:cNvPr id="28" name="Freeform 72"/>
          <p:cNvSpPr>
            <a:spLocks noChangeAspect="1" noEditPoints="1"/>
          </p:cNvSpPr>
          <p:nvPr>
            <p:custDataLst>
              <p:tags r:id="rId1"/>
            </p:custDataLst>
          </p:nvPr>
        </p:nvSpPr>
        <p:spPr bwMode="auto">
          <a:xfrm>
            <a:off x="680417" y="1290494"/>
            <a:ext cx="472509" cy="483371"/>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9" name="ZoneTexte 28"/>
          <p:cNvSpPr txBox="1"/>
          <p:nvPr/>
        </p:nvSpPr>
        <p:spPr>
          <a:xfrm>
            <a:off x="196218" y="2178675"/>
            <a:ext cx="4227995" cy="3986629"/>
          </a:xfrm>
          <a:prstGeom prst="rect">
            <a:avLst/>
          </a:prstGeom>
        </p:spPr>
        <p:txBody>
          <a:bodyPr vert="horz" wrap="square" lIns="91440" tIns="45720" rIns="91440" bIns="45720" rtlCol="0">
            <a:noAutofit/>
          </a:bodyPr>
          <a:lstStyle/>
          <a:p>
            <a:pPr marL="285750" indent="-285750" defTabSz="457200">
              <a:spcBef>
                <a:spcPct val="20000"/>
              </a:spcBef>
              <a:buClr>
                <a:srgbClr val="003C71"/>
              </a:buClr>
              <a:buSzPct val="125000"/>
              <a:buFont typeface="Wingdings" panose="05000000000000000000" pitchFamily="2" charset="2"/>
              <a:buChar char="§"/>
            </a:pPr>
            <a:r>
              <a:rPr lang="fr-CA" sz="1600" b="1" dirty="0" smtClean="0">
                <a:solidFill>
                  <a:srgbClr val="000000"/>
                </a:solidFill>
                <a:latin typeface="Arial"/>
                <a:cs typeface="Times"/>
              </a:rPr>
              <a:t>Les capacités sont diverses :</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Arial"/>
                <a:cs typeface="Times"/>
              </a:rPr>
              <a:t>Nouveau logiciel</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Arial"/>
                <a:cs typeface="Times"/>
              </a:rPr>
              <a:t>Machinerie</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Arial"/>
                <a:cs typeface="Times"/>
              </a:rPr>
              <a:t>Employés compétents</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Arial"/>
                <a:cs typeface="Times"/>
              </a:rPr>
              <a:t>Ajout d’une usine </a:t>
            </a:r>
          </a:p>
          <a:p>
            <a:pPr marL="742950" lvl="1" indent="-285750" defTabSz="457200">
              <a:spcBef>
                <a:spcPct val="20000"/>
              </a:spcBef>
              <a:buClr>
                <a:srgbClr val="003C71"/>
              </a:buClr>
              <a:buSzPct val="125000"/>
              <a:buFont typeface="Wingdings" panose="05000000000000000000" pitchFamily="2" charset="2"/>
              <a:buChar char="§"/>
            </a:pPr>
            <a:r>
              <a:rPr lang="fr-CA" sz="1600" dirty="0">
                <a:solidFill>
                  <a:srgbClr val="000000"/>
                </a:solidFill>
                <a:latin typeface="Arial"/>
                <a:cs typeface="Times"/>
              </a:rPr>
              <a:t>Nouveau </a:t>
            </a:r>
            <a:r>
              <a:rPr lang="fr-CA" sz="1600" dirty="0" smtClean="0">
                <a:solidFill>
                  <a:srgbClr val="000000"/>
                </a:solidFill>
                <a:latin typeface="Arial"/>
                <a:cs typeface="Times"/>
              </a:rPr>
              <a:t>processus</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Arial"/>
                <a:cs typeface="Times"/>
              </a:rPr>
              <a:t>Nouvelle structure</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Arial"/>
                <a:cs typeface="Times"/>
              </a:rPr>
              <a:t>Etc.</a:t>
            </a:r>
          </a:p>
          <a:p>
            <a:pPr defTabSz="457200">
              <a:spcBef>
                <a:spcPct val="20000"/>
              </a:spcBef>
              <a:buClr>
                <a:srgbClr val="003C71"/>
              </a:buClr>
              <a:buSzPct val="125000"/>
            </a:pPr>
            <a:endParaRPr lang="fr-CA" sz="1600" dirty="0" smtClean="0">
              <a:solidFill>
                <a:srgbClr val="000000"/>
              </a:solidFill>
              <a:latin typeface="Arial"/>
              <a:cs typeface="Times"/>
            </a:endParaRPr>
          </a:p>
          <a:p>
            <a:pPr marL="285750"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Arial"/>
                <a:cs typeface="Times"/>
              </a:rPr>
              <a:t>Pour assurer une utilisation optimale de ces méthodes, il est </a:t>
            </a:r>
            <a:r>
              <a:rPr lang="fr-CA" sz="1600" b="1" dirty="0" smtClean="0">
                <a:solidFill>
                  <a:srgbClr val="000000"/>
                </a:solidFill>
                <a:latin typeface="Arial"/>
                <a:cs typeface="Times"/>
              </a:rPr>
              <a:t>PRIMORDIAL</a:t>
            </a:r>
            <a:r>
              <a:rPr lang="fr-CA" sz="1600" dirty="0" smtClean="0">
                <a:solidFill>
                  <a:srgbClr val="000000"/>
                </a:solidFill>
                <a:latin typeface="Arial"/>
                <a:cs typeface="Times"/>
              </a:rPr>
              <a:t> d’avoir bien identifié les causes fondamentales du problème!</a:t>
            </a:r>
            <a:endParaRPr lang="fr-CA" sz="1600" dirty="0">
              <a:solidFill>
                <a:srgbClr val="000000"/>
              </a:solidFill>
              <a:latin typeface="Arial"/>
              <a:cs typeface="Times"/>
            </a:endParaRPr>
          </a:p>
        </p:txBody>
      </p:sp>
      <p:sp>
        <p:nvSpPr>
          <p:cNvPr id="30" name="Triangle isocèle 29"/>
          <p:cNvSpPr/>
          <p:nvPr/>
        </p:nvSpPr>
        <p:spPr>
          <a:xfrm rot="5400000">
            <a:off x="2865000" y="3932585"/>
            <a:ext cx="3681450" cy="332628"/>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2" name="ZoneTexte 1"/>
          <p:cNvSpPr txBox="1"/>
          <p:nvPr/>
        </p:nvSpPr>
        <p:spPr>
          <a:xfrm>
            <a:off x="4893243" y="2258174"/>
            <a:ext cx="3792774" cy="347508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2300" b="1" dirty="0" smtClean="0">
                <a:solidFill>
                  <a:srgbClr val="000000"/>
                </a:solidFill>
                <a:latin typeface="Arial"/>
                <a:cs typeface="Times"/>
              </a:rPr>
              <a:t>3 outils / techniques pour faciliter l’identification</a:t>
            </a:r>
          </a:p>
          <a:p>
            <a:pPr marL="342900" indent="-342900" defTabSz="457200">
              <a:spcBef>
                <a:spcPct val="20000"/>
              </a:spcBef>
              <a:buClr>
                <a:srgbClr val="003C71"/>
              </a:buClr>
              <a:buSzPct val="125000"/>
              <a:buFont typeface="Wingdings" panose="05000000000000000000" pitchFamily="2" charset="2"/>
              <a:buChar char="Ø"/>
            </a:pPr>
            <a:endParaRPr lang="fr-CA" sz="2000" b="1" i="1" dirty="0" smtClean="0">
              <a:solidFill>
                <a:srgbClr val="000000"/>
              </a:solidFill>
              <a:latin typeface="Arial"/>
              <a:cs typeface="Times"/>
            </a:endParaRPr>
          </a:p>
          <a:p>
            <a:pPr defTabSz="457200">
              <a:spcBef>
                <a:spcPct val="20000"/>
              </a:spcBef>
              <a:buClr>
                <a:srgbClr val="003C71"/>
              </a:buClr>
              <a:buSzPct val="125000"/>
            </a:pPr>
            <a:endParaRPr lang="fr-CA" sz="2000" b="1" i="1" dirty="0">
              <a:solidFill>
                <a:srgbClr val="000000"/>
              </a:solidFill>
              <a:latin typeface="Arial"/>
              <a:cs typeface="Times"/>
            </a:endParaRPr>
          </a:p>
          <a:p>
            <a:pPr marL="342900" indent="-342900" defTabSz="457200">
              <a:spcBef>
                <a:spcPct val="20000"/>
              </a:spcBef>
              <a:buClr>
                <a:srgbClr val="003C71"/>
              </a:buClr>
              <a:buSzPct val="125000"/>
              <a:buFont typeface="Wingdings" panose="05000000000000000000" pitchFamily="2" charset="2"/>
              <a:buChar char="Ø"/>
            </a:pPr>
            <a:r>
              <a:rPr lang="fr-CA" sz="2000" i="1" dirty="0" smtClean="0">
                <a:solidFill>
                  <a:srgbClr val="000000"/>
                </a:solidFill>
                <a:latin typeface="Arial"/>
                <a:cs typeface="Times"/>
              </a:rPr>
              <a:t>Diagramme d’affinité</a:t>
            </a:r>
            <a:endParaRPr lang="fr-CA" sz="2000" i="1" dirty="0">
              <a:solidFill>
                <a:srgbClr val="000000"/>
              </a:solidFill>
              <a:latin typeface="Arial"/>
              <a:cs typeface="Times"/>
            </a:endParaRPr>
          </a:p>
          <a:p>
            <a:pPr marL="342900" indent="-342900" defTabSz="457200">
              <a:spcBef>
                <a:spcPct val="20000"/>
              </a:spcBef>
              <a:buClr>
                <a:srgbClr val="003C71"/>
              </a:buClr>
              <a:buSzPct val="125000"/>
              <a:buFont typeface="Wingdings" panose="05000000000000000000" pitchFamily="2" charset="2"/>
              <a:buChar char="Ø"/>
            </a:pPr>
            <a:r>
              <a:rPr lang="fr-CA" sz="2000" i="1" dirty="0" smtClean="0">
                <a:solidFill>
                  <a:srgbClr val="000000"/>
                </a:solidFill>
                <a:latin typeface="Arial"/>
                <a:cs typeface="Times"/>
              </a:rPr>
              <a:t>« </a:t>
            </a:r>
            <a:r>
              <a:rPr lang="fr-CA" sz="2000" i="1" dirty="0" err="1" smtClean="0">
                <a:solidFill>
                  <a:srgbClr val="000000"/>
                </a:solidFill>
                <a:latin typeface="Arial"/>
                <a:cs typeface="Times"/>
              </a:rPr>
              <a:t>Benchmarking</a:t>
            </a:r>
            <a:r>
              <a:rPr lang="fr-CA" sz="2000" i="1" dirty="0" smtClean="0">
                <a:solidFill>
                  <a:srgbClr val="000000"/>
                </a:solidFill>
                <a:latin typeface="Arial"/>
                <a:cs typeface="Times"/>
              </a:rPr>
              <a:t> »</a:t>
            </a:r>
          </a:p>
          <a:p>
            <a:pPr marL="342900" indent="-342900" defTabSz="457200">
              <a:spcBef>
                <a:spcPct val="20000"/>
              </a:spcBef>
              <a:buClr>
                <a:srgbClr val="003C71"/>
              </a:buClr>
              <a:buSzPct val="125000"/>
              <a:buFont typeface="Wingdings" panose="05000000000000000000" pitchFamily="2" charset="2"/>
              <a:buChar char="Ø"/>
            </a:pPr>
            <a:r>
              <a:rPr lang="fr-CA" sz="2000" i="1" dirty="0" smtClean="0">
                <a:solidFill>
                  <a:srgbClr val="000000"/>
                </a:solidFill>
                <a:latin typeface="Arial"/>
                <a:cs typeface="Times"/>
              </a:rPr>
              <a:t>« </a:t>
            </a:r>
            <a:r>
              <a:rPr lang="fr-CA" sz="2000" i="1" dirty="0" err="1" smtClean="0">
                <a:solidFill>
                  <a:srgbClr val="000000"/>
                </a:solidFill>
                <a:latin typeface="Arial"/>
                <a:cs typeface="Times"/>
              </a:rPr>
              <a:t>Capability</a:t>
            </a:r>
            <a:r>
              <a:rPr lang="fr-CA" sz="2000" i="1" dirty="0" smtClean="0">
                <a:solidFill>
                  <a:srgbClr val="000000"/>
                </a:solidFill>
                <a:latin typeface="Arial"/>
                <a:cs typeface="Times"/>
              </a:rPr>
              <a:t> Table » </a:t>
            </a:r>
          </a:p>
          <a:p>
            <a:pPr marL="800100" lvl="1" indent="-342900" defTabSz="457200">
              <a:spcBef>
                <a:spcPct val="20000"/>
              </a:spcBef>
              <a:buClr>
                <a:srgbClr val="003C71"/>
              </a:buClr>
              <a:buSzPct val="125000"/>
              <a:buFont typeface="Wingdings" panose="05000000000000000000" pitchFamily="2" charset="2"/>
              <a:buChar char="§"/>
            </a:pPr>
            <a:r>
              <a:rPr lang="fr-CA" sz="2000" i="1" dirty="0">
                <a:solidFill>
                  <a:srgbClr val="000000"/>
                </a:solidFill>
                <a:latin typeface="Arial"/>
                <a:cs typeface="Times"/>
              </a:rPr>
              <a:t>v</a:t>
            </a:r>
            <a:r>
              <a:rPr lang="fr-CA" sz="2000" i="1" dirty="0" smtClean="0">
                <a:solidFill>
                  <a:srgbClr val="000000"/>
                </a:solidFill>
                <a:latin typeface="Arial"/>
                <a:cs typeface="Times"/>
              </a:rPr>
              <a:t>oir écarts</a:t>
            </a:r>
          </a:p>
          <a:p>
            <a:pPr marL="457200" indent="-457200" defTabSz="457200">
              <a:spcBef>
                <a:spcPct val="20000"/>
              </a:spcBef>
              <a:buClr>
                <a:srgbClr val="003C71"/>
              </a:buClr>
              <a:buSzPct val="125000"/>
              <a:buFontTx/>
              <a:buAutoNum type="arabicPeriod"/>
            </a:pPr>
            <a:endParaRPr lang="fr-CA" sz="2000" b="1" i="1" dirty="0">
              <a:solidFill>
                <a:srgbClr val="000000"/>
              </a:solidFill>
              <a:latin typeface="Arial"/>
              <a:cs typeface="Times"/>
            </a:endParaRPr>
          </a:p>
          <a:p>
            <a:pPr defTabSz="457200">
              <a:spcBef>
                <a:spcPct val="20000"/>
              </a:spcBef>
              <a:buClr>
                <a:srgbClr val="003C71"/>
              </a:buClr>
              <a:buSzPct val="125000"/>
            </a:pPr>
            <a:endParaRPr lang="fr-CA" sz="2000" b="1" i="1" dirty="0" smtClean="0">
              <a:solidFill>
                <a:srgbClr val="000000"/>
              </a:solidFill>
              <a:latin typeface="Arial"/>
              <a:cs typeface="Times"/>
            </a:endParaRPr>
          </a:p>
          <a:p>
            <a:pPr marL="457200" indent="-457200" defTabSz="457200">
              <a:spcBef>
                <a:spcPct val="20000"/>
              </a:spcBef>
              <a:buClr>
                <a:srgbClr val="003C71"/>
              </a:buClr>
              <a:buSzPct val="125000"/>
              <a:buFontTx/>
              <a:buAutoNum type="arabicPeriod"/>
            </a:pPr>
            <a:endParaRPr lang="fr-CA" sz="2000" b="1" i="1" dirty="0">
              <a:solidFill>
                <a:srgbClr val="000000"/>
              </a:solidFill>
              <a:latin typeface="Arial"/>
              <a:cs typeface="Times"/>
            </a:endParaRPr>
          </a:p>
          <a:p>
            <a:pPr marL="457200" indent="-457200" defTabSz="457200">
              <a:spcBef>
                <a:spcPct val="20000"/>
              </a:spcBef>
              <a:buClr>
                <a:srgbClr val="003C71"/>
              </a:buClr>
              <a:buSzPct val="125000"/>
              <a:buFontTx/>
              <a:buAutoNum type="arabicPeriod"/>
            </a:pPr>
            <a:endParaRPr lang="fr-CA" sz="2000" b="1" i="1" dirty="0">
              <a:solidFill>
                <a:srgbClr val="000000"/>
              </a:solidFill>
              <a:latin typeface="Arial"/>
              <a:cs typeface="Times"/>
            </a:endParaRPr>
          </a:p>
        </p:txBody>
      </p:sp>
      <p:graphicFrame>
        <p:nvGraphicFramePr>
          <p:cNvPr id="33" name="Tableau 32"/>
          <p:cNvGraphicFramePr>
            <a:graphicFrameLocks noGrp="1"/>
          </p:cNvGraphicFramePr>
          <p:nvPr>
            <p:extLst>
              <p:ext uri="{D42A27DB-BD31-4B8C-83A1-F6EECF244321}">
                <p14:modId xmlns:p14="http://schemas.microsoft.com/office/powerpoint/2010/main" val="2686300773"/>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Évaluer</a:t>
                      </a:r>
                      <a:r>
                        <a:rPr lang="fr-CA" sz="1000" baseline="0" dirty="0" smtClean="0">
                          <a:solidFill>
                            <a:schemeClr val="accent6">
                              <a:lumMod val="50000"/>
                            </a:schemeClr>
                          </a:solidFill>
                        </a:rPr>
                        <a:t> la situation</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bg1"/>
                          </a:solidFill>
                        </a:rPr>
                        <a:t>Capacités requises </a:t>
                      </a:r>
                      <a:endParaRPr lang="fr-CA" sz="1000" dirty="0">
                        <a:solidFill>
                          <a:schemeClr val="bg1"/>
                        </a:solidFill>
                      </a:endParaRPr>
                    </a:p>
                  </a:txBody>
                  <a:tcPr anchor="ctr">
                    <a:solidFill>
                      <a:schemeClr val="accent6">
                        <a:lumMod val="50000"/>
                      </a:schemeClr>
                    </a:solidFill>
                  </a:tcPr>
                </a:tc>
                <a:tc>
                  <a:txBody>
                    <a:bodyPr/>
                    <a:lstStyle/>
                    <a:p>
                      <a:pPr algn="ctr"/>
                      <a:r>
                        <a:rPr lang="fr-CA" sz="1000" dirty="0" smtClean="0">
                          <a:solidFill>
                            <a:schemeClr val="accent6">
                              <a:lumMod val="50000"/>
                            </a:schemeClr>
                          </a:solidFill>
                        </a:rPr>
                        <a:t>Capacités</a:t>
                      </a:r>
                      <a:r>
                        <a:rPr lang="fr-CA" sz="1000" baseline="0" dirty="0" smtClean="0">
                          <a:solidFill>
                            <a:schemeClr val="accent6">
                              <a:lumMod val="50000"/>
                            </a:schemeClr>
                          </a:solidFill>
                        </a:rPr>
                        <a:t> actuelles</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Identifier</a:t>
                      </a:r>
                      <a:r>
                        <a:rPr lang="fr-CA" sz="1000" baseline="0" dirty="0" smtClean="0">
                          <a:solidFill>
                            <a:schemeClr val="accent6">
                              <a:lumMod val="50000"/>
                            </a:schemeClr>
                          </a:solidFill>
                        </a:rPr>
                        <a:t> les écarts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Recommandation</a:t>
                      </a:r>
                      <a:r>
                        <a:rPr lang="fr-CA" sz="1000" baseline="0" dirty="0" smtClean="0">
                          <a:solidFill>
                            <a:schemeClr val="accent6">
                              <a:lumMod val="50000"/>
                            </a:schemeClr>
                          </a:solidFill>
                        </a:rPr>
                        <a:t>s (Business Case)</a:t>
                      </a: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73725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a:solidFill>
                  <a:srgbClr val="003C71"/>
                </a:solidFill>
              </a:rPr>
              <a:t>détermination des besoins </a:t>
            </a:r>
            <a:r>
              <a:rPr lang="fr-CA" sz="2400" dirty="0">
                <a:solidFill>
                  <a:srgbClr val="003C71"/>
                </a:solidFill>
              </a:rPr>
              <a:t/>
            </a:r>
            <a:br>
              <a:rPr lang="fr-CA" sz="2400" dirty="0">
                <a:solidFill>
                  <a:srgbClr val="003C71"/>
                </a:solidFill>
              </a:rPr>
            </a:br>
            <a:r>
              <a:rPr lang="fr-CA" sz="1600" i="1" dirty="0">
                <a:solidFill>
                  <a:srgbClr val="003C71"/>
                </a:solidFill>
              </a:rPr>
              <a:t>Les incontournables</a:t>
            </a:r>
          </a:p>
        </p:txBody>
      </p:sp>
      <p:sp>
        <p:nvSpPr>
          <p:cNvPr id="14" name="ZoneTexte 13"/>
          <p:cNvSpPr txBox="1"/>
          <p:nvPr/>
        </p:nvSpPr>
        <p:spPr>
          <a:xfrm>
            <a:off x="777434" y="646254"/>
            <a:ext cx="7229475" cy="819150"/>
          </a:xfrm>
          <a:prstGeom prst="rect">
            <a:avLst/>
          </a:prstGeom>
        </p:spPr>
        <p:txBody>
          <a:bodyPr vert="horz" wrap="square" lIns="91440" tIns="45720" rIns="91440" bIns="45720" rtlCol="0">
            <a:normAutofit/>
          </a:bodyPr>
          <a:lstStyle/>
          <a:p>
            <a:pPr defTabSz="457200">
              <a:spcBef>
                <a:spcPct val="20000"/>
              </a:spcBef>
              <a:buClr>
                <a:srgbClr val="003C71"/>
              </a:buClr>
              <a:buSzPct val="125000"/>
            </a:pPr>
            <a:r>
              <a:rPr lang="fr-CA" sz="1600" b="1" dirty="0" smtClean="0">
                <a:solidFill>
                  <a:srgbClr val="005EB8">
                    <a:lumMod val="50000"/>
                  </a:srgbClr>
                </a:solidFill>
                <a:latin typeface="Arial"/>
                <a:cs typeface="Times"/>
              </a:rPr>
              <a:t>Outils et Techniques</a:t>
            </a:r>
            <a:endParaRPr lang="fr-CA" sz="1600" b="1" dirty="0">
              <a:solidFill>
                <a:srgbClr val="005EB8">
                  <a:lumMod val="50000"/>
                </a:srgbClr>
              </a:solidFill>
              <a:latin typeface="Arial"/>
              <a:cs typeface="Times"/>
            </a:endParaRPr>
          </a:p>
        </p:txBody>
      </p:sp>
      <p:grpSp>
        <p:nvGrpSpPr>
          <p:cNvPr id="18" name="Group 219"/>
          <p:cNvGrpSpPr>
            <a:grpSpLocks noChangeAspect="1"/>
          </p:cNvGrpSpPr>
          <p:nvPr>
            <p:custDataLst>
              <p:tags r:id="rId1"/>
            </p:custDataLst>
          </p:nvPr>
        </p:nvGrpSpPr>
        <p:grpSpPr bwMode="auto">
          <a:xfrm>
            <a:off x="180344" y="608154"/>
            <a:ext cx="495932" cy="500088"/>
            <a:chOff x="640" y="1753"/>
            <a:chExt cx="358" cy="361"/>
          </a:xfrm>
          <a:solidFill>
            <a:schemeClr val="accent6">
              <a:lumMod val="50000"/>
            </a:schemeClr>
          </a:solidFill>
        </p:grpSpPr>
        <p:sp>
          <p:nvSpPr>
            <p:cNvPr id="20" name="Freeform 221"/>
            <p:cNvSpPr>
              <a:spLocks noEditPoints="1"/>
            </p:cNvSpPr>
            <p:nvPr/>
          </p:nvSpPr>
          <p:spPr bwMode="auto">
            <a:xfrm>
              <a:off x="640" y="1753"/>
              <a:ext cx="358" cy="361"/>
            </a:xfrm>
            <a:custGeom>
              <a:avLst/>
              <a:gdLst>
                <a:gd name="T0" fmla="*/ 1537 w 3582"/>
                <a:gd name="T1" fmla="*/ 775 h 3608"/>
                <a:gd name="T2" fmla="*/ 1233 w 3582"/>
                <a:gd name="T3" fmla="*/ 903 h 3608"/>
                <a:gd name="T4" fmla="*/ 987 w 3582"/>
                <a:gd name="T5" fmla="*/ 1115 h 3608"/>
                <a:gd name="T6" fmla="*/ 815 w 3582"/>
                <a:gd name="T7" fmla="*/ 1392 h 3608"/>
                <a:gd name="T8" fmla="*/ 735 w 3582"/>
                <a:gd name="T9" fmla="*/ 1718 h 3608"/>
                <a:gd name="T10" fmla="*/ 762 w 3582"/>
                <a:gd name="T11" fmla="*/ 2059 h 3608"/>
                <a:gd name="T12" fmla="*/ 890 w 3582"/>
                <a:gd name="T13" fmla="*/ 2362 h 3608"/>
                <a:gd name="T14" fmla="*/ 1101 w 3582"/>
                <a:gd name="T15" fmla="*/ 2609 h 3608"/>
                <a:gd name="T16" fmla="*/ 1378 w 3582"/>
                <a:gd name="T17" fmla="*/ 2780 h 3608"/>
                <a:gd name="T18" fmla="*/ 1704 w 3582"/>
                <a:gd name="T19" fmla="*/ 2861 h 3608"/>
                <a:gd name="T20" fmla="*/ 2046 w 3582"/>
                <a:gd name="T21" fmla="*/ 2833 h 3608"/>
                <a:gd name="T22" fmla="*/ 2350 w 3582"/>
                <a:gd name="T23" fmla="*/ 2706 h 3608"/>
                <a:gd name="T24" fmla="*/ 2596 w 3582"/>
                <a:gd name="T25" fmla="*/ 2494 h 3608"/>
                <a:gd name="T26" fmla="*/ 2768 w 3582"/>
                <a:gd name="T27" fmla="*/ 2217 h 3608"/>
                <a:gd name="T28" fmla="*/ 2848 w 3582"/>
                <a:gd name="T29" fmla="*/ 1891 h 3608"/>
                <a:gd name="T30" fmla="*/ 2821 w 3582"/>
                <a:gd name="T31" fmla="*/ 1549 h 3608"/>
                <a:gd name="T32" fmla="*/ 2693 w 3582"/>
                <a:gd name="T33" fmla="*/ 1245 h 3608"/>
                <a:gd name="T34" fmla="*/ 2481 w 3582"/>
                <a:gd name="T35" fmla="*/ 999 h 3608"/>
                <a:gd name="T36" fmla="*/ 2204 w 3582"/>
                <a:gd name="T37" fmla="*/ 827 h 3608"/>
                <a:gd name="T38" fmla="*/ 1878 w 3582"/>
                <a:gd name="T39" fmla="*/ 747 h 3608"/>
                <a:gd name="T40" fmla="*/ 2233 w 3582"/>
                <a:gd name="T41" fmla="*/ 3 h 3608"/>
                <a:gd name="T42" fmla="*/ 2348 w 3582"/>
                <a:gd name="T43" fmla="*/ 70 h 3608"/>
                <a:gd name="T44" fmla="*/ 2393 w 3582"/>
                <a:gd name="T45" fmla="*/ 196 h 3608"/>
                <a:gd name="T46" fmla="*/ 2605 w 3582"/>
                <a:gd name="T47" fmla="*/ 556 h 3608"/>
                <a:gd name="T48" fmla="*/ 2947 w 3582"/>
                <a:gd name="T49" fmla="*/ 455 h 3608"/>
                <a:gd name="T50" fmla="*/ 3066 w 3582"/>
                <a:gd name="T51" fmla="*/ 472 h 3608"/>
                <a:gd name="T52" fmla="*/ 3150 w 3582"/>
                <a:gd name="T53" fmla="*/ 550 h 3608"/>
                <a:gd name="T54" fmla="*/ 3582 w 3582"/>
                <a:gd name="T55" fmla="*/ 1341 h 3608"/>
                <a:gd name="T56" fmla="*/ 3551 w 3582"/>
                <a:gd name="T57" fmla="*/ 1459 h 3608"/>
                <a:gd name="T58" fmla="*/ 3274 w 3582"/>
                <a:gd name="T59" fmla="*/ 1643 h 3608"/>
                <a:gd name="T60" fmla="*/ 3274 w 3582"/>
                <a:gd name="T61" fmla="*/ 1965 h 3608"/>
                <a:gd name="T62" fmla="*/ 3551 w 3582"/>
                <a:gd name="T63" fmla="*/ 2150 h 3608"/>
                <a:gd name="T64" fmla="*/ 3582 w 3582"/>
                <a:gd name="T65" fmla="*/ 2267 h 3608"/>
                <a:gd name="T66" fmla="*/ 3150 w 3582"/>
                <a:gd name="T67" fmla="*/ 3058 h 3608"/>
                <a:gd name="T68" fmla="*/ 3066 w 3582"/>
                <a:gd name="T69" fmla="*/ 3136 h 3608"/>
                <a:gd name="T70" fmla="*/ 2947 w 3582"/>
                <a:gd name="T71" fmla="*/ 3152 h 3608"/>
                <a:gd name="T72" fmla="*/ 2605 w 3582"/>
                <a:gd name="T73" fmla="*/ 3053 h 3608"/>
                <a:gd name="T74" fmla="*/ 2393 w 3582"/>
                <a:gd name="T75" fmla="*/ 3412 h 3608"/>
                <a:gd name="T76" fmla="*/ 2348 w 3582"/>
                <a:gd name="T77" fmla="*/ 3539 h 3608"/>
                <a:gd name="T78" fmla="*/ 2233 w 3582"/>
                <a:gd name="T79" fmla="*/ 3605 h 3608"/>
                <a:gd name="T80" fmla="*/ 1325 w 3582"/>
                <a:gd name="T81" fmla="*/ 3598 h 3608"/>
                <a:gd name="T82" fmla="*/ 1227 w 3582"/>
                <a:gd name="T83" fmla="*/ 3528 h 3608"/>
                <a:gd name="T84" fmla="*/ 1189 w 3582"/>
                <a:gd name="T85" fmla="*/ 3412 h 3608"/>
                <a:gd name="T86" fmla="*/ 977 w 3582"/>
                <a:gd name="T87" fmla="*/ 3053 h 3608"/>
                <a:gd name="T88" fmla="*/ 636 w 3582"/>
                <a:gd name="T89" fmla="*/ 3152 h 3608"/>
                <a:gd name="T90" fmla="*/ 517 w 3582"/>
                <a:gd name="T91" fmla="*/ 3136 h 3608"/>
                <a:gd name="T92" fmla="*/ 432 w 3582"/>
                <a:gd name="T93" fmla="*/ 3058 h 3608"/>
                <a:gd name="T94" fmla="*/ 0 w 3582"/>
                <a:gd name="T95" fmla="*/ 2267 h 3608"/>
                <a:gd name="T96" fmla="*/ 32 w 3582"/>
                <a:gd name="T97" fmla="*/ 2150 h 3608"/>
                <a:gd name="T98" fmla="*/ 309 w 3582"/>
                <a:gd name="T99" fmla="*/ 1965 h 3608"/>
                <a:gd name="T100" fmla="*/ 309 w 3582"/>
                <a:gd name="T101" fmla="*/ 1643 h 3608"/>
                <a:gd name="T102" fmla="*/ 32 w 3582"/>
                <a:gd name="T103" fmla="*/ 1459 h 3608"/>
                <a:gd name="T104" fmla="*/ 0 w 3582"/>
                <a:gd name="T105" fmla="*/ 1341 h 3608"/>
                <a:gd name="T106" fmla="*/ 432 w 3582"/>
                <a:gd name="T107" fmla="*/ 550 h 3608"/>
                <a:gd name="T108" fmla="*/ 517 w 3582"/>
                <a:gd name="T109" fmla="*/ 472 h 3608"/>
                <a:gd name="T110" fmla="*/ 636 w 3582"/>
                <a:gd name="T111" fmla="*/ 455 h 3608"/>
                <a:gd name="T112" fmla="*/ 977 w 3582"/>
                <a:gd name="T113" fmla="*/ 556 h 3608"/>
                <a:gd name="T114" fmla="*/ 1189 w 3582"/>
                <a:gd name="T115" fmla="*/ 196 h 3608"/>
                <a:gd name="T116" fmla="*/ 1235 w 3582"/>
                <a:gd name="T117" fmla="*/ 70 h 3608"/>
                <a:gd name="T118" fmla="*/ 1350 w 3582"/>
                <a:gd name="T119" fmla="*/ 3 h 3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2" h="3608">
                  <a:moveTo>
                    <a:pt x="1791" y="744"/>
                  </a:moveTo>
                  <a:lnTo>
                    <a:pt x="1704" y="747"/>
                  </a:lnTo>
                  <a:lnTo>
                    <a:pt x="1619" y="758"/>
                  </a:lnTo>
                  <a:lnTo>
                    <a:pt x="1537" y="775"/>
                  </a:lnTo>
                  <a:lnTo>
                    <a:pt x="1457" y="798"/>
                  </a:lnTo>
                  <a:lnTo>
                    <a:pt x="1378" y="827"/>
                  </a:lnTo>
                  <a:lnTo>
                    <a:pt x="1305" y="863"/>
                  </a:lnTo>
                  <a:lnTo>
                    <a:pt x="1233" y="903"/>
                  </a:lnTo>
                  <a:lnTo>
                    <a:pt x="1165" y="948"/>
                  </a:lnTo>
                  <a:lnTo>
                    <a:pt x="1101" y="999"/>
                  </a:lnTo>
                  <a:lnTo>
                    <a:pt x="1042" y="1054"/>
                  </a:lnTo>
                  <a:lnTo>
                    <a:pt x="987" y="1115"/>
                  </a:lnTo>
                  <a:lnTo>
                    <a:pt x="936" y="1178"/>
                  </a:lnTo>
                  <a:lnTo>
                    <a:pt x="890" y="1245"/>
                  </a:lnTo>
                  <a:lnTo>
                    <a:pt x="849" y="1317"/>
                  </a:lnTo>
                  <a:lnTo>
                    <a:pt x="815" y="1392"/>
                  </a:lnTo>
                  <a:lnTo>
                    <a:pt x="785" y="1469"/>
                  </a:lnTo>
                  <a:lnTo>
                    <a:pt x="762" y="1549"/>
                  </a:lnTo>
                  <a:lnTo>
                    <a:pt x="745" y="1632"/>
                  </a:lnTo>
                  <a:lnTo>
                    <a:pt x="735" y="1718"/>
                  </a:lnTo>
                  <a:lnTo>
                    <a:pt x="732" y="1804"/>
                  </a:lnTo>
                  <a:lnTo>
                    <a:pt x="735" y="1891"/>
                  </a:lnTo>
                  <a:lnTo>
                    <a:pt x="745" y="1976"/>
                  </a:lnTo>
                  <a:lnTo>
                    <a:pt x="762" y="2059"/>
                  </a:lnTo>
                  <a:lnTo>
                    <a:pt x="785" y="2139"/>
                  </a:lnTo>
                  <a:lnTo>
                    <a:pt x="815" y="2217"/>
                  </a:lnTo>
                  <a:lnTo>
                    <a:pt x="849" y="2291"/>
                  </a:lnTo>
                  <a:lnTo>
                    <a:pt x="890" y="2362"/>
                  </a:lnTo>
                  <a:lnTo>
                    <a:pt x="936" y="2431"/>
                  </a:lnTo>
                  <a:lnTo>
                    <a:pt x="987" y="2494"/>
                  </a:lnTo>
                  <a:lnTo>
                    <a:pt x="1042" y="2554"/>
                  </a:lnTo>
                  <a:lnTo>
                    <a:pt x="1101" y="2609"/>
                  </a:lnTo>
                  <a:lnTo>
                    <a:pt x="1165" y="2659"/>
                  </a:lnTo>
                  <a:lnTo>
                    <a:pt x="1233" y="2706"/>
                  </a:lnTo>
                  <a:lnTo>
                    <a:pt x="1305" y="2746"/>
                  </a:lnTo>
                  <a:lnTo>
                    <a:pt x="1378" y="2780"/>
                  </a:lnTo>
                  <a:lnTo>
                    <a:pt x="1457" y="2810"/>
                  </a:lnTo>
                  <a:lnTo>
                    <a:pt x="1537" y="2833"/>
                  </a:lnTo>
                  <a:lnTo>
                    <a:pt x="1619" y="2851"/>
                  </a:lnTo>
                  <a:lnTo>
                    <a:pt x="1704" y="2861"/>
                  </a:lnTo>
                  <a:lnTo>
                    <a:pt x="1791" y="2864"/>
                  </a:lnTo>
                  <a:lnTo>
                    <a:pt x="1878" y="2861"/>
                  </a:lnTo>
                  <a:lnTo>
                    <a:pt x="1964" y="2851"/>
                  </a:lnTo>
                  <a:lnTo>
                    <a:pt x="2046" y="2833"/>
                  </a:lnTo>
                  <a:lnTo>
                    <a:pt x="2127" y="2810"/>
                  </a:lnTo>
                  <a:lnTo>
                    <a:pt x="2204" y="2780"/>
                  </a:lnTo>
                  <a:lnTo>
                    <a:pt x="2278" y="2746"/>
                  </a:lnTo>
                  <a:lnTo>
                    <a:pt x="2350" y="2706"/>
                  </a:lnTo>
                  <a:lnTo>
                    <a:pt x="2417" y="2659"/>
                  </a:lnTo>
                  <a:lnTo>
                    <a:pt x="2481" y="2609"/>
                  </a:lnTo>
                  <a:lnTo>
                    <a:pt x="2541" y="2554"/>
                  </a:lnTo>
                  <a:lnTo>
                    <a:pt x="2596" y="2494"/>
                  </a:lnTo>
                  <a:lnTo>
                    <a:pt x="2647" y="2431"/>
                  </a:lnTo>
                  <a:lnTo>
                    <a:pt x="2693" y="2362"/>
                  </a:lnTo>
                  <a:lnTo>
                    <a:pt x="2733" y="2291"/>
                  </a:lnTo>
                  <a:lnTo>
                    <a:pt x="2768" y="2217"/>
                  </a:lnTo>
                  <a:lnTo>
                    <a:pt x="2798" y="2139"/>
                  </a:lnTo>
                  <a:lnTo>
                    <a:pt x="2821" y="2059"/>
                  </a:lnTo>
                  <a:lnTo>
                    <a:pt x="2837" y="1976"/>
                  </a:lnTo>
                  <a:lnTo>
                    <a:pt x="2848" y="1891"/>
                  </a:lnTo>
                  <a:lnTo>
                    <a:pt x="2852" y="1804"/>
                  </a:lnTo>
                  <a:lnTo>
                    <a:pt x="2848" y="1718"/>
                  </a:lnTo>
                  <a:lnTo>
                    <a:pt x="2837" y="1632"/>
                  </a:lnTo>
                  <a:lnTo>
                    <a:pt x="2821" y="1549"/>
                  </a:lnTo>
                  <a:lnTo>
                    <a:pt x="2798" y="1469"/>
                  </a:lnTo>
                  <a:lnTo>
                    <a:pt x="2768" y="1392"/>
                  </a:lnTo>
                  <a:lnTo>
                    <a:pt x="2733" y="1317"/>
                  </a:lnTo>
                  <a:lnTo>
                    <a:pt x="2693" y="1245"/>
                  </a:lnTo>
                  <a:lnTo>
                    <a:pt x="2647" y="1178"/>
                  </a:lnTo>
                  <a:lnTo>
                    <a:pt x="2596" y="1115"/>
                  </a:lnTo>
                  <a:lnTo>
                    <a:pt x="2541" y="1054"/>
                  </a:lnTo>
                  <a:lnTo>
                    <a:pt x="2481" y="999"/>
                  </a:lnTo>
                  <a:lnTo>
                    <a:pt x="2417" y="948"/>
                  </a:lnTo>
                  <a:lnTo>
                    <a:pt x="2350" y="903"/>
                  </a:lnTo>
                  <a:lnTo>
                    <a:pt x="2278" y="863"/>
                  </a:lnTo>
                  <a:lnTo>
                    <a:pt x="2204" y="827"/>
                  </a:lnTo>
                  <a:lnTo>
                    <a:pt x="2127" y="798"/>
                  </a:lnTo>
                  <a:lnTo>
                    <a:pt x="2046" y="775"/>
                  </a:lnTo>
                  <a:lnTo>
                    <a:pt x="1964" y="758"/>
                  </a:lnTo>
                  <a:lnTo>
                    <a:pt x="1878" y="747"/>
                  </a:lnTo>
                  <a:lnTo>
                    <a:pt x="1791" y="744"/>
                  </a:lnTo>
                  <a:close/>
                  <a:moveTo>
                    <a:pt x="1385" y="0"/>
                  </a:moveTo>
                  <a:lnTo>
                    <a:pt x="2198" y="0"/>
                  </a:lnTo>
                  <a:lnTo>
                    <a:pt x="2233" y="3"/>
                  </a:lnTo>
                  <a:lnTo>
                    <a:pt x="2266" y="12"/>
                  </a:lnTo>
                  <a:lnTo>
                    <a:pt x="2296" y="27"/>
                  </a:lnTo>
                  <a:lnTo>
                    <a:pt x="2324" y="46"/>
                  </a:lnTo>
                  <a:lnTo>
                    <a:pt x="2348" y="70"/>
                  </a:lnTo>
                  <a:lnTo>
                    <a:pt x="2366" y="97"/>
                  </a:lnTo>
                  <a:lnTo>
                    <a:pt x="2381" y="128"/>
                  </a:lnTo>
                  <a:lnTo>
                    <a:pt x="2391" y="161"/>
                  </a:lnTo>
                  <a:lnTo>
                    <a:pt x="2393" y="196"/>
                  </a:lnTo>
                  <a:lnTo>
                    <a:pt x="2393" y="440"/>
                  </a:lnTo>
                  <a:lnTo>
                    <a:pt x="2467" y="474"/>
                  </a:lnTo>
                  <a:lnTo>
                    <a:pt x="2537" y="513"/>
                  </a:lnTo>
                  <a:lnTo>
                    <a:pt x="2605" y="556"/>
                  </a:lnTo>
                  <a:lnTo>
                    <a:pt x="2671" y="601"/>
                  </a:lnTo>
                  <a:lnTo>
                    <a:pt x="2884" y="479"/>
                  </a:lnTo>
                  <a:lnTo>
                    <a:pt x="2914" y="464"/>
                  </a:lnTo>
                  <a:lnTo>
                    <a:pt x="2947" y="455"/>
                  </a:lnTo>
                  <a:lnTo>
                    <a:pt x="2980" y="452"/>
                  </a:lnTo>
                  <a:lnTo>
                    <a:pt x="3010" y="454"/>
                  </a:lnTo>
                  <a:lnTo>
                    <a:pt x="3039" y="461"/>
                  </a:lnTo>
                  <a:lnTo>
                    <a:pt x="3066" y="472"/>
                  </a:lnTo>
                  <a:lnTo>
                    <a:pt x="3090" y="486"/>
                  </a:lnTo>
                  <a:lnTo>
                    <a:pt x="3114" y="504"/>
                  </a:lnTo>
                  <a:lnTo>
                    <a:pt x="3133" y="526"/>
                  </a:lnTo>
                  <a:lnTo>
                    <a:pt x="3150" y="550"/>
                  </a:lnTo>
                  <a:lnTo>
                    <a:pt x="3557" y="1254"/>
                  </a:lnTo>
                  <a:lnTo>
                    <a:pt x="3570" y="1282"/>
                  </a:lnTo>
                  <a:lnTo>
                    <a:pt x="3579" y="1312"/>
                  </a:lnTo>
                  <a:lnTo>
                    <a:pt x="3582" y="1341"/>
                  </a:lnTo>
                  <a:lnTo>
                    <a:pt x="3582" y="1372"/>
                  </a:lnTo>
                  <a:lnTo>
                    <a:pt x="3577" y="1403"/>
                  </a:lnTo>
                  <a:lnTo>
                    <a:pt x="3566" y="1431"/>
                  </a:lnTo>
                  <a:lnTo>
                    <a:pt x="3551" y="1459"/>
                  </a:lnTo>
                  <a:lnTo>
                    <a:pt x="3533" y="1483"/>
                  </a:lnTo>
                  <a:lnTo>
                    <a:pt x="3511" y="1504"/>
                  </a:lnTo>
                  <a:lnTo>
                    <a:pt x="3485" y="1522"/>
                  </a:lnTo>
                  <a:lnTo>
                    <a:pt x="3274" y="1643"/>
                  </a:lnTo>
                  <a:lnTo>
                    <a:pt x="3281" y="1723"/>
                  </a:lnTo>
                  <a:lnTo>
                    <a:pt x="3283" y="1804"/>
                  </a:lnTo>
                  <a:lnTo>
                    <a:pt x="3281" y="1885"/>
                  </a:lnTo>
                  <a:lnTo>
                    <a:pt x="3274" y="1965"/>
                  </a:lnTo>
                  <a:lnTo>
                    <a:pt x="3485" y="2087"/>
                  </a:lnTo>
                  <a:lnTo>
                    <a:pt x="3511" y="2105"/>
                  </a:lnTo>
                  <a:lnTo>
                    <a:pt x="3533" y="2126"/>
                  </a:lnTo>
                  <a:lnTo>
                    <a:pt x="3551" y="2150"/>
                  </a:lnTo>
                  <a:lnTo>
                    <a:pt x="3566" y="2176"/>
                  </a:lnTo>
                  <a:lnTo>
                    <a:pt x="3577" y="2206"/>
                  </a:lnTo>
                  <a:lnTo>
                    <a:pt x="3582" y="2236"/>
                  </a:lnTo>
                  <a:lnTo>
                    <a:pt x="3582" y="2267"/>
                  </a:lnTo>
                  <a:lnTo>
                    <a:pt x="3579" y="2296"/>
                  </a:lnTo>
                  <a:lnTo>
                    <a:pt x="3570" y="2326"/>
                  </a:lnTo>
                  <a:lnTo>
                    <a:pt x="3557" y="2354"/>
                  </a:lnTo>
                  <a:lnTo>
                    <a:pt x="3150" y="3058"/>
                  </a:lnTo>
                  <a:lnTo>
                    <a:pt x="3133" y="3083"/>
                  </a:lnTo>
                  <a:lnTo>
                    <a:pt x="3114" y="3104"/>
                  </a:lnTo>
                  <a:lnTo>
                    <a:pt x="3090" y="3122"/>
                  </a:lnTo>
                  <a:lnTo>
                    <a:pt x="3066" y="3136"/>
                  </a:lnTo>
                  <a:lnTo>
                    <a:pt x="3039" y="3147"/>
                  </a:lnTo>
                  <a:lnTo>
                    <a:pt x="3010" y="3153"/>
                  </a:lnTo>
                  <a:lnTo>
                    <a:pt x="2980" y="3156"/>
                  </a:lnTo>
                  <a:lnTo>
                    <a:pt x="2947" y="3152"/>
                  </a:lnTo>
                  <a:lnTo>
                    <a:pt x="2914" y="3144"/>
                  </a:lnTo>
                  <a:lnTo>
                    <a:pt x="2884" y="3129"/>
                  </a:lnTo>
                  <a:lnTo>
                    <a:pt x="2671" y="3007"/>
                  </a:lnTo>
                  <a:lnTo>
                    <a:pt x="2605" y="3053"/>
                  </a:lnTo>
                  <a:lnTo>
                    <a:pt x="2537" y="3095"/>
                  </a:lnTo>
                  <a:lnTo>
                    <a:pt x="2467" y="3134"/>
                  </a:lnTo>
                  <a:lnTo>
                    <a:pt x="2393" y="3169"/>
                  </a:lnTo>
                  <a:lnTo>
                    <a:pt x="2393" y="3412"/>
                  </a:lnTo>
                  <a:lnTo>
                    <a:pt x="2391" y="3447"/>
                  </a:lnTo>
                  <a:lnTo>
                    <a:pt x="2381" y="3480"/>
                  </a:lnTo>
                  <a:lnTo>
                    <a:pt x="2366" y="3511"/>
                  </a:lnTo>
                  <a:lnTo>
                    <a:pt x="2348" y="3539"/>
                  </a:lnTo>
                  <a:lnTo>
                    <a:pt x="2324" y="3562"/>
                  </a:lnTo>
                  <a:lnTo>
                    <a:pt x="2296" y="3581"/>
                  </a:lnTo>
                  <a:lnTo>
                    <a:pt x="2266" y="3596"/>
                  </a:lnTo>
                  <a:lnTo>
                    <a:pt x="2233" y="3605"/>
                  </a:lnTo>
                  <a:lnTo>
                    <a:pt x="2198" y="3608"/>
                  </a:lnTo>
                  <a:lnTo>
                    <a:pt x="1385" y="3608"/>
                  </a:lnTo>
                  <a:lnTo>
                    <a:pt x="1354" y="3606"/>
                  </a:lnTo>
                  <a:lnTo>
                    <a:pt x="1325" y="3598"/>
                  </a:lnTo>
                  <a:lnTo>
                    <a:pt x="1296" y="3587"/>
                  </a:lnTo>
                  <a:lnTo>
                    <a:pt x="1271" y="3570"/>
                  </a:lnTo>
                  <a:lnTo>
                    <a:pt x="1246" y="3551"/>
                  </a:lnTo>
                  <a:lnTo>
                    <a:pt x="1227" y="3528"/>
                  </a:lnTo>
                  <a:lnTo>
                    <a:pt x="1211" y="3501"/>
                  </a:lnTo>
                  <a:lnTo>
                    <a:pt x="1199" y="3473"/>
                  </a:lnTo>
                  <a:lnTo>
                    <a:pt x="1191" y="3444"/>
                  </a:lnTo>
                  <a:lnTo>
                    <a:pt x="1189" y="3412"/>
                  </a:lnTo>
                  <a:lnTo>
                    <a:pt x="1189" y="3169"/>
                  </a:lnTo>
                  <a:lnTo>
                    <a:pt x="1117" y="3134"/>
                  </a:lnTo>
                  <a:lnTo>
                    <a:pt x="1046" y="3095"/>
                  </a:lnTo>
                  <a:lnTo>
                    <a:pt x="977" y="3053"/>
                  </a:lnTo>
                  <a:lnTo>
                    <a:pt x="912" y="3007"/>
                  </a:lnTo>
                  <a:lnTo>
                    <a:pt x="700" y="3129"/>
                  </a:lnTo>
                  <a:lnTo>
                    <a:pt x="669" y="3144"/>
                  </a:lnTo>
                  <a:lnTo>
                    <a:pt x="636" y="3152"/>
                  </a:lnTo>
                  <a:lnTo>
                    <a:pt x="602" y="3156"/>
                  </a:lnTo>
                  <a:lnTo>
                    <a:pt x="573" y="3153"/>
                  </a:lnTo>
                  <a:lnTo>
                    <a:pt x="545" y="3147"/>
                  </a:lnTo>
                  <a:lnTo>
                    <a:pt x="517" y="3136"/>
                  </a:lnTo>
                  <a:lnTo>
                    <a:pt x="492" y="3122"/>
                  </a:lnTo>
                  <a:lnTo>
                    <a:pt x="470" y="3104"/>
                  </a:lnTo>
                  <a:lnTo>
                    <a:pt x="450" y="3083"/>
                  </a:lnTo>
                  <a:lnTo>
                    <a:pt x="432" y="3058"/>
                  </a:lnTo>
                  <a:lnTo>
                    <a:pt x="26" y="2354"/>
                  </a:lnTo>
                  <a:lnTo>
                    <a:pt x="13" y="2326"/>
                  </a:lnTo>
                  <a:lnTo>
                    <a:pt x="4" y="2296"/>
                  </a:lnTo>
                  <a:lnTo>
                    <a:pt x="0" y="2267"/>
                  </a:lnTo>
                  <a:lnTo>
                    <a:pt x="1" y="2236"/>
                  </a:lnTo>
                  <a:lnTo>
                    <a:pt x="7" y="2206"/>
                  </a:lnTo>
                  <a:lnTo>
                    <a:pt x="18" y="2176"/>
                  </a:lnTo>
                  <a:lnTo>
                    <a:pt x="32" y="2150"/>
                  </a:lnTo>
                  <a:lnTo>
                    <a:pt x="51" y="2126"/>
                  </a:lnTo>
                  <a:lnTo>
                    <a:pt x="73" y="2105"/>
                  </a:lnTo>
                  <a:lnTo>
                    <a:pt x="98" y="2087"/>
                  </a:lnTo>
                  <a:lnTo>
                    <a:pt x="309" y="1965"/>
                  </a:lnTo>
                  <a:lnTo>
                    <a:pt x="302" y="1885"/>
                  </a:lnTo>
                  <a:lnTo>
                    <a:pt x="300" y="1804"/>
                  </a:lnTo>
                  <a:lnTo>
                    <a:pt x="302" y="1723"/>
                  </a:lnTo>
                  <a:lnTo>
                    <a:pt x="309" y="1643"/>
                  </a:lnTo>
                  <a:lnTo>
                    <a:pt x="98" y="1522"/>
                  </a:lnTo>
                  <a:lnTo>
                    <a:pt x="73" y="1504"/>
                  </a:lnTo>
                  <a:lnTo>
                    <a:pt x="51" y="1483"/>
                  </a:lnTo>
                  <a:lnTo>
                    <a:pt x="32" y="1459"/>
                  </a:lnTo>
                  <a:lnTo>
                    <a:pt x="18" y="1431"/>
                  </a:lnTo>
                  <a:lnTo>
                    <a:pt x="7" y="1403"/>
                  </a:lnTo>
                  <a:lnTo>
                    <a:pt x="1" y="1372"/>
                  </a:lnTo>
                  <a:lnTo>
                    <a:pt x="0" y="1341"/>
                  </a:lnTo>
                  <a:lnTo>
                    <a:pt x="4" y="1312"/>
                  </a:lnTo>
                  <a:lnTo>
                    <a:pt x="13" y="1282"/>
                  </a:lnTo>
                  <a:lnTo>
                    <a:pt x="26" y="1254"/>
                  </a:lnTo>
                  <a:lnTo>
                    <a:pt x="432" y="550"/>
                  </a:lnTo>
                  <a:lnTo>
                    <a:pt x="450" y="526"/>
                  </a:lnTo>
                  <a:lnTo>
                    <a:pt x="470" y="504"/>
                  </a:lnTo>
                  <a:lnTo>
                    <a:pt x="492" y="486"/>
                  </a:lnTo>
                  <a:lnTo>
                    <a:pt x="517" y="472"/>
                  </a:lnTo>
                  <a:lnTo>
                    <a:pt x="545" y="461"/>
                  </a:lnTo>
                  <a:lnTo>
                    <a:pt x="573" y="454"/>
                  </a:lnTo>
                  <a:lnTo>
                    <a:pt x="602" y="452"/>
                  </a:lnTo>
                  <a:lnTo>
                    <a:pt x="636" y="455"/>
                  </a:lnTo>
                  <a:lnTo>
                    <a:pt x="669" y="464"/>
                  </a:lnTo>
                  <a:lnTo>
                    <a:pt x="700" y="479"/>
                  </a:lnTo>
                  <a:lnTo>
                    <a:pt x="912" y="601"/>
                  </a:lnTo>
                  <a:lnTo>
                    <a:pt x="977" y="556"/>
                  </a:lnTo>
                  <a:lnTo>
                    <a:pt x="1046" y="513"/>
                  </a:lnTo>
                  <a:lnTo>
                    <a:pt x="1117" y="474"/>
                  </a:lnTo>
                  <a:lnTo>
                    <a:pt x="1189" y="440"/>
                  </a:lnTo>
                  <a:lnTo>
                    <a:pt x="1189" y="196"/>
                  </a:lnTo>
                  <a:lnTo>
                    <a:pt x="1193" y="161"/>
                  </a:lnTo>
                  <a:lnTo>
                    <a:pt x="1201" y="128"/>
                  </a:lnTo>
                  <a:lnTo>
                    <a:pt x="1217" y="97"/>
                  </a:lnTo>
                  <a:lnTo>
                    <a:pt x="1235" y="70"/>
                  </a:lnTo>
                  <a:lnTo>
                    <a:pt x="1259" y="46"/>
                  </a:lnTo>
                  <a:lnTo>
                    <a:pt x="1286" y="27"/>
                  </a:lnTo>
                  <a:lnTo>
                    <a:pt x="1317" y="12"/>
                  </a:lnTo>
                  <a:lnTo>
                    <a:pt x="1350" y="3"/>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1" name="Freeform 222"/>
            <p:cNvSpPr>
              <a:spLocks noEditPoints="1"/>
            </p:cNvSpPr>
            <p:nvPr/>
          </p:nvSpPr>
          <p:spPr bwMode="auto">
            <a:xfrm>
              <a:off x="743" y="1857"/>
              <a:ext cx="152" cy="152"/>
            </a:xfrm>
            <a:custGeom>
              <a:avLst/>
              <a:gdLst>
                <a:gd name="T0" fmla="*/ 909 w 1513"/>
                <a:gd name="T1" fmla="*/ 1086 h 1512"/>
                <a:gd name="T2" fmla="*/ 1150 w 1513"/>
                <a:gd name="T3" fmla="*/ 1356 h 1512"/>
                <a:gd name="T4" fmla="*/ 1197 w 1513"/>
                <a:gd name="T5" fmla="*/ 1356 h 1512"/>
                <a:gd name="T6" fmla="*/ 1197 w 1513"/>
                <a:gd name="T7" fmla="*/ 1308 h 1512"/>
                <a:gd name="T8" fmla="*/ 1045 w 1513"/>
                <a:gd name="T9" fmla="*/ 960 h 1512"/>
                <a:gd name="T10" fmla="*/ 1012 w 1513"/>
                <a:gd name="T11" fmla="*/ 993 h 1512"/>
                <a:gd name="T12" fmla="*/ 1267 w 1513"/>
                <a:gd name="T13" fmla="*/ 1258 h 1512"/>
                <a:gd name="T14" fmla="*/ 1311 w 1513"/>
                <a:gd name="T15" fmla="*/ 1239 h 1512"/>
                <a:gd name="T16" fmla="*/ 1070 w 1513"/>
                <a:gd name="T17" fmla="*/ 968 h 1512"/>
                <a:gd name="T18" fmla="*/ 1251 w 1513"/>
                <a:gd name="T19" fmla="*/ 2 h 1512"/>
                <a:gd name="T20" fmla="*/ 1305 w 1513"/>
                <a:gd name="T21" fmla="*/ 20 h 1512"/>
                <a:gd name="T22" fmla="*/ 1304 w 1513"/>
                <a:gd name="T23" fmla="*/ 39 h 1512"/>
                <a:gd name="T24" fmla="*/ 1118 w 1513"/>
                <a:gd name="T25" fmla="*/ 249 h 1512"/>
                <a:gd name="T26" fmla="*/ 1163 w 1513"/>
                <a:gd name="T27" fmla="*/ 307 h 1512"/>
                <a:gd name="T28" fmla="*/ 1240 w 1513"/>
                <a:gd name="T29" fmla="*/ 378 h 1512"/>
                <a:gd name="T30" fmla="*/ 1279 w 1513"/>
                <a:gd name="T31" fmla="*/ 402 h 1512"/>
                <a:gd name="T32" fmla="*/ 1482 w 1513"/>
                <a:gd name="T33" fmla="*/ 205 h 1512"/>
                <a:gd name="T34" fmla="*/ 1499 w 1513"/>
                <a:gd name="T35" fmla="*/ 214 h 1512"/>
                <a:gd name="T36" fmla="*/ 1511 w 1513"/>
                <a:gd name="T37" fmla="*/ 339 h 1512"/>
                <a:gd name="T38" fmla="*/ 1451 w 1513"/>
                <a:gd name="T39" fmla="*/ 488 h 1512"/>
                <a:gd name="T40" fmla="*/ 1325 w 1513"/>
                <a:gd name="T41" fmla="*/ 584 h 1512"/>
                <a:gd name="T42" fmla="*/ 1208 w 1513"/>
                <a:gd name="T43" fmla="*/ 608 h 1512"/>
                <a:gd name="T44" fmla="*/ 856 w 1513"/>
                <a:gd name="T45" fmla="*/ 815 h 1512"/>
                <a:gd name="T46" fmla="*/ 1010 w 1513"/>
                <a:gd name="T47" fmla="*/ 824 h 1512"/>
                <a:gd name="T48" fmla="*/ 1069 w 1513"/>
                <a:gd name="T49" fmla="*/ 840 h 1512"/>
                <a:gd name="T50" fmla="*/ 1450 w 1513"/>
                <a:gd name="T51" fmla="*/ 1246 h 1512"/>
                <a:gd name="T52" fmla="*/ 1236 w 1513"/>
                <a:gd name="T53" fmla="*/ 1486 h 1512"/>
                <a:gd name="T54" fmla="*/ 1177 w 1513"/>
                <a:gd name="T55" fmla="*/ 1501 h 1512"/>
                <a:gd name="T56" fmla="*/ 777 w 1513"/>
                <a:gd name="T57" fmla="*/ 1108 h 1512"/>
                <a:gd name="T58" fmla="*/ 777 w 1513"/>
                <a:gd name="T59" fmla="*/ 1049 h 1512"/>
                <a:gd name="T60" fmla="*/ 583 w 1513"/>
                <a:gd name="T61" fmla="*/ 1088 h 1512"/>
                <a:gd name="T62" fmla="*/ 605 w 1513"/>
                <a:gd name="T63" fmla="*/ 1248 h 1512"/>
                <a:gd name="T64" fmla="*/ 546 w 1513"/>
                <a:gd name="T65" fmla="*/ 1393 h 1512"/>
                <a:gd name="T66" fmla="*/ 420 w 1513"/>
                <a:gd name="T67" fmla="*/ 1489 h 1512"/>
                <a:gd name="T68" fmla="*/ 261 w 1513"/>
                <a:gd name="T69" fmla="*/ 1510 h 1512"/>
                <a:gd name="T70" fmla="*/ 208 w 1513"/>
                <a:gd name="T71" fmla="*/ 1491 h 1512"/>
                <a:gd name="T72" fmla="*/ 208 w 1513"/>
                <a:gd name="T73" fmla="*/ 1473 h 1512"/>
                <a:gd name="T74" fmla="*/ 395 w 1513"/>
                <a:gd name="T75" fmla="*/ 1263 h 1512"/>
                <a:gd name="T76" fmla="*/ 349 w 1513"/>
                <a:gd name="T77" fmla="*/ 1205 h 1512"/>
                <a:gd name="T78" fmla="*/ 273 w 1513"/>
                <a:gd name="T79" fmla="*/ 1133 h 1512"/>
                <a:gd name="T80" fmla="*/ 235 w 1513"/>
                <a:gd name="T81" fmla="*/ 1110 h 1512"/>
                <a:gd name="T82" fmla="*/ 30 w 1513"/>
                <a:gd name="T83" fmla="*/ 1307 h 1512"/>
                <a:gd name="T84" fmla="*/ 15 w 1513"/>
                <a:gd name="T85" fmla="*/ 1299 h 1512"/>
                <a:gd name="T86" fmla="*/ 2 w 1513"/>
                <a:gd name="T87" fmla="*/ 1173 h 1512"/>
                <a:gd name="T88" fmla="*/ 62 w 1513"/>
                <a:gd name="T89" fmla="*/ 1025 h 1512"/>
                <a:gd name="T90" fmla="*/ 187 w 1513"/>
                <a:gd name="T91" fmla="*/ 928 h 1512"/>
                <a:gd name="T92" fmla="*/ 346 w 1513"/>
                <a:gd name="T93" fmla="*/ 907 h 1512"/>
                <a:gd name="T94" fmla="*/ 365 w 1513"/>
                <a:gd name="T95" fmla="*/ 513 h 1512"/>
                <a:gd name="T96" fmla="*/ 170 w 1513"/>
                <a:gd name="T97" fmla="*/ 396 h 1512"/>
                <a:gd name="T98" fmla="*/ 45 w 1513"/>
                <a:gd name="T99" fmla="*/ 179 h 1512"/>
                <a:gd name="T100" fmla="*/ 160 w 1513"/>
                <a:gd name="T101" fmla="*/ 96 h 1512"/>
                <a:gd name="T102" fmla="*/ 459 w 1513"/>
                <a:gd name="T103" fmla="*/ 417 h 1512"/>
                <a:gd name="T104" fmla="*/ 916 w 1513"/>
                <a:gd name="T105" fmla="*/ 385 h 1512"/>
                <a:gd name="T106" fmla="*/ 914 w 1513"/>
                <a:gd name="T107" fmla="*/ 225 h 1512"/>
                <a:gd name="T108" fmla="*/ 994 w 1513"/>
                <a:gd name="T109" fmla="*/ 89 h 1512"/>
                <a:gd name="T110" fmla="*/ 1129 w 1513"/>
                <a:gd name="T111" fmla="*/ 1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3" h="1512">
                  <a:moveTo>
                    <a:pt x="940" y="1065"/>
                  </a:moveTo>
                  <a:lnTo>
                    <a:pt x="927" y="1067"/>
                  </a:lnTo>
                  <a:lnTo>
                    <a:pt x="916" y="1075"/>
                  </a:lnTo>
                  <a:lnTo>
                    <a:pt x="909" y="1086"/>
                  </a:lnTo>
                  <a:lnTo>
                    <a:pt x="907" y="1098"/>
                  </a:lnTo>
                  <a:lnTo>
                    <a:pt x="909" y="1110"/>
                  </a:lnTo>
                  <a:lnTo>
                    <a:pt x="916" y="1121"/>
                  </a:lnTo>
                  <a:lnTo>
                    <a:pt x="1150" y="1356"/>
                  </a:lnTo>
                  <a:lnTo>
                    <a:pt x="1161" y="1363"/>
                  </a:lnTo>
                  <a:lnTo>
                    <a:pt x="1174" y="1366"/>
                  </a:lnTo>
                  <a:lnTo>
                    <a:pt x="1186" y="1363"/>
                  </a:lnTo>
                  <a:lnTo>
                    <a:pt x="1197" y="1356"/>
                  </a:lnTo>
                  <a:lnTo>
                    <a:pt x="1205" y="1345"/>
                  </a:lnTo>
                  <a:lnTo>
                    <a:pt x="1207" y="1333"/>
                  </a:lnTo>
                  <a:lnTo>
                    <a:pt x="1205" y="1319"/>
                  </a:lnTo>
                  <a:lnTo>
                    <a:pt x="1197" y="1308"/>
                  </a:lnTo>
                  <a:lnTo>
                    <a:pt x="963" y="1075"/>
                  </a:lnTo>
                  <a:lnTo>
                    <a:pt x="952" y="1067"/>
                  </a:lnTo>
                  <a:lnTo>
                    <a:pt x="940" y="1065"/>
                  </a:lnTo>
                  <a:close/>
                  <a:moveTo>
                    <a:pt x="1045" y="960"/>
                  </a:moveTo>
                  <a:lnTo>
                    <a:pt x="1033" y="962"/>
                  </a:lnTo>
                  <a:lnTo>
                    <a:pt x="1022" y="968"/>
                  </a:lnTo>
                  <a:lnTo>
                    <a:pt x="1015" y="979"/>
                  </a:lnTo>
                  <a:lnTo>
                    <a:pt x="1012" y="993"/>
                  </a:lnTo>
                  <a:lnTo>
                    <a:pt x="1015" y="1005"/>
                  </a:lnTo>
                  <a:lnTo>
                    <a:pt x="1022" y="1016"/>
                  </a:lnTo>
                  <a:lnTo>
                    <a:pt x="1256" y="1250"/>
                  </a:lnTo>
                  <a:lnTo>
                    <a:pt x="1267" y="1258"/>
                  </a:lnTo>
                  <a:lnTo>
                    <a:pt x="1280" y="1260"/>
                  </a:lnTo>
                  <a:lnTo>
                    <a:pt x="1292" y="1258"/>
                  </a:lnTo>
                  <a:lnTo>
                    <a:pt x="1303" y="1250"/>
                  </a:lnTo>
                  <a:lnTo>
                    <a:pt x="1311" y="1239"/>
                  </a:lnTo>
                  <a:lnTo>
                    <a:pt x="1313" y="1227"/>
                  </a:lnTo>
                  <a:lnTo>
                    <a:pt x="1311" y="1214"/>
                  </a:lnTo>
                  <a:lnTo>
                    <a:pt x="1303" y="1203"/>
                  </a:lnTo>
                  <a:lnTo>
                    <a:pt x="1070" y="968"/>
                  </a:lnTo>
                  <a:lnTo>
                    <a:pt x="1059" y="962"/>
                  </a:lnTo>
                  <a:lnTo>
                    <a:pt x="1045" y="960"/>
                  </a:lnTo>
                  <a:close/>
                  <a:moveTo>
                    <a:pt x="1208" y="0"/>
                  </a:moveTo>
                  <a:lnTo>
                    <a:pt x="1251" y="2"/>
                  </a:lnTo>
                  <a:lnTo>
                    <a:pt x="1294" y="12"/>
                  </a:lnTo>
                  <a:lnTo>
                    <a:pt x="1298" y="13"/>
                  </a:lnTo>
                  <a:lnTo>
                    <a:pt x="1302" y="17"/>
                  </a:lnTo>
                  <a:lnTo>
                    <a:pt x="1305" y="20"/>
                  </a:lnTo>
                  <a:lnTo>
                    <a:pt x="1306" y="24"/>
                  </a:lnTo>
                  <a:lnTo>
                    <a:pt x="1307" y="30"/>
                  </a:lnTo>
                  <a:lnTo>
                    <a:pt x="1306" y="34"/>
                  </a:lnTo>
                  <a:lnTo>
                    <a:pt x="1304" y="39"/>
                  </a:lnTo>
                  <a:lnTo>
                    <a:pt x="1302" y="42"/>
                  </a:lnTo>
                  <a:lnTo>
                    <a:pt x="1110" y="234"/>
                  </a:lnTo>
                  <a:lnTo>
                    <a:pt x="1113" y="240"/>
                  </a:lnTo>
                  <a:lnTo>
                    <a:pt x="1118" y="249"/>
                  </a:lnTo>
                  <a:lnTo>
                    <a:pt x="1125" y="259"/>
                  </a:lnTo>
                  <a:lnTo>
                    <a:pt x="1135" y="272"/>
                  </a:lnTo>
                  <a:lnTo>
                    <a:pt x="1147" y="288"/>
                  </a:lnTo>
                  <a:lnTo>
                    <a:pt x="1163" y="307"/>
                  </a:lnTo>
                  <a:lnTo>
                    <a:pt x="1184" y="328"/>
                  </a:lnTo>
                  <a:lnTo>
                    <a:pt x="1206" y="349"/>
                  </a:lnTo>
                  <a:lnTo>
                    <a:pt x="1225" y="365"/>
                  </a:lnTo>
                  <a:lnTo>
                    <a:pt x="1240" y="378"/>
                  </a:lnTo>
                  <a:lnTo>
                    <a:pt x="1253" y="387"/>
                  </a:lnTo>
                  <a:lnTo>
                    <a:pt x="1264" y="395"/>
                  </a:lnTo>
                  <a:lnTo>
                    <a:pt x="1272" y="400"/>
                  </a:lnTo>
                  <a:lnTo>
                    <a:pt x="1279" y="402"/>
                  </a:lnTo>
                  <a:lnTo>
                    <a:pt x="1470" y="210"/>
                  </a:lnTo>
                  <a:lnTo>
                    <a:pt x="1473" y="207"/>
                  </a:lnTo>
                  <a:lnTo>
                    <a:pt x="1478" y="205"/>
                  </a:lnTo>
                  <a:lnTo>
                    <a:pt x="1482" y="205"/>
                  </a:lnTo>
                  <a:lnTo>
                    <a:pt x="1488" y="205"/>
                  </a:lnTo>
                  <a:lnTo>
                    <a:pt x="1492" y="207"/>
                  </a:lnTo>
                  <a:lnTo>
                    <a:pt x="1495" y="209"/>
                  </a:lnTo>
                  <a:lnTo>
                    <a:pt x="1499" y="214"/>
                  </a:lnTo>
                  <a:lnTo>
                    <a:pt x="1500" y="218"/>
                  </a:lnTo>
                  <a:lnTo>
                    <a:pt x="1510" y="258"/>
                  </a:lnTo>
                  <a:lnTo>
                    <a:pt x="1513" y="298"/>
                  </a:lnTo>
                  <a:lnTo>
                    <a:pt x="1511" y="339"/>
                  </a:lnTo>
                  <a:lnTo>
                    <a:pt x="1503" y="379"/>
                  </a:lnTo>
                  <a:lnTo>
                    <a:pt x="1491" y="417"/>
                  </a:lnTo>
                  <a:lnTo>
                    <a:pt x="1473" y="453"/>
                  </a:lnTo>
                  <a:lnTo>
                    <a:pt x="1451" y="488"/>
                  </a:lnTo>
                  <a:lnTo>
                    <a:pt x="1424" y="518"/>
                  </a:lnTo>
                  <a:lnTo>
                    <a:pt x="1394" y="545"/>
                  </a:lnTo>
                  <a:lnTo>
                    <a:pt x="1361" y="567"/>
                  </a:lnTo>
                  <a:lnTo>
                    <a:pt x="1325" y="584"/>
                  </a:lnTo>
                  <a:lnTo>
                    <a:pt x="1287" y="598"/>
                  </a:lnTo>
                  <a:lnTo>
                    <a:pt x="1249" y="605"/>
                  </a:lnTo>
                  <a:lnTo>
                    <a:pt x="1208" y="608"/>
                  </a:lnTo>
                  <a:lnTo>
                    <a:pt x="1208" y="608"/>
                  </a:lnTo>
                  <a:lnTo>
                    <a:pt x="1168" y="605"/>
                  </a:lnTo>
                  <a:lnTo>
                    <a:pt x="1127" y="597"/>
                  </a:lnTo>
                  <a:lnTo>
                    <a:pt x="1088" y="583"/>
                  </a:lnTo>
                  <a:lnTo>
                    <a:pt x="856" y="815"/>
                  </a:lnTo>
                  <a:lnTo>
                    <a:pt x="932" y="890"/>
                  </a:lnTo>
                  <a:lnTo>
                    <a:pt x="984" y="840"/>
                  </a:lnTo>
                  <a:lnTo>
                    <a:pt x="996" y="830"/>
                  </a:lnTo>
                  <a:lnTo>
                    <a:pt x="1010" y="824"/>
                  </a:lnTo>
                  <a:lnTo>
                    <a:pt x="1026" y="822"/>
                  </a:lnTo>
                  <a:lnTo>
                    <a:pt x="1041" y="824"/>
                  </a:lnTo>
                  <a:lnTo>
                    <a:pt x="1055" y="830"/>
                  </a:lnTo>
                  <a:lnTo>
                    <a:pt x="1069" y="840"/>
                  </a:lnTo>
                  <a:lnTo>
                    <a:pt x="1433" y="1204"/>
                  </a:lnTo>
                  <a:lnTo>
                    <a:pt x="1443" y="1216"/>
                  </a:lnTo>
                  <a:lnTo>
                    <a:pt x="1448" y="1230"/>
                  </a:lnTo>
                  <a:lnTo>
                    <a:pt x="1450" y="1246"/>
                  </a:lnTo>
                  <a:lnTo>
                    <a:pt x="1448" y="1261"/>
                  </a:lnTo>
                  <a:lnTo>
                    <a:pt x="1443" y="1275"/>
                  </a:lnTo>
                  <a:lnTo>
                    <a:pt x="1433" y="1288"/>
                  </a:lnTo>
                  <a:lnTo>
                    <a:pt x="1236" y="1486"/>
                  </a:lnTo>
                  <a:lnTo>
                    <a:pt x="1223" y="1495"/>
                  </a:lnTo>
                  <a:lnTo>
                    <a:pt x="1208" y="1501"/>
                  </a:lnTo>
                  <a:lnTo>
                    <a:pt x="1193" y="1503"/>
                  </a:lnTo>
                  <a:lnTo>
                    <a:pt x="1177" y="1501"/>
                  </a:lnTo>
                  <a:lnTo>
                    <a:pt x="1163" y="1495"/>
                  </a:lnTo>
                  <a:lnTo>
                    <a:pt x="1151" y="1486"/>
                  </a:lnTo>
                  <a:lnTo>
                    <a:pt x="787" y="1121"/>
                  </a:lnTo>
                  <a:lnTo>
                    <a:pt x="777" y="1108"/>
                  </a:lnTo>
                  <a:lnTo>
                    <a:pt x="771" y="1094"/>
                  </a:lnTo>
                  <a:lnTo>
                    <a:pt x="769" y="1078"/>
                  </a:lnTo>
                  <a:lnTo>
                    <a:pt x="771" y="1063"/>
                  </a:lnTo>
                  <a:lnTo>
                    <a:pt x="777" y="1049"/>
                  </a:lnTo>
                  <a:lnTo>
                    <a:pt x="787" y="1037"/>
                  </a:lnTo>
                  <a:lnTo>
                    <a:pt x="837" y="985"/>
                  </a:lnTo>
                  <a:lnTo>
                    <a:pt x="763" y="909"/>
                  </a:lnTo>
                  <a:lnTo>
                    <a:pt x="583" y="1088"/>
                  </a:lnTo>
                  <a:lnTo>
                    <a:pt x="597" y="1127"/>
                  </a:lnTo>
                  <a:lnTo>
                    <a:pt x="605" y="1166"/>
                  </a:lnTo>
                  <a:lnTo>
                    <a:pt x="609" y="1208"/>
                  </a:lnTo>
                  <a:lnTo>
                    <a:pt x="605" y="1248"/>
                  </a:lnTo>
                  <a:lnTo>
                    <a:pt x="598" y="1286"/>
                  </a:lnTo>
                  <a:lnTo>
                    <a:pt x="586" y="1324"/>
                  </a:lnTo>
                  <a:lnTo>
                    <a:pt x="568" y="1360"/>
                  </a:lnTo>
                  <a:lnTo>
                    <a:pt x="546" y="1393"/>
                  </a:lnTo>
                  <a:lnTo>
                    <a:pt x="520" y="1423"/>
                  </a:lnTo>
                  <a:lnTo>
                    <a:pt x="489" y="1449"/>
                  </a:lnTo>
                  <a:lnTo>
                    <a:pt x="456" y="1471"/>
                  </a:lnTo>
                  <a:lnTo>
                    <a:pt x="420" y="1489"/>
                  </a:lnTo>
                  <a:lnTo>
                    <a:pt x="383" y="1502"/>
                  </a:lnTo>
                  <a:lnTo>
                    <a:pt x="345" y="1510"/>
                  </a:lnTo>
                  <a:lnTo>
                    <a:pt x="304" y="1512"/>
                  </a:lnTo>
                  <a:lnTo>
                    <a:pt x="261" y="1510"/>
                  </a:lnTo>
                  <a:lnTo>
                    <a:pt x="219" y="1500"/>
                  </a:lnTo>
                  <a:lnTo>
                    <a:pt x="215" y="1499"/>
                  </a:lnTo>
                  <a:lnTo>
                    <a:pt x="211" y="1495"/>
                  </a:lnTo>
                  <a:lnTo>
                    <a:pt x="208" y="1491"/>
                  </a:lnTo>
                  <a:lnTo>
                    <a:pt x="207" y="1487"/>
                  </a:lnTo>
                  <a:lnTo>
                    <a:pt x="206" y="1482"/>
                  </a:lnTo>
                  <a:lnTo>
                    <a:pt x="207" y="1478"/>
                  </a:lnTo>
                  <a:lnTo>
                    <a:pt x="208" y="1473"/>
                  </a:lnTo>
                  <a:lnTo>
                    <a:pt x="211" y="1470"/>
                  </a:lnTo>
                  <a:lnTo>
                    <a:pt x="403" y="1278"/>
                  </a:lnTo>
                  <a:lnTo>
                    <a:pt x="400" y="1272"/>
                  </a:lnTo>
                  <a:lnTo>
                    <a:pt x="395" y="1263"/>
                  </a:lnTo>
                  <a:lnTo>
                    <a:pt x="389" y="1252"/>
                  </a:lnTo>
                  <a:lnTo>
                    <a:pt x="379" y="1239"/>
                  </a:lnTo>
                  <a:lnTo>
                    <a:pt x="365" y="1224"/>
                  </a:lnTo>
                  <a:lnTo>
                    <a:pt x="349" y="1205"/>
                  </a:lnTo>
                  <a:lnTo>
                    <a:pt x="328" y="1184"/>
                  </a:lnTo>
                  <a:lnTo>
                    <a:pt x="307" y="1163"/>
                  </a:lnTo>
                  <a:lnTo>
                    <a:pt x="288" y="1147"/>
                  </a:lnTo>
                  <a:lnTo>
                    <a:pt x="273" y="1133"/>
                  </a:lnTo>
                  <a:lnTo>
                    <a:pt x="260" y="1125"/>
                  </a:lnTo>
                  <a:lnTo>
                    <a:pt x="249" y="1117"/>
                  </a:lnTo>
                  <a:lnTo>
                    <a:pt x="240" y="1113"/>
                  </a:lnTo>
                  <a:lnTo>
                    <a:pt x="235" y="1110"/>
                  </a:lnTo>
                  <a:lnTo>
                    <a:pt x="43" y="1302"/>
                  </a:lnTo>
                  <a:lnTo>
                    <a:pt x="40" y="1305"/>
                  </a:lnTo>
                  <a:lnTo>
                    <a:pt x="35" y="1306"/>
                  </a:lnTo>
                  <a:lnTo>
                    <a:pt x="30" y="1307"/>
                  </a:lnTo>
                  <a:lnTo>
                    <a:pt x="26" y="1307"/>
                  </a:lnTo>
                  <a:lnTo>
                    <a:pt x="21" y="1305"/>
                  </a:lnTo>
                  <a:lnTo>
                    <a:pt x="18" y="1302"/>
                  </a:lnTo>
                  <a:lnTo>
                    <a:pt x="15" y="1299"/>
                  </a:lnTo>
                  <a:lnTo>
                    <a:pt x="12" y="1294"/>
                  </a:lnTo>
                  <a:lnTo>
                    <a:pt x="4" y="1253"/>
                  </a:lnTo>
                  <a:lnTo>
                    <a:pt x="0" y="1214"/>
                  </a:lnTo>
                  <a:lnTo>
                    <a:pt x="2" y="1173"/>
                  </a:lnTo>
                  <a:lnTo>
                    <a:pt x="10" y="1133"/>
                  </a:lnTo>
                  <a:lnTo>
                    <a:pt x="22" y="1095"/>
                  </a:lnTo>
                  <a:lnTo>
                    <a:pt x="40" y="1059"/>
                  </a:lnTo>
                  <a:lnTo>
                    <a:pt x="62" y="1025"/>
                  </a:lnTo>
                  <a:lnTo>
                    <a:pt x="89" y="994"/>
                  </a:lnTo>
                  <a:lnTo>
                    <a:pt x="119" y="967"/>
                  </a:lnTo>
                  <a:lnTo>
                    <a:pt x="152" y="945"/>
                  </a:lnTo>
                  <a:lnTo>
                    <a:pt x="187" y="928"/>
                  </a:lnTo>
                  <a:lnTo>
                    <a:pt x="225" y="914"/>
                  </a:lnTo>
                  <a:lnTo>
                    <a:pt x="264" y="907"/>
                  </a:lnTo>
                  <a:lnTo>
                    <a:pt x="304" y="905"/>
                  </a:lnTo>
                  <a:lnTo>
                    <a:pt x="346" y="907"/>
                  </a:lnTo>
                  <a:lnTo>
                    <a:pt x="385" y="916"/>
                  </a:lnTo>
                  <a:lnTo>
                    <a:pt x="424" y="929"/>
                  </a:lnTo>
                  <a:lnTo>
                    <a:pt x="603" y="751"/>
                  </a:lnTo>
                  <a:lnTo>
                    <a:pt x="365" y="513"/>
                  </a:lnTo>
                  <a:lnTo>
                    <a:pt x="364" y="512"/>
                  </a:lnTo>
                  <a:lnTo>
                    <a:pt x="177" y="403"/>
                  </a:lnTo>
                  <a:lnTo>
                    <a:pt x="173" y="400"/>
                  </a:lnTo>
                  <a:lnTo>
                    <a:pt x="170" y="396"/>
                  </a:lnTo>
                  <a:lnTo>
                    <a:pt x="43" y="212"/>
                  </a:lnTo>
                  <a:lnTo>
                    <a:pt x="39" y="201"/>
                  </a:lnTo>
                  <a:lnTo>
                    <a:pt x="40" y="190"/>
                  </a:lnTo>
                  <a:lnTo>
                    <a:pt x="45" y="179"/>
                  </a:lnTo>
                  <a:lnTo>
                    <a:pt x="127" y="98"/>
                  </a:lnTo>
                  <a:lnTo>
                    <a:pt x="138" y="93"/>
                  </a:lnTo>
                  <a:lnTo>
                    <a:pt x="149" y="91"/>
                  </a:lnTo>
                  <a:lnTo>
                    <a:pt x="160" y="96"/>
                  </a:lnTo>
                  <a:lnTo>
                    <a:pt x="343" y="222"/>
                  </a:lnTo>
                  <a:lnTo>
                    <a:pt x="347" y="226"/>
                  </a:lnTo>
                  <a:lnTo>
                    <a:pt x="350" y="231"/>
                  </a:lnTo>
                  <a:lnTo>
                    <a:pt x="459" y="417"/>
                  </a:lnTo>
                  <a:lnTo>
                    <a:pt x="460" y="418"/>
                  </a:lnTo>
                  <a:lnTo>
                    <a:pt x="698" y="656"/>
                  </a:lnTo>
                  <a:lnTo>
                    <a:pt x="930" y="424"/>
                  </a:lnTo>
                  <a:lnTo>
                    <a:pt x="916" y="385"/>
                  </a:lnTo>
                  <a:lnTo>
                    <a:pt x="908" y="346"/>
                  </a:lnTo>
                  <a:lnTo>
                    <a:pt x="905" y="304"/>
                  </a:lnTo>
                  <a:lnTo>
                    <a:pt x="907" y="264"/>
                  </a:lnTo>
                  <a:lnTo>
                    <a:pt x="914" y="225"/>
                  </a:lnTo>
                  <a:lnTo>
                    <a:pt x="928" y="187"/>
                  </a:lnTo>
                  <a:lnTo>
                    <a:pt x="945" y="152"/>
                  </a:lnTo>
                  <a:lnTo>
                    <a:pt x="967" y="119"/>
                  </a:lnTo>
                  <a:lnTo>
                    <a:pt x="994" y="89"/>
                  </a:lnTo>
                  <a:lnTo>
                    <a:pt x="1023" y="63"/>
                  </a:lnTo>
                  <a:lnTo>
                    <a:pt x="1056" y="40"/>
                  </a:lnTo>
                  <a:lnTo>
                    <a:pt x="1092" y="23"/>
                  </a:lnTo>
                  <a:lnTo>
                    <a:pt x="1129" y="10"/>
                  </a:lnTo>
                  <a:lnTo>
                    <a:pt x="1169" y="2"/>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cxnSp>
        <p:nvCxnSpPr>
          <p:cNvPr id="5" name="Connecteur droit 4"/>
          <p:cNvCxnSpPr/>
          <p:nvPr/>
        </p:nvCxnSpPr>
        <p:spPr>
          <a:xfrm flipV="1">
            <a:off x="742951" y="679617"/>
            <a:ext cx="0" cy="357162"/>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9" name="Connecteur droit 8"/>
          <p:cNvCxnSpPr/>
          <p:nvPr/>
        </p:nvCxnSpPr>
        <p:spPr>
          <a:xfrm flipV="1">
            <a:off x="742951" y="646254"/>
            <a:ext cx="4886324" cy="33363"/>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122" y="857505"/>
            <a:ext cx="4993878" cy="5826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ZoneTexte 16"/>
          <p:cNvSpPr txBox="1"/>
          <p:nvPr/>
        </p:nvSpPr>
        <p:spPr>
          <a:xfrm>
            <a:off x="4397651" y="6574112"/>
            <a:ext cx="4227994" cy="220139"/>
          </a:xfrm>
          <a:prstGeom prst="rect">
            <a:avLst/>
          </a:prstGeom>
        </p:spPr>
        <p:txBody>
          <a:bodyPr vert="horz" wrap="square" lIns="91440" tIns="45720" rIns="91440" bIns="45720" rtlCol="0">
            <a:normAutofit lnSpcReduction="10000"/>
          </a:bodyPr>
          <a:lstStyle/>
          <a:p>
            <a:pPr algn="ctr" defTabSz="457200">
              <a:spcBef>
                <a:spcPct val="20000"/>
              </a:spcBef>
              <a:buClr>
                <a:srgbClr val="003C71"/>
              </a:buClr>
              <a:buSzPct val="125000"/>
            </a:pPr>
            <a:r>
              <a:rPr lang="fr-CA" sz="900" dirty="0" smtClean="0">
                <a:solidFill>
                  <a:srgbClr val="000000"/>
                </a:solidFill>
                <a:latin typeface="Arial"/>
                <a:cs typeface="Times"/>
              </a:rPr>
              <a:t>Source: 2015 PMI-Business </a:t>
            </a:r>
            <a:r>
              <a:rPr lang="fr-CA" sz="900" dirty="0" err="1" smtClean="0">
                <a:solidFill>
                  <a:srgbClr val="000000"/>
                </a:solidFill>
                <a:latin typeface="Arial"/>
                <a:cs typeface="Times"/>
              </a:rPr>
              <a:t>Analysis</a:t>
            </a:r>
            <a:r>
              <a:rPr lang="fr-CA" sz="900" dirty="0" smtClean="0">
                <a:solidFill>
                  <a:srgbClr val="000000"/>
                </a:solidFill>
                <a:latin typeface="Arial"/>
                <a:cs typeface="Times"/>
              </a:rPr>
              <a:t> for </a:t>
            </a:r>
            <a:r>
              <a:rPr lang="fr-CA" sz="900" dirty="0" err="1" smtClean="0">
                <a:solidFill>
                  <a:srgbClr val="000000"/>
                </a:solidFill>
                <a:latin typeface="Arial"/>
                <a:cs typeface="Times"/>
              </a:rPr>
              <a:t>Practionners</a:t>
            </a:r>
            <a:r>
              <a:rPr lang="fr-CA" sz="900" dirty="0" smtClean="0">
                <a:solidFill>
                  <a:srgbClr val="000000"/>
                </a:solidFill>
                <a:latin typeface="Arial"/>
                <a:cs typeface="Times"/>
              </a:rPr>
              <a:t> :A </a:t>
            </a:r>
            <a:r>
              <a:rPr lang="fr-CA" sz="900" dirty="0" err="1" smtClean="0">
                <a:solidFill>
                  <a:srgbClr val="000000"/>
                </a:solidFill>
                <a:latin typeface="Arial"/>
                <a:cs typeface="Times"/>
              </a:rPr>
              <a:t>practise</a:t>
            </a:r>
            <a:r>
              <a:rPr lang="fr-CA" sz="900" dirty="0" smtClean="0">
                <a:solidFill>
                  <a:srgbClr val="000000"/>
                </a:solidFill>
                <a:latin typeface="Arial"/>
                <a:cs typeface="Times"/>
              </a:rPr>
              <a:t> Guide, p.26</a:t>
            </a:r>
            <a:endParaRPr lang="fr-CA" sz="900" dirty="0">
              <a:solidFill>
                <a:srgbClr val="000000"/>
              </a:solidFill>
              <a:latin typeface="Arial"/>
              <a:cs typeface="Times"/>
            </a:endParaRPr>
          </a:p>
        </p:txBody>
      </p:sp>
      <p:sp>
        <p:nvSpPr>
          <p:cNvPr id="15" name="Rectangle 14"/>
          <p:cNvSpPr/>
          <p:nvPr/>
        </p:nvSpPr>
        <p:spPr>
          <a:xfrm>
            <a:off x="623060" y="2852936"/>
            <a:ext cx="3119541" cy="3384376"/>
          </a:xfrm>
          <a:prstGeom prst="rect">
            <a:avLst/>
          </a:prstGeom>
          <a:solidFill>
            <a:schemeClr val="bg1"/>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285750" indent="-285750" defTabSz="457200">
              <a:buFont typeface="Wingdings" panose="05000000000000000000" pitchFamily="2" charset="2"/>
              <a:buChar char="Ø"/>
            </a:pPr>
            <a:r>
              <a:rPr lang="fr-CA" sz="1600" b="1" dirty="0" smtClean="0">
                <a:solidFill>
                  <a:srgbClr val="002060"/>
                </a:solidFill>
                <a:latin typeface="Arial"/>
              </a:rPr>
              <a:t>Permet </a:t>
            </a:r>
            <a:r>
              <a:rPr lang="fr-CA" sz="1600" dirty="0">
                <a:solidFill>
                  <a:srgbClr val="002060"/>
                </a:solidFill>
                <a:latin typeface="Arial"/>
              </a:rPr>
              <a:t>de catégoriser et présenter les </a:t>
            </a:r>
            <a:r>
              <a:rPr lang="fr-CA" sz="1600" b="1" dirty="0">
                <a:solidFill>
                  <a:srgbClr val="002060"/>
                </a:solidFill>
                <a:latin typeface="Arial"/>
              </a:rPr>
              <a:t>interrelations</a:t>
            </a:r>
            <a:r>
              <a:rPr lang="fr-CA" sz="1600" dirty="0">
                <a:solidFill>
                  <a:srgbClr val="002060"/>
                </a:solidFill>
                <a:latin typeface="Arial"/>
              </a:rPr>
              <a:t> entres les </a:t>
            </a:r>
            <a:r>
              <a:rPr lang="fr-CA" sz="1600" b="1" dirty="0">
                <a:solidFill>
                  <a:srgbClr val="002060"/>
                </a:solidFill>
                <a:latin typeface="Arial"/>
              </a:rPr>
              <a:t>causes </a:t>
            </a:r>
            <a:r>
              <a:rPr lang="fr-CA" sz="1600" dirty="0">
                <a:solidFill>
                  <a:srgbClr val="002060"/>
                </a:solidFill>
                <a:latin typeface="Arial"/>
              </a:rPr>
              <a:t>et les </a:t>
            </a:r>
            <a:r>
              <a:rPr lang="fr-CA" sz="1600" b="1" dirty="0">
                <a:solidFill>
                  <a:srgbClr val="002060"/>
                </a:solidFill>
                <a:latin typeface="Arial"/>
              </a:rPr>
              <a:t>capacités. </a:t>
            </a:r>
          </a:p>
          <a:p>
            <a:pPr marL="285750" indent="-285750" defTabSz="457200">
              <a:buFont typeface="Wingdings" panose="05000000000000000000" pitchFamily="2" charset="2"/>
              <a:buChar char="Ø"/>
            </a:pPr>
            <a:r>
              <a:rPr lang="fr-CA" sz="1600" dirty="0">
                <a:solidFill>
                  <a:srgbClr val="002060"/>
                </a:solidFill>
                <a:latin typeface="Arial"/>
              </a:rPr>
              <a:t>Suite à une séance de remue-méninge, elle peut-être utile pour regrouper et classifier les idées de même nature. </a:t>
            </a:r>
          </a:p>
        </p:txBody>
      </p:sp>
      <p:sp>
        <p:nvSpPr>
          <p:cNvPr id="16" name="Rectangle à coins arrondis 15"/>
          <p:cNvSpPr/>
          <p:nvPr/>
        </p:nvSpPr>
        <p:spPr>
          <a:xfrm>
            <a:off x="611559" y="2442486"/>
            <a:ext cx="3131041" cy="410450"/>
          </a:xfrm>
          <a:prstGeom prst="round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400" b="1" dirty="0" smtClean="0">
                <a:solidFill>
                  <a:prstClr val="white"/>
                </a:solidFill>
              </a:rPr>
              <a:t>DESCRIPTION DE LA TECHNIQUE</a:t>
            </a:r>
            <a:endParaRPr lang="fr-CA" sz="1400" b="1" dirty="0">
              <a:solidFill>
                <a:prstClr val="white"/>
              </a:solidFill>
            </a:endParaRPr>
          </a:p>
        </p:txBody>
      </p:sp>
      <p:sp>
        <p:nvSpPr>
          <p:cNvPr id="19" name="Rectangle 18"/>
          <p:cNvSpPr/>
          <p:nvPr/>
        </p:nvSpPr>
        <p:spPr>
          <a:xfrm>
            <a:off x="623060" y="1285447"/>
            <a:ext cx="3119540" cy="707886"/>
          </a:xfrm>
          <a:prstGeom prst="rect">
            <a:avLst/>
          </a:prstGeom>
        </p:spPr>
        <p:txBody>
          <a:bodyPr wrap="square">
            <a:spAutoFit/>
          </a:bodyPr>
          <a:lstStyle/>
          <a:p>
            <a:r>
              <a:rPr lang="fr-CA" sz="2000" b="1" dirty="0" smtClean="0">
                <a:solidFill>
                  <a:srgbClr val="002060"/>
                </a:solidFill>
                <a:latin typeface="+mj-lt"/>
              </a:rPr>
              <a:t>Le diagramme d’affinités</a:t>
            </a:r>
          </a:p>
        </p:txBody>
      </p:sp>
      <p:sp>
        <p:nvSpPr>
          <p:cNvPr id="22" name="Rectangle à coins arrondis 21"/>
          <p:cNvSpPr/>
          <p:nvPr/>
        </p:nvSpPr>
        <p:spPr>
          <a:xfrm>
            <a:off x="6876256" y="4149080"/>
            <a:ext cx="1944216" cy="504056"/>
          </a:xfrm>
          <a:prstGeom prst="roundRect">
            <a:avLst/>
          </a:prstGeom>
          <a:noFill/>
          <a:ln w="28575">
            <a:solidFill>
              <a:srgbClr val="FF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3" name="Rectangle à coins arrondis 22"/>
          <p:cNvSpPr/>
          <p:nvPr/>
        </p:nvSpPr>
        <p:spPr>
          <a:xfrm>
            <a:off x="6876256" y="5157192"/>
            <a:ext cx="1944216" cy="432048"/>
          </a:xfrm>
          <a:prstGeom prst="roundRect">
            <a:avLst/>
          </a:prstGeom>
          <a:noFill/>
          <a:ln w="28575">
            <a:solidFill>
              <a:srgbClr val="FF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4" name="Rectangle à coins arrondis 23"/>
          <p:cNvSpPr/>
          <p:nvPr/>
        </p:nvSpPr>
        <p:spPr>
          <a:xfrm>
            <a:off x="6876256" y="2060848"/>
            <a:ext cx="1944216" cy="432048"/>
          </a:xfrm>
          <a:prstGeom prst="roundRect">
            <a:avLst/>
          </a:prstGeom>
          <a:noFill/>
          <a:ln w="28575">
            <a:solidFill>
              <a:srgbClr val="FF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5" name="Rectangle à coins arrondis 24"/>
          <p:cNvSpPr/>
          <p:nvPr/>
        </p:nvSpPr>
        <p:spPr>
          <a:xfrm>
            <a:off x="4499992" y="2060848"/>
            <a:ext cx="1944216" cy="432048"/>
          </a:xfrm>
          <a:prstGeom prst="roundRect">
            <a:avLst/>
          </a:prstGeom>
          <a:noFill/>
          <a:ln w="28575">
            <a:solidFill>
              <a:srgbClr val="FF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6" name="Rectangle à coins arrondis 25"/>
          <p:cNvSpPr/>
          <p:nvPr/>
        </p:nvSpPr>
        <p:spPr>
          <a:xfrm>
            <a:off x="4499992" y="3573016"/>
            <a:ext cx="1944216" cy="432048"/>
          </a:xfrm>
          <a:prstGeom prst="roundRect">
            <a:avLst/>
          </a:prstGeom>
          <a:noFill/>
          <a:ln w="28575">
            <a:solidFill>
              <a:srgbClr val="FF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3690098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753016" y="4882976"/>
            <a:ext cx="1463047" cy="387820"/>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2400" b="1" dirty="0" smtClean="0">
                <a:solidFill>
                  <a:prstClr val="white"/>
                </a:solidFill>
                <a:latin typeface="Arial"/>
                <a:cs typeface="Times"/>
              </a:rPr>
              <a:t>Source?</a:t>
            </a:r>
            <a:endParaRPr lang="fr-CA" sz="2400" b="1" dirty="0">
              <a:solidFill>
                <a:prstClr val="white"/>
              </a:solidFill>
              <a:latin typeface="Arial"/>
              <a:cs typeface="Times"/>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87" y="2076421"/>
            <a:ext cx="8865704" cy="3664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2627784" y="5740604"/>
            <a:ext cx="4227994" cy="424700"/>
          </a:xfrm>
          <a:prstGeom prst="rect">
            <a:avLst/>
          </a:prstGeom>
        </p:spPr>
        <p:txBody>
          <a:bodyPr vert="horz" wrap="square" lIns="91440" tIns="45720" rIns="91440" bIns="45720" rtlCol="0">
            <a:normAutofit/>
          </a:bodyPr>
          <a:lstStyle/>
          <a:p>
            <a:pPr algn="ctr" defTabSz="457200">
              <a:spcBef>
                <a:spcPct val="20000"/>
              </a:spcBef>
              <a:buClr>
                <a:srgbClr val="003C71"/>
              </a:buClr>
              <a:buSzPct val="125000"/>
            </a:pPr>
            <a:r>
              <a:rPr lang="fr-CA" sz="900" dirty="0" smtClean="0">
                <a:solidFill>
                  <a:srgbClr val="000000"/>
                </a:solidFill>
                <a:latin typeface="Arial"/>
                <a:cs typeface="Times"/>
              </a:rPr>
              <a:t>Source: 2015 PMI-Business </a:t>
            </a:r>
            <a:r>
              <a:rPr lang="fr-CA" sz="900" dirty="0" err="1" smtClean="0">
                <a:solidFill>
                  <a:srgbClr val="000000"/>
                </a:solidFill>
                <a:latin typeface="Arial"/>
                <a:cs typeface="Times"/>
              </a:rPr>
              <a:t>Analysis</a:t>
            </a:r>
            <a:r>
              <a:rPr lang="fr-CA" sz="900" dirty="0" smtClean="0">
                <a:solidFill>
                  <a:srgbClr val="000000"/>
                </a:solidFill>
                <a:latin typeface="Arial"/>
                <a:cs typeface="Times"/>
              </a:rPr>
              <a:t> for </a:t>
            </a:r>
            <a:r>
              <a:rPr lang="fr-CA" sz="900" dirty="0" err="1" smtClean="0">
                <a:solidFill>
                  <a:srgbClr val="000000"/>
                </a:solidFill>
                <a:latin typeface="Arial"/>
                <a:cs typeface="Times"/>
              </a:rPr>
              <a:t>Practionners</a:t>
            </a:r>
            <a:r>
              <a:rPr lang="fr-CA" sz="900" dirty="0" smtClean="0">
                <a:solidFill>
                  <a:srgbClr val="000000"/>
                </a:solidFill>
                <a:latin typeface="Arial"/>
                <a:cs typeface="Times"/>
              </a:rPr>
              <a:t> :A </a:t>
            </a:r>
            <a:r>
              <a:rPr lang="fr-CA" sz="900" dirty="0" err="1" smtClean="0">
                <a:solidFill>
                  <a:srgbClr val="000000"/>
                </a:solidFill>
                <a:latin typeface="Arial"/>
                <a:cs typeface="Times"/>
              </a:rPr>
              <a:t>practise</a:t>
            </a:r>
            <a:r>
              <a:rPr lang="fr-CA" sz="900" dirty="0" smtClean="0">
                <a:solidFill>
                  <a:srgbClr val="000000"/>
                </a:solidFill>
                <a:latin typeface="Arial"/>
                <a:cs typeface="Times"/>
              </a:rPr>
              <a:t> Guide, p.25</a:t>
            </a:r>
            <a:endParaRPr lang="fr-CA" sz="900" dirty="0">
              <a:solidFill>
                <a:srgbClr val="000000"/>
              </a:solidFill>
              <a:latin typeface="Arial"/>
              <a:cs typeface="Times"/>
            </a:endParaRPr>
          </a:p>
        </p:txBody>
      </p:sp>
      <p:sp>
        <p:nvSpPr>
          <p:cNvPr id="10"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a:solidFill>
                  <a:srgbClr val="003C71"/>
                </a:solidFill>
              </a:rPr>
              <a:t>détermination des besoins </a:t>
            </a:r>
            <a:r>
              <a:rPr lang="fr-CA" sz="2400" dirty="0">
                <a:solidFill>
                  <a:srgbClr val="003C71"/>
                </a:solidFill>
              </a:rPr>
              <a:t/>
            </a:r>
            <a:br>
              <a:rPr lang="fr-CA" sz="2400" dirty="0">
                <a:solidFill>
                  <a:srgbClr val="003C71"/>
                </a:solidFill>
              </a:rPr>
            </a:br>
            <a:r>
              <a:rPr lang="fr-CA" sz="1600" i="1" dirty="0">
                <a:solidFill>
                  <a:srgbClr val="003C71"/>
                </a:solidFill>
              </a:rPr>
              <a:t>Les incontournables</a:t>
            </a:r>
          </a:p>
        </p:txBody>
      </p:sp>
      <p:grpSp>
        <p:nvGrpSpPr>
          <p:cNvPr id="11" name="Group 219"/>
          <p:cNvGrpSpPr>
            <a:grpSpLocks noChangeAspect="1"/>
          </p:cNvGrpSpPr>
          <p:nvPr>
            <p:custDataLst>
              <p:tags r:id="rId1"/>
            </p:custDataLst>
          </p:nvPr>
        </p:nvGrpSpPr>
        <p:grpSpPr bwMode="auto">
          <a:xfrm>
            <a:off x="180344" y="608154"/>
            <a:ext cx="495932" cy="500088"/>
            <a:chOff x="640" y="1753"/>
            <a:chExt cx="358" cy="361"/>
          </a:xfrm>
          <a:solidFill>
            <a:schemeClr val="accent6">
              <a:lumMod val="50000"/>
            </a:schemeClr>
          </a:solidFill>
        </p:grpSpPr>
        <p:sp>
          <p:nvSpPr>
            <p:cNvPr id="12" name="Freeform 221"/>
            <p:cNvSpPr>
              <a:spLocks noEditPoints="1"/>
            </p:cNvSpPr>
            <p:nvPr/>
          </p:nvSpPr>
          <p:spPr bwMode="auto">
            <a:xfrm>
              <a:off x="640" y="1753"/>
              <a:ext cx="358" cy="361"/>
            </a:xfrm>
            <a:custGeom>
              <a:avLst/>
              <a:gdLst>
                <a:gd name="T0" fmla="*/ 1537 w 3582"/>
                <a:gd name="T1" fmla="*/ 775 h 3608"/>
                <a:gd name="T2" fmla="*/ 1233 w 3582"/>
                <a:gd name="T3" fmla="*/ 903 h 3608"/>
                <a:gd name="T4" fmla="*/ 987 w 3582"/>
                <a:gd name="T5" fmla="*/ 1115 h 3608"/>
                <a:gd name="T6" fmla="*/ 815 w 3582"/>
                <a:gd name="T7" fmla="*/ 1392 h 3608"/>
                <a:gd name="T8" fmla="*/ 735 w 3582"/>
                <a:gd name="T9" fmla="*/ 1718 h 3608"/>
                <a:gd name="T10" fmla="*/ 762 w 3582"/>
                <a:gd name="T11" fmla="*/ 2059 h 3608"/>
                <a:gd name="T12" fmla="*/ 890 w 3582"/>
                <a:gd name="T13" fmla="*/ 2362 h 3608"/>
                <a:gd name="T14" fmla="*/ 1101 w 3582"/>
                <a:gd name="T15" fmla="*/ 2609 h 3608"/>
                <a:gd name="T16" fmla="*/ 1378 w 3582"/>
                <a:gd name="T17" fmla="*/ 2780 h 3608"/>
                <a:gd name="T18" fmla="*/ 1704 w 3582"/>
                <a:gd name="T19" fmla="*/ 2861 h 3608"/>
                <a:gd name="T20" fmla="*/ 2046 w 3582"/>
                <a:gd name="T21" fmla="*/ 2833 h 3608"/>
                <a:gd name="T22" fmla="*/ 2350 w 3582"/>
                <a:gd name="T23" fmla="*/ 2706 h 3608"/>
                <a:gd name="T24" fmla="*/ 2596 w 3582"/>
                <a:gd name="T25" fmla="*/ 2494 h 3608"/>
                <a:gd name="T26" fmla="*/ 2768 w 3582"/>
                <a:gd name="T27" fmla="*/ 2217 h 3608"/>
                <a:gd name="T28" fmla="*/ 2848 w 3582"/>
                <a:gd name="T29" fmla="*/ 1891 h 3608"/>
                <a:gd name="T30" fmla="*/ 2821 w 3582"/>
                <a:gd name="T31" fmla="*/ 1549 h 3608"/>
                <a:gd name="T32" fmla="*/ 2693 w 3582"/>
                <a:gd name="T33" fmla="*/ 1245 h 3608"/>
                <a:gd name="T34" fmla="*/ 2481 w 3582"/>
                <a:gd name="T35" fmla="*/ 999 h 3608"/>
                <a:gd name="T36" fmla="*/ 2204 w 3582"/>
                <a:gd name="T37" fmla="*/ 827 h 3608"/>
                <a:gd name="T38" fmla="*/ 1878 w 3582"/>
                <a:gd name="T39" fmla="*/ 747 h 3608"/>
                <a:gd name="T40" fmla="*/ 2233 w 3582"/>
                <a:gd name="T41" fmla="*/ 3 h 3608"/>
                <a:gd name="T42" fmla="*/ 2348 w 3582"/>
                <a:gd name="T43" fmla="*/ 70 h 3608"/>
                <a:gd name="T44" fmla="*/ 2393 w 3582"/>
                <a:gd name="T45" fmla="*/ 196 h 3608"/>
                <a:gd name="T46" fmla="*/ 2605 w 3582"/>
                <a:gd name="T47" fmla="*/ 556 h 3608"/>
                <a:gd name="T48" fmla="*/ 2947 w 3582"/>
                <a:gd name="T49" fmla="*/ 455 h 3608"/>
                <a:gd name="T50" fmla="*/ 3066 w 3582"/>
                <a:gd name="T51" fmla="*/ 472 h 3608"/>
                <a:gd name="T52" fmla="*/ 3150 w 3582"/>
                <a:gd name="T53" fmla="*/ 550 h 3608"/>
                <a:gd name="T54" fmla="*/ 3582 w 3582"/>
                <a:gd name="T55" fmla="*/ 1341 h 3608"/>
                <a:gd name="T56" fmla="*/ 3551 w 3582"/>
                <a:gd name="T57" fmla="*/ 1459 h 3608"/>
                <a:gd name="T58" fmla="*/ 3274 w 3582"/>
                <a:gd name="T59" fmla="*/ 1643 h 3608"/>
                <a:gd name="T60" fmla="*/ 3274 w 3582"/>
                <a:gd name="T61" fmla="*/ 1965 h 3608"/>
                <a:gd name="T62" fmla="*/ 3551 w 3582"/>
                <a:gd name="T63" fmla="*/ 2150 h 3608"/>
                <a:gd name="T64" fmla="*/ 3582 w 3582"/>
                <a:gd name="T65" fmla="*/ 2267 h 3608"/>
                <a:gd name="T66" fmla="*/ 3150 w 3582"/>
                <a:gd name="T67" fmla="*/ 3058 h 3608"/>
                <a:gd name="T68" fmla="*/ 3066 w 3582"/>
                <a:gd name="T69" fmla="*/ 3136 h 3608"/>
                <a:gd name="T70" fmla="*/ 2947 w 3582"/>
                <a:gd name="T71" fmla="*/ 3152 h 3608"/>
                <a:gd name="T72" fmla="*/ 2605 w 3582"/>
                <a:gd name="T73" fmla="*/ 3053 h 3608"/>
                <a:gd name="T74" fmla="*/ 2393 w 3582"/>
                <a:gd name="T75" fmla="*/ 3412 h 3608"/>
                <a:gd name="T76" fmla="*/ 2348 w 3582"/>
                <a:gd name="T77" fmla="*/ 3539 h 3608"/>
                <a:gd name="T78" fmla="*/ 2233 w 3582"/>
                <a:gd name="T79" fmla="*/ 3605 h 3608"/>
                <a:gd name="T80" fmla="*/ 1325 w 3582"/>
                <a:gd name="T81" fmla="*/ 3598 h 3608"/>
                <a:gd name="T82" fmla="*/ 1227 w 3582"/>
                <a:gd name="T83" fmla="*/ 3528 h 3608"/>
                <a:gd name="T84" fmla="*/ 1189 w 3582"/>
                <a:gd name="T85" fmla="*/ 3412 h 3608"/>
                <a:gd name="T86" fmla="*/ 977 w 3582"/>
                <a:gd name="T87" fmla="*/ 3053 h 3608"/>
                <a:gd name="T88" fmla="*/ 636 w 3582"/>
                <a:gd name="T89" fmla="*/ 3152 h 3608"/>
                <a:gd name="T90" fmla="*/ 517 w 3582"/>
                <a:gd name="T91" fmla="*/ 3136 h 3608"/>
                <a:gd name="T92" fmla="*/ 432 w 3582"/>
                <a:gd name="T93" fmla="*/ 3058 h 3608"/>
                <a:gd name="T94" fmla="*/ 0 w 3582"/>
                <a:gd name="T95" fmla="*/ 2267 h 3608"/>
                <a:gd name="T96" fmla="*/ 32 w 3582"/>
                <a:gd name="T97" fmla="*/ 2150 h 3608"/>
                <a:gd name="T98" fmla="*/ 309 w 3582"/>
                <a:gd name="T99" fmla="*/ 1965 h 3608"/>
                <a:gd name="T100" fmla="*/ 309 w 3582"/>
                <a:gd name="T101" fmla="*/ 1643 h 3608"/>
                <a:gd name="T102" fmla="*/ 32 w 3582"/>
                <a:gd name="T103" fmla="*/ 1459 h 3608"/>
                <a:gd name="T104" fmla="*/ 0 w 3582"/>
                <a:gd name="T105" fmla="*/ 1341 h 3608"/>
                <a:gd name="T106" fmla="*/ 432 w 3582"/>
                <a:gd name="T107" fmla="*/ 550 h 3608"/>
                <a:gd name="T108" fmla="*/ 517 w 3582"/>
                <a:gd name="T109" fmla="*/ 472 h 3608"/>
                <a:gd name="T110" fmla="*/ 636 w 3582"/>
                <a:gd name="T111" fmla="*/ 455 h 3608"/>
                <a:gd name="T112" fmla="*/ 977 w 3582"/>
                <a:gd name="T113" fmla="*/ 556 h 3608"/>
                <a:gd name="T114" fmla="*/ 1189 w 3582"/>
                <a:gd name="T115" fmla="*/ 196 h 3608"/>
                <a:gd name="T116" fmla="*/ 1235 w 3582"/>
                <a:gd name="T117" fmla="*/ 70 h 3608"/>
                <a:gd name="T118" fmla="*/ 1350 w 3582"/>
                <a:gd name="T119" fmla="*/ 3 h 3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2" h="3608">
                  <a:moveTo>
                    <a:pt x="1791" y="744"/>
                  </a:moveTo>
                  <a:lnTo>
                    <a:pt x="1704" y="747"/>
                  </a:lnTo>
                  <a:lnTo>
                    <a:pt x="1619" y="758"/>
                  </a:lnTo>
                  <a:lnTo>
                    <a:pt x="1537" y="775"/>
                  </a:lnTo>
                  <a:lnTo>
                    <a:pt x="1457" y="798"/>
                  </a:lnTo>
                  <a:lnTo>
                    <a:pt x="1378" y="827"/>
                  </a:lnTo>
                  <a:lnTo>
                    <a:pt x="1305" y="863"/>
                  </a:lnTo>
                  <a:lnTo>
                    <a:pt x="1233" y="903"/>
                  </a:lnTo>
                  <a:lnTo>
                    <a:pt x="1165" y="948"/>
                  </a:lnTo>
                  <a:lnTo>
                    <a:pt x="1101" y="999"/>
                  </a:lnTo>
                  <a:lnTo>
                    <a:pt x="1042" y="1054"/>
                  </a:lnTo>
                  <a:lnTo>
                    <a:pt x="987" y="1115"/>
                  </a:lnTo>
                  <a:lnTo>
                    <a:pt x="936" y="1178"/>
                  </a:lnTo>
                  <a:lnTo>
                    <a:pt x="890" y="1245"/>
                  </a:lnTo>
                  <a:lnTo>
                    <a:pt x="849" y="1317"/>
                  </a:lnTo>
                  <a:lnTo>
                    <a:pt x="815" y="1392"/>
                  </a:lnTo>
                  <a:lnTo>
                    <a:pt x="785" y="1469"/>
                  </a:lnTo>
                  <a:lnTo>
                    <a:pt x="762" y="1549"/>
                  </a:lnTo>
                  <a:lnTo>
                    <a:pt x="745" y="1632"/>
                  </a:lnTo>
                  <a:lnTo>
                    <a:pt x="735" y="1718"/>
                  </a:lnTo>
                  <a:lnTo>
                    <a:pt x="732" y="1804"/>
                  </a:lnTo>
                  <a:lnTo>
                    <a:pt x="735" y="1891"/>
                  </a:lnTo>
                  <a:lnTo>
                    <a:pt x="745" y="1976"/>
                  </a:lnTo>
                  <a:lnTo>
                    <a:pt x="762" y="2059"/>
                  </a:lnTo>
                  <a:lnTo>
                    <a:pt x="785" y="2139"/>
                  </a:lnTo>
                  <a:lnTo>
                    <a:pt x="815" y="2217"/>
                  </a:lnTo>
                  <a:lnTo>
                    <a:pt x="849" y="2291"/>
                  </a:lnTo>
                  <a:lnTo>
                    <a:pt x="890" y="2362"/>
                  </a:lnTo>
                  <a:lnTo>
                    <a:pt x="936" y="2431"/>
                  </a:lnTo>
                  <a:lnTo>
                    <a:pt x="987" y="2494"/>
                  </a:lnTo>
                  <a:lnTo>
                    <a:pt x="1042" y="2554"/>
                  </a:lnTo>
                  <a:lnTo>
                    <a:pt x="1101" y="2609"/>
                  </a:lnTo>
                  <a:lnTo>
                    <a:pt x="1165" y="2659"/>
                  </a:lnTo>
                  <a:lnTo>
                    <a:pt x="1233" y="2706"/>
                  </a:lnTo>
                  <a:lnTo>
                    <a:pt x="1305" y="2746"/>
                  </a:lnTo>
                  <a:lnTo>
                    <a:pt x="1378" y="2780"/>
                  </a:lnTo>
                  <a:lnTo>
                    <a:pt x="1457" y="2810"/>
                  </a:lnTo>
                  <a:lnTo>
                    <a:pt x="1537" y="2833"/>
                  </a:lnTo>
                  <a:lnTo>
                    <a:pt x="1619" y="2851"/>
                  </a:lnTo>
                  <a:lnTo>
                    <a:pt x="1704" y="2861"/>
                  </a:lnTo>
                  <a:lnTo>
                    <a:pt x="1791" y="2864"/>
                  </a:lnTo>
                  <a:lnTo>
                    <a:pt x="1878" y="2861"/>
                  </a:lnTo>
                  <a:lnTo>
                    <a:pt x="1964" y="2851"/>
                  </a:lnTo>
                  <a:lnTo>
                    <a:pt x="2046" y="2833"/>
                  </a:lnTo>
                  <a:lnTo>
                    <a:pt x="2127" y="2810"/>
                  </a:lnTo>
                  <a:lnTo>
                    <a:pt x="2204" y="2780"/>
                  </a:lnTo>
                  <a:lnTo>
                    <a:pt x="2278" y="2746"/>
                  </a:lnTo>
                  <a:lnTo>
                    <a:pt x="2350" y="2706"/>
                  </a:lnTo>
                  <a:lnTo>
                    <a:pt x="2417" y="2659"/>
                  </a:lnTo>
                  <a:lnTo>
                    <a:pt x="2481" y="2609"/>
                  </a:lnTo>
                  <a:lnTo>
                    <a:pt x="2541" y="2554"/>
                  </a:lnTo>
                  <a:lnTo>
                    <a:pt x="2596" y="2494"/>
                  </a:lnTo>
                  <a:lnTo>
                    <a:pt x="2647" y="2431"/>
                  </a:lnTo>
                  <a:lnTo>
                    <a:pt x="2693" y="2362"/>
                  </a:lnTo>
                  <a:lnTo>
                    <a:pt x="2733" y="2291"/>
                  </a:lnTo>
                  <a:lnTo>
                    <a:pt x="2768" y="2217"/>
                  </a:lnTo>
                  <a:lnTo>
                    <a:pt x="2798" y="2139"/>
                  </a:lnTo>
                  <a:lnTo>
                    <a:pt x="2821" y="2059"/>
                  </a:lnTo>
                  <a:lnTo>
                    <a:pt x="2837" y="1976"/>
                  </a:lnTo>
                  <a:lnTo>
                    <a:pt x="2848" y="1891"/>
                  </a:lnTo>
                  <a:lnTo>
                    <a:pt x="2852" y="1804"/>
                  </a:lnTo>
                  <a:lnTo>
                    <a:pt x="2848" y="1718"/>
                  </a:lnTo>
                  <a:lnTo>
                    <a:pt x="2837" y="1632"/>
                  </a:lnTo>
                  <a:lnTo>
                    <a:pt x="2821" y="1549"/>
                  </a:lnTo>
                  <a:lnTo>
                    <a:pt x="2798" y="1469"/>
                  </a:lnTo>
                  <a:lnTo>
                    <a:pt x="2768" y="1392"/>
                  </a:lnTo>
                  <a:lnTo>
                    <a:pt x="2733" y="1317"/>
                  </a:lnTo>
                  <a:lnTo>
                    <a:pt x="2693" y="1245"/>
                  </a:lnTo>
                  <a:lnTo>
                    <a:pt x="2647" y="1178"/>
                  </a:lnTo>
                  <a:lnTo>
                    <a:pt x="2596" y="1115"/>
                  </a:lnTo>
                  <a:lnTo>
                    <a:pt x="2541" y="1054"/>
                  </a:lnTo>
                  <a:lnTo>
                    <a:pt x="2481" y="999"/>
                  </a:lnTo>
                  <a:lnTo>
                    <a:pt x="2417" y="948"/>
                  </a:lnTo>
                  <a:lnTo>
                    <a:pt x="2350" y="903"/>
                  </a:lnTo>
                  <a:lnTo>
                    <a:pt x="2278" y="863"/>
                  </a:lnTo>
                  <a:lnTo>
                    <a:pt x="2204" y="827"/>
                  </a:lnTo>
                  <a:lnTo>
                    <a:pt x="2127" y="798"/>
                  </a:lnTo>
                  <a:lnTo>
                    <a:pt x="2046" y="775"/>
                  </a:lnTo>
                  <a:lnTo>
                    <a:pt x="1964" y="758"/>
                  </a:lnTo>
                  <a:lnTo>
                    <a:pt x="1878" y="747"/>
                  </a:lnTo>
                  <a:lnTo>
                    <a:pt x="1791" y="744"/>
                  </a:lnTo>
                  <a:close/>
                  <a:moveTo>
                    <a:pt x="1385" y="0"/>
                  </a:moveTo>
                  <a:lnTo>
                    <a:pt x="2198" y="0"/>
                  </a:lnTo>
                  <a:lnTo>
                    <a:pt x="2233" y="3"/>
                  </a:lnTo>
                  <a:lnTo>
                    <a:pt x="2266" y="12"/>
                  </a:lnTo>
                  <a:lnTo>
                    <a:pt x="2296" y="27"/>
                  </a:lnTo>
                  <a:lnTo>
                    <a:pt x="2324" y="46"/>
                  </a:lnTo>
                  <a:lnTo>
                    <a:pt x="2348" y="70"/>
                  </a:lnTo>
                  <a:lnTo>
                    <a:pt x="2366" y="97"/>
                  </a:lnTo>
                  <a:lnTo>
                    <a:pt x="2381" y="128"/>
                  </a:lnTo>
                  <a:lnTo>
                    <a:pt x="2391" y="161"/>
                  </a:lnTo>
                  <a:lnTo>
                    <a:pt x="2393" y="196"/>
                  </a:lnTo>
                  <a:lnTo>
                    <a:pt x="2393" y="440"/>
                  </a:lnTo>
                  <a:lnTo>
                    <a:pt x="2467" y="474"/>
                  </a:lnTo>
                  <a:lnTo>
                    <a:pt x="2537" y="513"/>
                  </a:lnTo>
                  <a:lnTo>
                    <a:pt x="2605" y="556"/>
                  </a:lnTo>
                  <a:lnTo>
                    <a:pt x="2671" y="601"/>
                  </a:lnTo>
                  <a:lnTo>
                    <a:pt x="2884" y="479"/>
                  </a:lnTo>
                  <a:lnTo>
                    <a:pt x="2914" y="464"/>
                  </a:lnTo>
                  <a:lnTo>
                    <a:pt x="2947" y="455"/>
                  </a:lnTo>
                  <a:lnTo>
                    <a:pt x="2980" y="452"/>
                  </a:lnTo>
                  <a:lnTo>
                    <a:pt x="3010" y="454"/>
                  </a:lnTo>
                  <a:lnTo>
                    <a:pt x="3039" y="461"/>
                  </a:lnTo>
                  <a:lnTo>
                    <a:pt x="3066" y="472"/>
                  </a:lnTo>
                  <a:lnTo>
                    <a:pt x="3090" y="486"/>
                  </a:lnTo>
                  <a:lnTo>
                    <a:pt x="3114" y="504"/>
                  </a:lnTo>
                  <a:lnTo>
                    <a:pt x="3133" y="526"/>
                  </a:lnTo>
                  <a:lnTo>
                    <a:pt x="3150" y="550"/>
                  </a:lnTo>
                  <a:lnTo>
                    <a:pt x="3557" y="1254"/>
                  </a:lnTo>
                  <a:lnTo>
                    <a:pt x="3570" y="1282"/>
                  </a:lnTo>
                  <a:lnTo>
                    <a:pt x="3579" y="1312"/>
                  </a:lnTo>
                  <a:lnTo>
                    <a:pt x="3582" y="1341"/>
                  </a:lnTo>
                  <a:lnTo>
                    <a:pt x="3582" y="1372"/>
                  </a:lnTo>
                  <a:lnTo>
                    <a:pt x="3577" y="1403"/>
                  </a:lnTo>
                  <a:lnTo>
                    <a:pt x="3566" y="1431"/>
                  </a:lnTo>
                  <a:lnTo>
                    <a:pt x="3551" y="1459"/>
                  </a:lnTo>
                  <a:lnTo>
                    <a:pt x="3533" y="1483"/>
                  </a:lnTo>
                  <a:lnTo>
                    <a:pt x="3511" y="1504"/>
                  </a:lnTo>
                  <a:lnTo>
                    <a:pt x="3485" y="1522"/>
                  </a:lnTo>
                  <a:lnTo>
                    <a:pt x="3274" y="1643"/>
                  </a:lnTo>
                  <a:lnTo>
                    <a:pt x="3281" y="1723"/>
                  </a:lnTo>
                  <a:lnTo>
                    <a:pt x="3283" y="1804"/>
                  </a:lnTo>
                  <a:lnTo>
                    <a:pt x="3281" y="1885"/>
                  </a:lnTo>
                  <a:lnTo>
                    <a:pt x="3274" y="1965"/>
                  </a:lnTo>
                  <a:lnTo>
                    <a:pt x="3485" y="2087"/>
                  </a:lnTo>
                  <a:lnTo>
                    <a:pt x="3511" y="2105"/>
                  </a:lnTo>
                  <a:lnTo>
                    <a:pt x="3533" y="2126"/>
                  </a:lnTo>
                  <a:lnTo>
                    <a:pt x="3551" y="2150"/>
                  </a:lnTo>
                  <a:lnTo>
                    <a:pt x="3566" y="2176"/>
                  </a:lnTo>
                  <a:lnTo>
                    <a:pt x="3577" y="2206"/>
                  </a:lnTo>
                  <a:lnTo>
                    <a:pt x="3582" y="2236"/>
                  </a:lnTo>
                  <a:lnTo>
                    <a:pt x="3582" y="2267"/>
                  </a:lnTo>
                  <a:lnTo>
                    <a:pt x="3579" y="2296"/>
                  </a:lnTo>
                  <a:lnTo>
                    <a:pt x="3570" y="2326"/>
                  </a:lnTo>
                  <a:lnTo>
                    <a:pt x="3557" y="2354"/>
                  </a:lnTo>
                  <a:lnTo>
                    <a:pt x="3150" y="3058"/>
                  </a:lnTo>
                  <a:lnTo>
                    <a:pt x="3133" y="3083"/>
                  </a:lnTo>
                  <a:lnTo>
                    <a:pt x="3114" y="3104"/>
                  </a:lnTo>
                  <a:lnTo>
                    <a:pt x="3090" y="3122"/>
                  </a:lnTo>
                  <a:lnTo>
                    <a:pt x="3066" y="3136"/>
                  </a:lnTo>
                  <a:lnTo>
                    <a:pt x="3039" y="3147"/>
                  </a:lnTo>
                  <a:lnTo>
                    <a:pt x="3010" y="3153"/>
                  </a:lnTo>
                  <a:lnTo>
                    <a:pt x="2980" y="3156"/>
                  </a:lnTo>
                  <a:lnTo>
                    <a:pt x="2947" y="3152"/>
                  </a:lnTo>
                  <a:lnTo>
                    <a:pt x="2914" y="3144"/>
                  </a:lnTo>
                  <a:lnTo>
                    <a:pt x="2884" y="3129"/>
                  </a:lnTo>
                  <a:lnTo>
                    <a:pt x="2671" y="3007"/>
                  </a:lnTo>
                  <a:lnTo>
                    <a:pt x="2605" y="3053"/>
                  </a:lnTo>
                  <a:lnTo>
                    <a:pt x="2537" y="3095"/>
                  </a:lnTo>
                  <a:lnTo>
                    <a:pt x="2467" y="3134"/>
                  </a:lnTo>
                  <a:lnTo>
                    <a:pt x="2393" y="3169"/>
                  </a:lnTo>
                  <a:lnTo>
                    <a:pt x="2393" y="3412"/>
                  </a:lnTo>
                  <a:lnTo>
                    <a:pt x="2391" y="3447"/>
                  </a:lnTo>
                  <a:lnTo>
                    <a:pt x="2381" y="3480"/>
                  </a:lnTo>
                  <a:lnTo>
                    <a:pt x="2366" y="3511"/>
                  </a:lnTo>
                  <a:lnTo>
                    <a:pt x="2348" y="3539"/>
                  </a:lnTo>
                  <a:lnTo>
                    <a:pt x="2324" y="3562"/>
                  </a:lnTo>
                  <a:lnTo>
                    <a:pt x="2296" y="3581"/>
                  </a:lnTo>
                  <a:lnTo>
                    <a:pt x="2266" y="3596"/>
                  </a:lnTo>
                  <a:lnTo>
                    <a:pt x="2233" y="3605"/>
                  </a:lnTo>
                  <a:lnTo>
                    <a:pt x="2198" y="3608"/>
                  </a:lnTo>
                  <a:lnTo>
                    <a:pt x="1385" y="3608"/>
                  </a:lnTo>
                  <a:lnTo>
                    <a:pt x="1354" y="3606"/>
                  </a:lnTo>
                  <a:lnTo>
                    <a:pt x="1325" y="3598"/>
                  </a:lnTo>
                  <a:lnTo>
                    <a:pt x="1296" y="3587"/>
                  </a:lnTo>
                  <a:lnTo>
                    <a:pt x="1271" y="3570"/>
                  </a:lnTo>
                  <a:lnTo>
                    <a:pt x="1246" y="3551"/>
                  </a:lnTo>
                  <a:lnTo>
                    <a:pt x="1227" y="3528"/>
                  </a:lnTo>
                  <a:lnTo>
                    <a:pt x="1211" y="3501"/>
                  </a:lnTo>
                  <a:lnTo>
                    <a:pt x="1199" y="3473"/>
                  </a:lnTo>
                  <a:lnTo>
                    <a:pt x="1191" y="3444"/>
                  </a:lnTo>
                  <a:lnTo>
                    <a:pt x="1189" y="3412"/>
                  </a:lnTo>
                  <a:lnTo>
                    <a:pt x="1189" y="3169"/>
                  </a:lnTo>
                  <a:lnTo>
                    <a:pt x="1117" y="3134"/>
                  </a:lnTo>
                  <a:lnTo>
                    <a:pt x="1046" y="3095"/>
                  </a:lnTo>
                  <a:lnTo>
                    <a:pt x="977" y="3053"/>
                  </a:lnTo>
                  <a:lnTo>
                    <a:pt x="912" y="3007"/>
                  </a:lnTo>
                  <a:lnTo>
                    <a:pt x="700" y="3129"/>
                  </a:lnTo>
                  <a:lnTo>
                    <a:pt x="669" y="3144"/>
                  </a:lnTo>
                  <a:lnTo>
                    <a:pt x="636" y="3152"/>
                  </a:lnTo>
                  <a:lnTo>
                    <a:pt x="602" y="3156"/>
                  </a:lnTo>
                  <a:lnTo>
                    <a:pt x="573" y="3153"/>
                  </a:lnTo>
                  <a:lnTo>
                    <a:pt x="545" y="3147"/>
                  </a:lnTo>
                  <a:lnTo>
                    <a:pt x="517" y="3136"/>
                  </a:lnTo>
                  <a:lnTo>
                    <a:pt x="492" y="3122"/>
                  </a:lnTo>
                  <a:lnTo>
                    <a:pt x="470" y="3104"/>
                  </a:lnTo>
                  <a:lnTo>
                    <a:pt x="450" y="3083"/>
                  </a:lnTo>
                  <a:lnTo>
                    <a:pt x="432" y="3058"/>
                  </a:lnTo>
                  <a:lnTo>
                    <a:pt x="26" y="2354"/>
                  </a:lnTo>
                  <a:lnTo>
                    <a:pt x="13" y="2326"/>
                  </a:lnTo>
                  <a:lnTo>
                    <a:pt x="4" y="2296"/>
                  </a:lnTo>
                  <a:lnTo>
                    <a:pt x="0" y="2267"/>
                  </a:lnTo>
                  <a:lnTo>
                    <a:pt x="1" y="2236"/>
                  </a:lnTo>
                  <a:lnTo>
                    <a:pt x="7" y="2206"/>
                  </a:lnTo>
                  <a:lnTo>
                    <a:pt x="18" y="2176"/>
                  </a:lnTo>
                  <a:lnTo>
                    <a:pt x="32" y="2150"/>
                  </a:lnTo>
                  <a:lnTo>
                    <a:pt x="51" y="2126"/>
                  </a:lnTo>
                  <a:lnTo>
                    <a:pt x="73" y="2105"/>
                  </a:lnTo>
                  <a:lnTo>
                    <a:pt x="98" y="2087"/>
                  </a:lnTo>
                  <a:lnTo>
                    <a:pt x="309" y="1965"/>
                  </a:lnTo>
                  <a:lnTo>
                    <a:pt x="302" y="1885"/>
                  </a:lnTo>
                  <a:lnTo>
                    <a:pt x="300" y="1804"/>
                  </a:lnTo>
                  <a:lnTo>
                    <a:pt x="302" y="1723"/>
                  </a:lnTo>
                  <a:lnTo>
                    <a:pt x="309" y="1643"/>
                  </a:lnTo>
                  <a:lnTo>
                    <a:pt x="98" y="1522"/>
                  </a:lnTo>
                  <a:lnTo>
                    <a:pt x="73" y="1504"/>
                  </a:lnTo>
                  <a:lnTo>
                    <a:pt x="51" y="1483"/>
                  </a:lnTo>
                  <a:lnTo>
                    <a:pt x="32" y="1459"/>
                  </a:lnTo>
                  <a:lnTo>
                    <a:pt x="18" y="1431"/>
                  </a:lnTo>
                  <a:lnTo>
                    <a:pt x="7" y="1403"/>
                  </a:lnTo>
                  <a:lnTo>
                    <a:pt x="1" y="1372"/>
                  </a:lnTo>
                  <a:lnTo>
                    <a:pt x="0" y="1341"/>
                  </a:lnTo>
                  <a:lnTo>
                    <a:pt x="4" y="1312"/>
                  </a:lnTo>
                  <a:lnTo>
                    <a:pt x="13" y="1282"/>
                  </a:lnTo>
                  <a:lnTo>
                    <a:pt x="26" y="1254"/>
                  </a:lnTo>
                  <a:lnTo>
                    <a:pt x="432" y="550"/>
                  </a:lnTo>
                  <a:lnTo>
                    <a:pt x="450" y="526"/>
                  </a:lnTo>
                  <a:lnTo>
                    <a:pt x="470" y="504"/>
                  </a:lnTo>
                  <a:lnTo>
                    <a:pt x="492" y="486"/>
                  </a:lnTo>
                  <a:lnTo>
                    <a:pt x="517" y="472"/>
                  </a:lnTo>
                  <a:lnTo>
                    <a:pt x="545" y="461"/>
                  </a:lnTo>
                  <a:lnTo>
                    <a:pt x="573" y="454"/>
                  </a:lnTo>
                  <a:lnTo>
                    <a:pt x="602" y="452"/>
                  </a:lnTo>
                  <a:lnTo>
                    <a:pt x="636" y="455"/>
                  </a:lnTo>
                  <a:lnTo>
                    <a:pt x="669" y="464"/>
                  </a:lnTo>
                  <a:lnTo>
                    <a:pt x="700" y="479"/>
                  </a:lnTo>
                  <a:lnTo>
                    <a:pt x="912" y="601"/>
                  </a:lnTo>
                  <a:lnTo>
                    <a:pt x="977" y="556"/>
                  </a:lnTo>
                  <a:lnTo>
                    <a:pt x="1046" y="513"/>
                  </a:lnTo>
                  <a:lnTo>
                    <a:pt x="1117" y="474"/>
                  </a:lnTo>
                  <a:lnTo>
                    <a:pt x="1189" y="440"/>
                  </a:lnTo>
                  <a:lnTo>
                    <a:pt x="1189" y="196"/>
                  </a:lnTo>
                  <a:lnTo>
                    <a:pt x="1193" y="161"/>
                  </a:lnTo>
                  <a:lnTo>
                    <a:pt x="1201" y="128"/>
                  </a:lnTo>
                  <a:lnTo>
                    <a:pt x="1217" y="97"/>
                  </a:lnTo>
                  <a:lnTo>
                    <a:pt x="1235" y="70"/>
                  </a:lnTo>
                  <a:lnTo>
                    <a:pt x="1259" y="46"/>
                  </a:lnTo>
                  <a:lnTo>
                    <a:pt x="1286" y="27"/>
                  </a:lnTo>
                  <a:lnTo>
                    <a:pt x="1317" y="12"/>
                  </a:lnTo>
                  <a:lnTo>
                    <a:pt x="1350" y="3"/>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3" name="Freeform 222"/>
            <p:cNvSpPr>
              <a:spLocks noEditPoints="1"/>
            </p:cNvSpPr>
            <p:nvPr/>
          </p:nvSpPr>
          <p:spPr bwMode="auto">
            <a:xfrm>
              <a:off x="743" y="1857"/>
              <a:ext cx="152" cy="152"/>
            </a:xfrm>
            <a:custGeom>
              <a:avLst/>
              <a:gdLst>
                <a:gd name="T0" fmla="*/ 909 w 1513"/>
                <a:gd name="T1" fmla="*/ 1086 h 1512"/>
                <a:gd name="T2" fmla="*/ 1150 w 1513"/>
                <a:gd name="T3" fmla="*/ 1356 h 1512"/>
                <a:gd name="T4" fmla="*/ 1197 w 1513"/>
                <a:gd name="T5" fmla="*/ 1356 h 1512"/>
                <a:gd name="T6" fmla="*/ 1197 w 1513"/>
                <a:gd name="T7" fmla="*/ 1308 h 1512"/>
                <a:gd name="T8" fmla="*/ 1045 w 1513"/>
                <a:gd name="T9" fmla="*/ 960 h 1512"/>
                <a:gd name="T10" fmla="*/ 1012 w 1513"/>
                <a:gd name="T11" fmla="*/ 993 h 1512"/>
                <a:gd name="T12" fmla="*/ 1267 w 1513"/>
                <a:gd name="T13" fmla="*/ 1258 h 1512"/>
                <a:gd name="T14" fmla="*/ 1311 w 1513"/>
                <a:gd name="T15" fmla="*/ 1239 h 1512"/>
                <a:gd name="T16" fmla="*/ 1070 w 1513"/>
                <a:gd name="T17" fmla="*/ 968 h 1512"/>
                <a:gd name="T18" fmla="*/ 1251 w 1513"/>
                <a:gd name="T19" fmla="*/ 2 h 1512"/>
                <a:gd name="T20" fmla="*/ 1305 w 1513"/>
                <a:gd name="T21" fmla="*/ 20 h 1512"/>
                <a:gd name="T22" fmla="*/ 1304 w 1513"/>
                <a:gd name="T23" fmla="*/ 39 h 1512"/>
                <a:gd name="T24" fmla="*/ 1118 w 1513"/>
                <a:gd name="T25" fmla="*/ 249 h 1512"/>
                <a:gd name="T26" fmla="*/ 1163 w 1513"/>
                <a:gd name="T27" fmla="*/ 307 h 1512"/>
                <a:gd name="T28" fmla="*/ 1240 w 1513"/>
                <a:gd name="T29" fmla="*/ 378 h 1512"/>
                <a:gd name="T30" fmla="*/ 1279 w 1513"/>
                <a:gd name="T31" fmla="*/ 402 h 1512"/>
                <a:gd name="T32" fmla="*/ 1482 w 1513"/>
                <a:gd name="T33" fmla="*/ 205 h 1512"/>
                <a:gd name="T34" fmla="*/ 1499 w 1513"/>
                <a:gd name="T35" fmla="*/ 214 h 1512"/>
                <a:gd name="T36" fmla="*/ 1511 w 1513"/>
                <a:gd name="T37" fmla="*/ 339 h 1512"/>
                <a:gd name="T38" fmla="*/ 1451 w 1513"/>
                <a:gd name="T39" fmla="*/ 488 h 1512"/>
                <a:gd name="T40" fmla="*/ 1325 w 1513"/>
                <a:gd name="T41" fmla="*/ 584 h 1512"/>
                <a:gd name="T42" fmla="*/ 1208 w 1513"/>
                <a:gd name="T43" fmla="*/ 608 h 1512"/>
                <a:gd name="T44" fmla="*/ 856 w 1513"/>
                <a:gd name="T45" fmla="*/ 815 h 1512"/>
                <a:gd name="T46" fmla="*/ 1010 w 1513"/>
                <a:gd name="T47" fmla="*/ 824 h 1512"/>
                <a:gd name="T48" fmla="*/ 1069 w 1513"/>
                <a:gd name="T49" fmla="*/ 840 h 1512"/>
                <a:gd name="T50" fmla="*/ 1450 w 1513"/>
                <a:gd name="T51" fmla="*/ 1246 h 1512"/>
                <a:gd name="T52" fmla="*/ 1236 w 1513"/>
                <a:gd name="T53" fmla="*/ 1486 h 1512"/>
                <a:gd name="T54" fmla="*/ 1177 w 1513"/>
                <a:gd name="T55" fmla="*/ 1501 h 1512"/>
                <a:gd name="T56" fmla="*/ 777 w 1513"/>
                <a:gd name="T57" fmla="*/ 1108 h 1512"/>
                <a:gd name="T58" fmla="*/ 777 w 1513"/>
                <a:gd name="T59" fmla="*/ 1049 h 1512"/>
                <a:gd name="T60" fmla="*/ 583 w 1513"/>
                <a:gd name="T61" fmla="*/ 1088 h 1512"/>
                <a:gd name="T62" fmla="*/ 605 w 1513"/>
                <a:gd name="T63" fmla="*/ 1248 h 1512"/>
                <a:gd name="T64" fmla="*/ 546 w 1513"/>
                <a:gd name="T65" fmla="*/ 1393 h 1512"/>
                <a:gd name="T66" fmla="*/ 420 w 1513"/>
                <a:gd name="T67" fmla="*/ 1489 h 1512"/>
                <a:gd name="T68" fmla="*/ 261 w 1513"/>
                <a:gd name="T69" fmla="*/ 1510 h 1512"/>
                <a:gd name="T70" fmla="*/ 208 w 1513"/>
                <a:gd name="T71" fmla="*/ 1491 h 1512"/>
                <a:gd name="T72" fmla="*/ 208 w 1513"/>
                <a:gd name="T73" fmla="*/ 1473 h 1512"/>
                <a:gd name="T74" fmla="*/ 395 w 1513"/>
                <a:gd name="T75" fmla="*/ 1263 h 1512"/>
                <a:gd name="T76" fmla="*/ 349 w 1513"/>
                <a:gd name="T77" fmla="*/ 1205 h 1512"/>
                <a:gd name="T78" fmla="*/ 273 w 1513"/>
                <a:gd name="T79" fmla="*/ 1133 h 1512"/>
                <a:gd name="T80" fmla="*/ 235 w 1513"/>
                <a:gd name="T81" fmla="*/ 1110 h 1512"/>
                <a:gd name="T82" fmla="*/ 30 w 1513"/>
                <a:gd name="T83" fmla="*/ 1307 h 1512"/>
                <a:gd name="T84" fmla="*/ 15 w 1513"/>
                <a:gd name="T85" fmla="*/ 1299 h 1512"/>
                <a:gd name="T86" fmla="*/ 2 w 1513"/>
                <a:gd name="T87" fmla="*/ 1173 h 1512"/>
                <a:gd name="T88" fmla="*/ 62 w 1513"/>
                <a:gd name="T89" fmla="*/ 1025 h 1512"/>
                <a:gd name="T90" fmla="*/ 187 w 1513"/>
                <a:gd name="T91" fmla="*/ 928 h 1512"/>
                <a:gd name="T92" fmla="*/ 346 w 1513"/>
                <a:gd name="T93" fmla="*/ 907 h 1512"/>
                <a:gd name="T94" fmla="*/ 365 w 1513"/>
                <a:gd name="T95" fmla="*/ 513 h 1512"/>
                <a:gd name="T96" fmla="*/ 170 w 1513"/>
                <a:gd name="T97" fmla="*/ 396 h 1512"/>
                <a:gd name="T98" fmla="*/ 45 w 1513"/>
                <a:gd name="T99" fmla="*/ 179 h 1512"/>
                <a:gd name="T100" fmla="*/ 160 w 1513"/>
                <a:gd name="T101" fmla="*/ 96 h 1512"/>
                <a:gd name="T102" fmla="*/ 459 w 1513"/>
                <a:gd name="T103" fmla="*/ 417 h 1512"/>
                <a:gd name="T104" fmla="*/ 916 w 1513"/>
                <a:gd name="T105" fmla="*/ 385 h 1512"/>
                <a:gd name="T106" fmla="*/ 914 w 1513"/>
                <a:gd name="T107" fmla="*/ 225 h 1512"/>
                <a:gd name="T108" fmla="*/ 994 w 1513"/>
                <a:gd name="T109" fmla="*/ 89 h 1512"/>
                <a:gd name="T110" fmla="*/ 1129 w 1513"/>
                <a:gd name="T111" fmla="*/ 1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3" h="1512">
                  <a:moveTo>
                    <a:pt x="940" y="1065"/>
                  </a:moveTo>
                  <a:lnTo>
                    <a:pt x="927" y="1067"/>
                  </a:lnTo>
                  <a:lnTo>
                    <a:pt x="916" y="1075"/>
                  </a:lnTo>
                  <a:lnTo>
                    <a:pt x="909" y="1086"/>
                  </a:lnTo>
                  <a:lnTo>
                    <a:pt x="907" y="1098"/>
                  </a:lnTo>
                  <a:lnTo>
                    <a:pt x="909" y="1110"/>
                  </a:lnTo>
                  <a:lnTo>
                    <a:pt x="916" y="1121"/>
                  </a:lnTo>
                  <a:lnTo>
                    <a:pt x="1150" y="1356"/>
                  </a:lnTo>
                  <a:lnTo>
                    <a:pt x="1161" y="1363"/>
                  </a:lnTo>
                  <a:lnTo>
                    <a:pt x="1174" y="1366"/>
                  </a:lnTo>
                  <a:lnTo>
                    <a:pt x="1186" y="1363"/>
                  </a:lnTo>
                  <a:lnTo>
                    <a:pt x="1197" y="1356"/>
                  </a:lnTo>
                  <a:lnTo>
                    <a:pt x="1205" y="1345"/>
                  </a:lnTo>
                  <a:lnTo>
                    <a:pt x="1207" y="1333"/>
                  </a:lnTo>
                  <a:lnTo>
                    <a:pt x="1205" y="1319"/>
                  </a:lnTo>
                  <a:lnTo>
                    <a:pt x="1197" y="1308"/>
                  </a:lnTo>
                  <a:lnTo>
                    <a:pt x="963" y="1075"/>
                  </a:lnTo>
                  <a:lnTo>
                    <a:pt x="952" y="1067"/>
                  </a:lnTo>
                  <a:lnTo>
                    <a:pt x="940" y="1065"/>
                  </a:lnTo>
                  <a:close/>
                  <a:moveTo>
                    <a:pt x="1045" y="960"/>
                  </a:moveTo>
                  <a:lnTo>
                    <a:pt x="1033" y="962"/>
                  </a:lnTo>
                  <a:lnTo>
                    <a:pt x="1022" y="968"/>
                  </a:lnTo>
                  <a:lnTo>
                    <a:pt x="1015" y="979"/>
                  </a:lnTo>
                  <a:lnTo>
                    <a:pt x="1012" y="993"/>
                  </a:lnTo>
                  <a:lnTo>
                    <a:pt x="1015" y="1005"/>
                  </a:lnTo>
                  <a:lnTo>
                    <a:pt x="1022" y="1016"/>
                  </a:lnTo>
                  <a:lnTo>
                    <a:pt x="1256" y="1250"/>
                  </a:lnTo>
                  <a:lnTo>
                    <a:pt x="1267" y="1258"/>
                  </a:lnTo>
                  <a:lnTo>
                    <a:pt x="1280" y="1260"/>
                  </a:lnTo>
                  <a:lnTo>
                    <a:pt x="1292" y="1258"/>
                  </a:lnTo>
                  <a:lnTo>
                    <a:pt x="1303" y="1250"/>
                  </a:lnTo>
                  <a:lnTo>
                    <a:pt x="1311" y="1239"/>
                  </a:lnTo>
                  <a:lnTo>
                    <a:pt x="1313" y="1227"/>
                  </a:lnTo>
                  <a:lnTo>
                    <a:pt x="1311" y="1214"/>
                  </a:lnTo>
                  <a:lnTo>
                    <a:pt x="1303" y="1203"/>
                  </a:lnTo>
                  <a:lnTo>
                    <a:pt x="1070" y="968"/>
                  </a:lnTo>
                  <a:lnTo>
                    <a:pt x="1059" y="962"/>
                  </a:lnTo>
                  <a:lnTo>
                    <a:pt x="1045" y="960"/>
                  </a:lnTo>
                  <a:close/>
                  <a:moveTo>
                    <a:pt x="1208" y="0"/>
                  </a:moveTo>
                  <a:lnTo>
                    <a:pt x="1251" y="2"/>
                  </a:lnTo>
                  <a:lnTo>
                    <a:pt x="1294" y="12"/>
                  </a:lnTo>
                  <a:lnTo>
                    <a:pt x="1298" y="13"/>
                  </a:lnTo>
                  <a:lnTo>
                    <a:pt x="1302" y="17"/>
                  </a:lnTo>
                  <a:lnTo>
                    <a:pt x="1305" y="20"/>
                  </a:lnTo>
                  <a:lnTo>
                    <a:pt x="1306" y="24"/>
                  </a:lnTo>
                  <a:lnTo>
                    <a:pt x="1307" y="30"/>
                  </a:lnTo>
                  <a:lnTo>
                    <a:pt x="1306" y="34"/>
                  </a:lnTo>
                  <a:lnTo>
                    <a:pt x="1304" y="39"/>
                  </a:lnTo>
                  <a:lnTo>
                    <a:pt x="1302" y="42"/>
                  </a:lnTo>
                  <a:lnTo>
                    <a:pt x="1110" y="234"/>
                  </a:lnTo>
                  <a:lnTo>
                    <a:pt x="1113" y="240"/>
                  </a:lnTo>
                  <a:lnTo>
                    <a:pt x="1118" y="249"/>
                  </a:lnTo>
                  <a:lnTo>
                    <a:pt x="1125" y="259"/>
                  </a:lnTo>
                  <a:lnTo>
                    <a:pt x="1135" y="272"/>
                  </a:lnTo>
                  <a:lnTo>
                    <a:pt x="1147" y="288"/>
                  </a:lnTo>
                  <a:lnTo>
                    <a:pt x="1163" y="307"/>
                  </a:lnTo>
                  <a:lnTo>
                    <a:pt x="1184" y="328"/>
                  </a:lnTo>
                  <a:lnTo>
                    <a:pt x="1206" y="349"/>
                  </a:lnTo>
                  <a:lnTo>
                    <a:pt x="1225" y="365"/>
                  </a:lnTo>
                  <a:lnTo>
                    <a:pt x="1240" y="378"/>
                  </a:lnTo>
                  <a:lnTo>
                    <a:pt x="1253" y="387"/>
                  </a:lnTo>
                  <a:lnTo>
                    <a:pt x="1264" y="395"/>
                  </a:lnTo>
                  <a:lnTo>
                    <a:pt x="1272" y="400"/>
                  </a:lnTo>
                  <a:lnTo>
                    <a:pt x="1279" y="402"/>
                  </a:lnTo>
                  <a:lnTo>
                    <a:pt x="1470" y="210"/>
                  </a:lnTo>
                  <a:lnTo>
                    <a:pt x="1473" y="207"/>
                  </a:lnTo>
                  <a:lnTo>
                    <a:pt x="1478" y="205"/>
                  </a:lnTo>
                  <a:lnTo>
                    <a:pt x="1482" y="205"/>
                  </a:lnTo>
                  <a:lnTo>
                    <a:pt x="1488" y="205"/>
                  </a:lnTo>
                  <a:lnTo>
                    <a:pt x="1492" y="207"/>
                  </a:lnTo>
                  <a:lnTo>
                    <a:pt x="1495" y="209"/>
                  </a:lnTo>
                  <a:lnTo>
                    <a:pt x="1499" y="214"/>
                  </a:lnTo>
                  <a:lnTo>
                    <a:pt x="1500" y="218"/>
                  </a:lnTo>
                  <a:lnTo>
                    <a:pt x="1510" y="258"/>
                  </a:lnTo>
                  <a:lnTo>
                    <a:pt x="1513" y="298"/>
                  </a:lnTo>
                  <a:lnTo>
                    <a:pt x="1511" y="339"/>
                  </a:lnTo>
                  <a:lnTo>
                    <a:pt x="1503" y="379"/>
                  </a:lnTo>
                  <a:lnTo>
                    <a:pt x="1491" y="417"/>
                  </a:lnTo>
                  <a:lnTo>
                    <a:pt x="1473" y="453"/>
                  </a:lnTo>
                  <a:lnTo>
                    <a:pt x="1451" y="488"/>
                  </a:lnTo>
                  <a:lnTo>
                    <a:pt x="1424" y="518"/>
                  </a:lnTo>
                  <a:lnTo>
                    <a:pt x="1394" y="545"/>
                  </a:lnTo>
                  <a:lnTo>
                    <a:pt x="1361" y="567"/>
                  </a:lnTo>
                  <a:lnTo>
                    <a:pt x="1325" y="584"/>
                  </a:lnTo>
                  <a:lnTo>
                    <a:pt x="1287" y="598"/>
                  </a:lnTo>
                  <a:lnTo>
                    <a:pt x="1249" y="605"/>
                  </a:lnTo>
                  <a:lnTo>
                    <a:pt x="1208" y="608"/>
                  </a:lnTo>
                  <a:lnTo>
                    <a:pt x="1208" y="608"/>
                  </a:lnTo>
                  <a:lnTo>
                    <a:pt x="1168" y="605"/>
                  </a:lnTo>
                  <a:lnTo>
                    <a:pt x="1127" y="597"/>
                  </a:lnTo>
                  <a:lnTo>
                    <a:pt x="1088" y="583"/>
                  </a:lnTo>
                  <a:lnTo>
                    <a:pt x="856" y="815"/>
                  </a:lnTo>
                  <a:lnTo>
                    <a:pt x="932" y="890"/>
                  </a:lnTo>
                  <a:lnTo>
                    <a:pt x="984" y="840"/>
                  </a:lnTo>
                  <a:lnTo>
                    <a:pt x="996" y="830"/>
                  </a:lnTo>
                  <a:lnTo>
                    <a:pt x="1010" y="824"/>
                  </a:lnTo>
                  <a:lnTo>
                    <a:pt x="1026" y="822"/>
                  </a:lnTo>
                  <a:lnTo>
                    <a:pt x="1041" y="824"/>
                  </a:lnTo>
                  <a:lnTo>
                    <a:pt x="1055" y="830"/>
                  </a:lnTo>
                  <a:lnTo>
                    <a:pt x="1069" y="840"/>
                  </a:lnTo>
                  <a:lnTo>
                    <a:pt x="1433" y="1204"/>
                  </a:lnTo>
                  <a:lnTo>
                    <a:pt x="1443" y="1216"/>
                  </a:lnTo>
                  <a:lnTo>
                    <a:pt x="1448" y="1230"/>
                  </a:lnTo>
                  <a:lnTo>
                    <a:pt x="1450" y="1246"/>
                  </a:lnTo>
                  <a:lnTo>
                    <a:pt x="1448" y="1261"/>
                  </a:lnTo>
                  <a:lnTo>
                    <a:pt x="1443" y="1275"/>
                  </a:lnTo>
                  <a:lnTo>
                    <a:pt x="1433" y="1288"/>
                  </a:lnTo>
                  <a:lnTo>
                    <a:pt x="1236" y="1486"/>
                  </a:lnTo>
                  <a:lnTo>
                    <a:pt x="1223" y="1495"/>
                  </a:lnTo>
                  <a:lnTo>
                    <a:pt x="1208" y="1501"/>
                  </a:lnTo>
                  <a:lnTo>
                    <a:pt x="1193" y="1503"/>
                  </a:lnTo>
                  <a:lnTo>
                    <a:pt x="1177" y="1501"/>
                  </a:lnTo>
                  <a:lnTo>
                    <a:pt x="1163" y="1495"/>
                  </a:lnTo>
                  <a:lnTo>
                    <a:pt x="1151" y="1486"/>
                  </a:lnTo>
                  <a:lnTo>
                    <a:pt x="787" y="1121"/>
                  </a:lnTo>
                  <a:lnTo>
                    <a:pt x="777" y="1108"/>
                  </a:lnTo>
                  <a:lnTo>
                    <a:pt x="771" y="1094"/>
                  </a:lnTo>
                  <a:lnTo>
                    <a:pt x="769" y="1078"/>
                  </a:lnTo>
                  <a:lnTo>
                    <a:pt x="771" y="1063"/>
                  </a:lnTo>
                  <a:lnTo>
                    <a:pt x="777" y="1049"/>
                  </a:lnTo>
                  <a:lnTo>
                    <a:pt x="787" y="1037"/>
                  </a:lnTo>
                  <a:lnTo>
                    <a:pt x="837" y="985"/>
                  </a:lnTo>
                  <a:lnTo>
                    <a:pt x="763" y="909"/>
                  </a:lnTo>
                  <a:lnTo>
                    <a:pt x="583" y="1088"/>
                  </a:lnTo>
                  <a:lnTo>
                    <a:pt x="597" y="1127"/>
                  </a:lnTo>
                  <a:lnTo>
                    <a:pt x="605" y="1166"/>
                  </a:lnTo>
                  <a:lnTo>
                    <a:pt x="609" y="1208"/>
                  </a:lnTo>
                  <a:lnTo>
                    <a:pt x="605" y="1248"/>
                  </a:lnTo>
                  <a:lnTo>
                    <a:pt x="598" y="1286"/>
                  </a:lnTo>
                  <a:lnTo>
                    <a:pt x="586" y="1324"/>
                  </a:lnTo>
                  <a:lnTo>
                    <a:pt x="568" y="1360"/>
                  </a:lnTo>
                  <a:lnTo>
                    <a:pt x="546" y="1393"/>
                  </a:lnTo>
                  <a:lnTo>
                    <a:pt x="520" y="1423"/>
                  </a:lnTo>
                  <a:lnTo>
                    <a:pt x="489" y="1449"/>
                  </a:lnTo>
                  <a:lnTo>
                    <a:pt x="456" y="1471"/>
                  </a:lnTo>
                  <a:lnTo>
                    <a:pt x="420" y="1489"/>
                  </a:lnTo>
                  <a:lnTo>
                    <a:pt x="383" y="1502"/>
                  </a:lnTo>
                  <a:lnTo>
                    <a:pt x="345" y="1510"/>
                  </a:lnTo>
                  <a:lnTo>
                    <a:pt x="304" y="1512"/>
                  </a:lnTo>
                  <a:lnTo>
                    <a:pt x="261" y="1510"/>
                  </a:lnTo>
                  <a:lnTo>
                    <a:pt x="219" y="1500"/>
                  </a:lnTo>
                  <a:lnTo>
                    <a:pt x="215" y="1499"/>
                  </a:lnTo>
                  <a:lnTo>
                    <a:pt x="211" y="1495"/>
                  </a:lnTo>
                  <a:lnTo>
                    <a:pt x="208" y="1491"/>
                  </a:lnTo>
                  <a:lnTo>
                    <a:pt x="207" y="1487"/>
                  </a:lnTo>
                  <a:lnTo>
                    <a:pt x="206" y="1482"/>
                  </a:lnTo>
                  <a:lnTo>
                    <a:pt x="207" y="1478"/>
                  </a:lnTo>
                  <a:lnTo>
                    <a:pt x="208" y="1473"/>
                  </a:lnTo>
                  <a:lnTo>
                    <a:pt x="211" y="1470"/>
                  </a:lnTo>
                  <a:lnTo>
                    <a:pt x="403" y="1278"/>
                  </a:lnTo>
                  <a:lnTo>
                    <a:pt x="400" y="1272"/>
                  </a:lnTo>
                  <a:lnTo>
                    <a:pt x="395" y="1263"/>
                  </a:lnTo>
                  <a:lnTo>
                    <a:pt x="389" y="1252"/>
                  </a:lnTo>
                  <a:lnTo>
                    <a:pt x="379" y="1239"/>
                  </a:lnTo>
                  <a:lnTo>
                    <a:pt x="365" y="1224"/>
                  </a:lnTo>
                  <a:lnTo>
                    <a:pt x="349" y="1205"/>
                  </a:lnTo>
                  <a:lnTo>
                    <a:pt x="328" y="1184"/>
                  </a:lnTo>
                  <a:lnTo>
                    <a:pt x="307" y="1163"/>
                  </a:lnTo>
                  <a:lnTo>
                    <a:pt x="288" y="1147"/>
                  </a:lnTo>
                  <a:lnTo>
                    <a:pt x="273" y="1133"/>
                  </a:lnTo>
                  <a:lnTo>
                    <a:pt x="260" y="1125"/>
                  </a:lnTo>
                  <a:lnTo>
                    <a:pt x="249" y="1117"/>
                  </a:lnTo>
                  <a:lnTo>
                    <a:pt x="240" y="1113"/>
                  </a:lnTo>
                  <a:lnTo>
                    <a:pt x="235" y="1110"/>
                  </a:lnTo>
                  <a:lnTo>
                    <a:pt x="43" y="1302"/>
                  </a:lnTo>
                  <a:lnTo>
                    <a:pt x="40" y="1305"/>
                  </a:lnTo>
                  <a:lnTo>
                    <a:pt x="35" y="1306"/>
                  </a:lnTo>
                  <a:lnTo>
                    <a:pt x="30" y="1307"/>
                  </a:lnTo>
                  <a:lnTo>
                    <a:pt x="26" y="1307"/>
                  </a:lnTo>
                  <a:lnTo>
                    <a:pt x="21" y="1305"/>
                  </a:lnTo>
                  <a:lnTo>
                    <a:pt x="18" y="1302"/>
                  </a:lnTo>
                  <a:lnTo>
                    <a:pt x="15" y="1299"/>
                  </a:lnTo>
                  <a:lnTo>
                    <a:pt x="12" y="1294"/>
                  </a:lnTo>
                  <a:lnTo>
                    <a:pt x="4" y="1253"/>
                  </a:lnTo>
                  <a:lnTo>
                    <a:pt x="0" y="1214"/>
                  </a:lnTo>
                  <a:lnTo>
                    <a:pt x="2" y="1173"/>
                  </a:lnTo>
                  <a:lnTo>
                    <a:pt x="10" y="1133"/>
                  </a:lnTo>
                  <a:lnTo>
                    <a:pt x="22" y="1095"/>
                  </a:lnTo>
                  <a:lnTo>
                    <a:pt x="40" y="1059"/>
                  </a:lnTo>
                  <a:lnTo>
                    <a:pt x="62" y="1025"/>
                  </a:lnTo>
                  <a:lnTo>
                    <a:pt x="89" y="994"/>
                  </a:lnTo>
                  <a:lnTo>
                    <a:pt x="119" y="967"/>
                  </a:lnTo>
                  <a:lnTo>
                    <a:pt x="152" y="945"/>
                  </a:lnTo>
                  <a:lnTo>
                    <a:pt x="187" y="928"/>
                  </a:lnTo>
                  <a:lnTo>
                    <a:pt x="225" y="914"/>
                  </a:lnTo>
                  <a:lnTo>
                    <a:pt x="264" y="907"/>
                  </a:lnTo>
                  <a:lnTo>
                    <a:pt x="304" y="905"/>
                  </a:lnTo>
                  <a:lnTo>
                    <a:pt x="346" y="907"/>
                  </a:lnTo>
                  <a:lnTo>
                    <a:pt x="385" y="916"/>
                  </a:lnTo>
                  <a:lnTo>
                    <a:pt x="424" y="929"/>
                  </a:lnTo>
                  <a:lnTo>
                    <a:pt x="603" y="751"/>
                  </a:lnTo>
                  <a:lnTo>
                    <a:pt x="365" y="513"/>
                  </a:lnTo>
                  <a:lnTo>
                    <a:pt x="364" y="512"/>
                  </a:lnTo>
                  <a:lnTo>
                    <a:pt x="177" y="403"/>
                  </a:lnTo>
                  <a:lnTo>
                    <a:pt x="173" y="400"/>
                  </a:lnTo>
                  <a:lnTo>
                    <a:pt x="170" y="396"/>
                  </a:lnTo>
                  <a:lnTo>
                    <a:pt x="43" y="212"/>
                  </a:lnTo>
                  <a:lnTo>
                    <a:pt x="39" y="201"/>
                  </a:lnTo>
                  <a:lnTo>
                    <a:pt x="40" y="190"/>
                  </a:lnTo>
                  <a:lnTo>
                    <a:pt x="45" y="179"/>
                  </a:lnTo>
                  <a:lnTo>
                    <a:pt x="127" y="98"/>
                  </a:lnTo>
                  <a:lnTo>
                    <a:pt x="138" y="93"/>
                  </a:lnTo>
                  <a:lnTo>
                    <a:pt x="149" y="91"/>
                  </a:lnTo>
                  <a:lnTo>
                    <a:pt x="160" y="96"/>
                  </a:lnTo>
                  <a:lnTo>
                    <a:pt x="343" y="222"/>
                  </a:lnTo>
                  <a:lnTo>
                    <a:pt x="347" y="226"/>
                  </a:lnTo>
                  <a:lnTo>
                    <a:pt x="350" y="231"/>
                  </a:lnTo>
                  <a:lnTo>
                    <a:pt x="459" y="417"/>
                  </a:lnTo>
                  <a:lnTo>
                    <a:pt x="460" y="418"/>
                  </a:lnTo>
                  <a:lnTo>
                    <a:pt x="698" y="656"/>
                  </a:lnTo>
                  <a:lnTo>
                    <a:pt x="930" y="424"/>
                  </a:lnTo>
                  <a:lnTo>
                    <a:pt x="916" y="385"/>
                  </a:lnTo>
                  <a:lnTo>
                    <a:pt x="908" y="346"/>
                  </a:lnTo>
                  <a:lnTo>
                    <a:pt x="905" y="304"/>
                  </a:lnTo>
                  <a:lnTo>
                    <a:pt x="907" y="264"/>
                  </a:lnTo>
                  <a:lnTo>
                    <a:pt x="914" y="225"/>
                  </a:lnTo>
                  <a:lnTo>
                    <a:pt x="928" y="187"/>
                  </a:lnTo>
                  <a:lnTo>
                    <a:pt x="945" y="152"/>
                  </a:lnTo>
                  <a:lnTo>
                    <a:pt x="967" y="119"/>
                  </a:lnTo>
                  <a:lnTo>
                    <a:pt x="994" y="89"/>
                  </a:lnTo>
                  <a:lnTo>
                    <a:pt x="1023" y="63"/>
                  </a:lnTo>
                  <a:lnTo>
                    <a:pt x="1056" y="40"/>
                  </a:lnTo>
                  <a:lnTo>
                    <a:pt x="1092" y="23"/>
                  </a:lnTo>
                  <a:lnTo>
                    <a:pt x="1129" y="10"/>
                  </a:lnTo>
                  <a:lnTo>
                    <a:pt x="1169" y="2"/>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cxnSp>
        <p:nvCxnSpPr>
          <p:cNvPr id="14" name="Connecteur droit 13"/>
          <p:cNvCxnSpPr/>
          <p:nvPr/>
        </p:nvCxnSpPr>
        <p:spPr>
          <a:xfrm flipV="1">
            <a:off x="742951" y="679617"/>
            <a:ext cx="0" cy="357162"/>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flipV="1">
            <a:off x="742951" y="646254"/>
            <a:ext cx="4886324" cy="33363"/>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sp>
        <p:nvSpPr>
          <p:cNvPr id="16" name="ZoneTexte 15"/>
          <p:cNvSpPr txBox="1"/>
          <p:nvPr/>
        </p:nvSpPr>
        <p:spPr>
          <a:xfrm>
            <a:off x="777434" y="646254"/>
            <a:ext cx="7229475" cy="461988"/>
          </a:xfrm>
          <a:prstGeom prst="rect">
            <a:avLst/>
          </a:prstGeom>
        </p:spPr>
        <p:txBody>
          <a:bodyPr vert="horz" wrap="square" lIns="91440" tIns="45720" rIns="91440" bIns="45720" rtlCol="0">
            <a:normAutofit/>
          </a:bodyPr>
          <a:lstStyle/>
          <a:p>
            <a:pPr defTabSz="457200">
              <a:spcBef>
                <a:spcPct val="20000"/>
              </a:spcBef>
              <a:buClr>
                <a:srgbClr val="003C71"/>
              </a:buClr>
              <a:buSzPct val="125000"/>
            </a:pPr>
            <a:r>
              <a:rPr lang="fr-CA" sz="1600" b="1" dirty="0" smtClean="0">
                <a:solidFill>
                  <a:srgbClr val="005EB8">
                    <a:lumMod val="50000"/>
                  </a:srgbClr>
                </a:solidFill>
                <a:latin typeface="Arial"/>
                <a:cs typeface="Times"/>
              </a:rPr>
              <a:t>Outils et Techniques</a:t>
            </a:r>
            <a:endParaRPr lang="fr-CA" sz="1600" b="1" dirty="0">
              <a:solidFill>
                <a:srgbClr val="005EB8">
                  <a:lumMod val="50000"/>
                </a:srgbClr>
              </a:solidFill>
              <a:latin typeface="Arial"/>
              <a:cs typeface="Times"/>
            </a:endParaRPr>
          </a:p>
        </p:txBody>
      </p:sp>
      <p:sp>
        <p:nvSpPr>
          <p:cNvPr id="2" name="ZoneTexte 1"/>
          <p:cNvSpPr txBox="1"/>
          <p:nvPr/>
        </p:nvSpPr>
        <p:spPr>
          <a:xfrm>
            <a:off x="930880" y="1270800"/>
            <a:ext cx="7107317" cy="671625"/>
          </a:xfrm>
          <a:prstGeom prst="rect">
            <a:avLst/>
          </a:prstGeom>
        </p:spPr>
        <p:txBody>
          <a:bodyPr vert="horz" wrap="none" lIns="91440" tIns="45720" rIns="91440" bIns="45720" rtlCol="0">
            <a:noAutofit/>
          </a:bodyPr>
          <a:lstStyle/>
          <a:p>
            <a:pPr>
              <a:spcBef>
                <a:spcPct val="20000"/>
              </a:spcBef>
              <a:buClr>
                <a:srgbClr val="003C71"/>
              </a:buClr>
              <a:buSzPct val="125000"/>
            </a:pPr>
            <a:r>
              <a:rPr lang="fr-CA" sz="1200" dirty="0" smtClean="0">
                <a:solidFill>
                  <a:srgbClr val="000000"/>
                </a:solidFill>
                <a:latin typeface="Arial"/>
                <a:cs typeface="Times"/>
              </a:rPr>
              <a:t>« CAPABILITY TABLE »</a:t>
            </a:r>
          </a:p>
          <a:p>
            <a:pPr marL="171450" indent="-171450">
              <a:spcBef>
                <a:spcPct val="20000"/>
              </a:spcBef>
              <a:buClr>
                <a:srgbClr val="003C71"/>
              </a:buClr>
              <a:buSzPct val="125000"/>
              <a:buFont typeface="Arial" panose="020B0604020202020204" pitchFamily="34" charset="0"/>
              <a:buChar char="•"/>
            </a:pPr>
            <a:r>
              <a:rPr lang="fr-CA" sz="1200" dirty="0" smtClean="0">
                <a:solidFill>
                  <a:srgbClr val="000000"/>
                </a:solidFill>
                <a:latin typeface="Arial"/>
                <a:cs typeface="Times"/>
              </a:rPr>
              <a:t>Utilisée pour compléter l’activité E de l’étape 2 ….. Déterminer les capacités additionnelles</a:t>
            </a:r>
          </a:p>
          <a:p>
            <a:pPr marL="185738" indent="-185738">
              <a:spcBef>
                <a:spcPct val="20000"/>
              </a:spcBef>
              <a:buClr>
                <a:srgbClr val="003C71"/>
              </a:buClr>
              <a:buSzPct val="125000"/>
              <a:buFont typeface="Arial" panose="020B0604020202020204" pitchFamily="34" charset="0"/>
              <a:buChar char="•"/>
            </a:pPr>
            <a:r>
              <a:rPr lang="fr-CA" sz="1200" i="1" dirty="0" smtClean="0">
                <a:solidFill>
                  <a:srgbClr val="000000"/>
                </a:solidFill>
                <a:latin typeface="Arial"/>
                <a:cs typeface="Times"/>
              </a:rPr>
              <a:t>Aussi utilisée pour compléter l’activité G de l’étape 2….Identifier les écarts de capacité</a:t>
            </a:r>
            <a:endParaRPr lang="fr-CA" sz="1200" i="1" dirty="0">
              <a:solidFill>
                <a:srgbClr val="000000"/>
              </a:solidFill>
              <a:latin typeface="Arial"/>
              <a:cs typeface="Times"/>
            </a:endParaRPr>
          </a:p>
        </p:txBody>
      </p:sp>
    </p:spTree>
    <p:extLst>
      <p:ext uri="{BB962C8B-B14F-4D97-AF65-F5344CB8AC3E}">
        <p14:creationId xmlns:p14="http://schemas.microsoft.com/office/powerpoint/2010/main" val="36305708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a:solidFill>
                  <a:srgbClr val="003C71"/>
                </a:solidFill>
              </a:rPr>
              <a:t>détermination des besoins </a:t>
            </a:r>
            <a:r>
              <a:rPr lang="fr-CA" sz="2400" dirty="0">
                <a:solidFill>
                  <a:srgbClr val="003C71"/>
                </a:solidFill>
              </a:rPr>
              <a:t/>
            </a:r>
            <a:br>
              <a:rPr lang="fr-CA" sz="2400" dirty="0">
                <a:solidFill>
                  <a:srgbClr val="003C71"/>
                </a:solidFill>
              </a:rPr>
            </a:br>
            <a:r>
              <a:rPr lang="fr-CA" sz="1600" i="1" dirty="0">
                <a:solidFill>
                  <a:srgbClr val="003C71"/>
                </a:solidFill>
              </a:rPr>
              <a:t>Les incontournables</a:t>
            </a:r>
          </a:p>
        </p:txBody>
      </p:sp>
      <p:sp>
        <p:nvSpPr>
          <p:cNvPr id="14" name="ZoneTexte 13"/>
          <p:cNvSpPr txBox="1"/>
          <p:nvPr/>
        </p:nvSpPr>
        <p:spPr>
          <a:xfrm>
            <a:off x="777434" y="646254"/>
            <a:ext cx="7229475" cy="819150"/>
          </a:xfrm>
          <a:prstGeom prst="rect">
            <a:avLst/>
          </a:prstGeom>
        </p:spPr>
        <p:txBody>
          <a:bodyPr vert="horz" wrap="square" lIns="91440" tIns="45720" rIns="91440" bIns="45720" rtlCol="0">
            <a:normAutofit/>
          </a:bodyPr>
          <a:lstStyle/>
          <a:p>
            <a:pPr defTabSz="457200">
              <a:spcBef>
                <a:spcPct val="20000"/>
              </a:spcBef>
              <a:buClr>
                <a:srgbClr val="003C71"/>
              </a:buClr>
              <a:buSzPct val="125000"/>
            </a:pPr>
            <a:r>
              <a:rPr lang="fr-CA" sz="1600" b="1" dirty="0" smtClean="0">
                <a:solidFill>
                  <a:srgbClr val="005EB8">
                    <a:lumMod val="50000"/>
                  </a:srgbClr>
                </a:solidFill>
                <a:latin typeface="Arial"/>
                <a:cs typeface="Times"/>
              </a:rPr>
              <a:t>Outils et Techniques</a:t>
            </a:r>
            <a:endParaRPr lang="fr-CA" sz="1600" b="1" dirty="0">
              <a:solidFill>
                <a:srgbClr val="005EB8">
                  <a:lumMod val="50000"/>
                </a:srgbClr>
              </a:solidFill>
              <a:latin typeface="Arial"/>
              <a:cs typeface="Times"/>
            </a:endParaRPr>
          </a:p>
        </p:txBody>
      </p:sp>
      <p:grpSp>
        <p:nvGrpSpPr>
          <p:cNvPr id="18" name="Group 219"/>
          <p:cNvGrpSpPr>
            <a:grpSpLocks noChangeAspect="1"/>
          </p:cNvGrpSpPr>
          <p:nvPr>
            <p:custDataLst>
              <p:tags r:id="rId1"/>
            </p:custDataLst>
          </p:nvPr>
        </p:nvGrpSpPr>
        <p:grpSpPr bwMode="auto">
          <a:xfrm>
            <a:off x="180344" y="608154"/>
            <a:ext cx="495932" cy="500088"/>
            <a:chOff x="640" y="1753"/>
            <a:chExt cx="358" cy="361"/>
          </a:xfrm>
          <a:solidFill>
            <a:schemeClr val="accent6">
              <a:lumMod val="50000"/>
            </a:schemeClr>
          </a:solidFill>
        </p:grpSpPr>
        <p:sp>
          <p:nvSpPr>
            <p:cNvPr id="20" name="Freeform 221"/>
            <p:cNvSpPr>
              <a:spLocks noEditPoints="1"/>
            </p:cNvSpPr>
            <p:nvPr/>
          </p:nvSpPr>
          <p:spPr bwMode="auto">
            <a:xfrm>
              <a:off x="640" y="1753"/>
              <a:ext cx="358" cy="361"/>
            </a:xfrm>
            <a:custGeom>
              <a:avLst/>
              <a:gdLst>
                <a:gd name="T0" fmla="*/ 1537 w 3582"/>
                <a:gd name="T1" fmla="*/ 775 h 3608"/>
                <a:gd name="T2" fmla="*/ 1233 w 3582"/>
                <a:gd name="T3" fmla="*/ 903 h 3608"/>
                <a:gd name="T4" fmla="*/ 987 w 3582"/>
                <a:gd name="T5" fmla="*/ 1115 h 3608"/>
                <a:gd name="T6" fmla="*/ 815 w 3582"/>
                <a:gd name="T7" fmla="*/ 1392 h 3608"/>
                <a:gd name="T8" fmla="*/ 735 w 3582"/>
                <a:gd name="T9" fmla="*/ 1718 h 3608"/>
                <a:gd name="T10" fmla="*/ 762 w 3582"/>
                <a:gd name="T11" fmla="*/ 2059 h 3608"/>
                <a:gd name="T12" fmla="*/ 890 w 3582"/>
                <a:gd name="T13" fmla="*/ 2362 h 3608"/>
                <a:gd name="T14" fmla="*/ 1101 w 3582"/>
                <a:gd name="T15" fmla="*/ 2609 h 3608"/>
                <a:gd name="T16" fmla="*/ 1378 w 3582"/>
                <a:gd name="T17" fmla="*/ 2780 h 3608"/>
                <a:gd name="T18" fmla="*/ 1704 w 3582"/>
                <a:gd name="T19" fmla="*/ 2861 h 3608"/>
                <a:gd name="T20" fmla="*/ 2046 w 3582"/>
                <a:gd name="T21" fmla="*/ 2833 h 3608"/>
                <a:gd name="T22" fmla="*/ 2350 w 3582"/>
                <a:gd name="T23" fmla="*/ 2706 h 3608"/>
                <a:gd name="T24" fmla="*/ 2596 w 3582"/>
                <a:gd name="T25" fmla="*/ 2494 h 3608"/>
                <a:gd name="T26" fmla="*/ 2768 w 3582"/>
                <a:gd name="T27" fmla="*/ 2217 h 3608"/>
                <a:gd name="T28" fmla="*/ 2848 w 3582"/>
                <a:gd name="T29" fmla="*/ 1891 h 3608"/>
                <a:gd name="T30" fmla="*/ 2821 w 3582"/>
                <a:gd name="T31" fmla="*/ 1549 h 3608"/>
                <a:gd name="T32" fmla="*/ 2693 w 3582"/>
                <a:gd name="T33" fmla="*/ 1245 h 3608"/>
                <a:gd name="T34" fmla="*/ 2481 w 3582"/>
                <a:gd name="T35" fmla="*/ 999 h 3608"/>
                <a:gd name="T36" fmla="*/ 2204 w 3582"/>
                <a:gd name="T37" fmla="*/ 827 h 3608"/>
                <a:gd name="T38" fmla="*/ 1878 w 3582"/>
                <a:gd name="T39" fmla="*/ 747 h 3608"/>
                <a:gd name="T40" fmla="*/ 2233 w 3582"/>
                <a:gd name="T41" fmla="*/ 3 h 3608"/>
                <a:gd name="T42" fmla="*/ 2348 w 3582"/>
                <a:gd name="T43" fmla="*/ 70 h 3608"/>
                <a:gd name="T44" fmla="*/ 2393 w 3582"/>
                <a:gd name="T45" fmla="*/ 196 h 3608"/>
                <a:gd name="T46" fmla="*/ 2605 w 3582"/>
                <a:gd name="T47" fmla="*/ 556 h 3608"/>
                <a:gd name="T48" fmla="*/ 2947 w 3582"/>
                <a:gd name="T49" fmla="*/ 455 h 3608"/>
                <a:gd name="T50" fmla="*/ 3066 w 3582"/>
                <a:gd name="T51" fmla="*/ 472 h 3608"/>
                <a:gd name="T52" fmla="*/ 3150 w 3582"/>
                <a:gd name="T53" fmla="*/ 550 h 3608"/>
                <a:gd name="T54" fmla="*/ 3582 w 3582"/>
                <a:gd name="T55" fmla="*/ 1341 h 3608"/>
                <a:gd name="T56" fmla="*/ 3551 w 3582"/>
                <a:gd name="T57" fmla="*/ 1459 h 3608"/>
                <a:gd name="T58" fmla="*/ 3274 w 3582"/>
                <a:gd name="T59" fmla="*/ 1643 h 3608"/>
                <a:gd name="T60" fmla="*/ 3274 w 3582"/>
                <a:gd name="T61" fmla="*/ 1965 h 3608"/>
                <a:gd name="T62" fmla="*/ 3551 w 3582"/>
                <a:gd name="T63" fmla="*/ 2150 h 3608"/>
                <a:gd name="T64" fmla="*/ 3582 w 3582"/>
                <a:gd name="T65" fmla="*/ 2267 h 3608"/>
                <a:gd name="T66" fmla="*/ 3150 w 3582"/>
                <a:gd name="T67" fmla="*/ 3058 h 3608"/>
                <a:gd name="T68" fmla="*/ 3066 w 3582"/>
                <a:gd name="T69" fmla="*/ 3136 h 3608"/>
                <a:gd name="T70" fmla="*/ 2947 w 3582"/>
                <a:gd name="T71" fmla="*/ 3152 h 3608"/>
                <a:gd name="T72" fmla="*/ 2605 w 3582"/>
                <a:gd name="T73" fmla="*/ 3053 h 3608"/>
                <a:gd name="T74" fmla="*/ 2393 w 3582"/>
                <a:gd name="T75" fmla="*/ 3412 h 3608"/>
                <a:gd name="T76" fmla="*/ 2348 w 3582"/>
                <a:gd name="T77" fmla="*/ 3539 h 3608"/>
                <a:gd name="T78" fmla="*/ 2233 w 3582"/>
                <a:gd name="T79" fmla="*/ 3605 h 3608"/>
                <a:gd name="T80" fmla="*/ 1325 w 3582"/>
                <a:gd name="T81" fmla="*/ 3598 h 3608"/>
                <a:gd name="T82" fmla="*/ 1227 w 3582"/>
                <a:gd name="T83" fmla="*/ 3528 h 3608"/>
                <a:gd name="T84" fmla="*/ 1189 w 3582"/>
                <a:gd name="T85" fmla="*/ 3412 h 3608"/>
                <a:gd name="T86" fmla="*/ 977 w 3582"/>
                <a:gd name="T87" fmla="*/ 3053 h 3608"/>
                <a:gd name="T88" fmla="*/ 636 w 3582"/>
                <a:gd name="T89" fmla="*/ 3152 h 3608"/>
                <a:gd name="T90" fmla="*/ 517 w 3582"/>
                <a:gd name="T91" fmla="*/ 3136 h 3608"/>
                <a:gd name="T92" fmla="*/ 432 w 3582"/>
                <a:gd name="T93" fmla="*/ 3058 h 3608"/>
                <a:gd name="T94" fmla="*/ 0 w 3582"/>
                <a:gd name="T95" fmla="*/ 2267 h 3608"/>
                <a:gd name="T96" fmla="*/ 32 w 3582"/>
                <a:gd name="T97" fmla="*/ 2150 h 3608"/>
                <a:gd name="T98" fmla="*/ 309 w 3582"/>
                <a:gd name="T99" fmla="*/ 1965 h 3608"/>
                <a:gd name="T100" fmla="*/ 309 w 3582"/>
                <a:gd name="T101" fmla="*/ 1643 h 3608"/>
                <a:gd name="T102" fmla="*/ 32 w 3582"/>
                <a:gd name="T103" fmla="*/ 1459 h 3608"/>
                <a:gd name="T104" fmla="*/ 0 w 3582"/>
                <a:gd name="T105" fmla="*/ 1341 h 3608"/>
                <a:gd name="T106" fmla="*/ 432 w 3582"/>
                <a:gd name="T107" fmla="*/ 550 h 3608"/>
                <a:gd name="T108" fmla="*/ 517 w 3582"/>
                <a:gd name="T109" fmla="*/ 472 h 3608"/>
                <a:gd name="T110" fmla="*/ 636 w 3582"/>
                <a:gd name="T111" fmla="*/ 455 h 3608"/>
                <a:gd name="T112" fmla="*/ 977 w 3582"/>
                <a:gd name="T113" fmla="*/ 556 h 3608"/>
                <a:gd name="T114" fmla="*/ 1189 w 3582"/>
                <a:gd name="T115" fmla="*/ 196 h 3608"/>
                <a:gd name="T116" fmla="*/ 1235 w 3582"/>
                <a:gd name="T117" fmla="*/ 70 h 3608"/>
                <a:gd name="T118" fmla="*/ 1350 w 3582"/>
                <a:gd name="T119" fmla="*/ 3 h 3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2" h="3608">
                  <a:moveTo>
                    <a:pt x="1791" y="744"/>
                  </a:moveTo>
                  <a:lnTo>
                    <a:pt x="1704" y="747"/>
                  </a:lnTo>
                  <a:lnTo>
                    <a:pt x="1619" y="758"/>
                  </a:lnTo>
                  <a:lnTo>
                    <a:pt x="1537" y="775"/>
                  </a:lnTo>
                  <a:lnTo>
                    <a:pt x="1457" y="798"/>
                  </a:lnTo>
                  <a:lnTo>
                    <a:pt x="1378" y="827"/>
                  </a:lnTo>
                  <a:lnTo>
                    <a:pt x="1305" y="863"/>
                  </a:lnTo>
                  <a:lnTo>
                    <a:pt x="1233" y="903"/>
                  </a:lnTo>
                  <a:lnTo>
                    <a:pt x="1165" y="948"/>
                  </a:lnTo>
                  <a:lnTo>
                    <a:pt x="1101" y="999"/>
                  </a:lnTo>
                  <a:lnTo>
                    <a:pt x="1042" y="1054"/>
                  </a:lnTo>
                  <a:lnTo>
                    <a:pt x="987" y="1115"/>
                  </a:lnTo>
                  <a:lnTo>
                    <a:pt x="936" y="1178"/>
                  </a:lnTo>
                  <a:lnTo>
                    <a:pt x="890" y="1245"/>
                  </a:lnTo>
                  <a:lnTo>
                    <a:pt x="849" y="1317"/>
                  </a:lnTo>
                  <a:lnTo>
                    <a:pt x="815" y="1392"/>
                  </a:lnTo>
                  <a:lnTo>
                    <a:pt x="785" y="1469"/>
                  </a:lnTo>
                  <a:lnTo>
                    <a:pt x="762" y="1549"/>
                  </a:lnTo>
                  <a:lnTo>
                    <a:pt x="745" y="1632"/>
                  </a:lnTo>
                  <a:lnTo>
                    <a:pt x="735" y="1718"/>
                  </a:lnTo>
                  <a:lnTo>
                    <a:pt x="732" y="1804"/>
                  </a:lnTo>
                  <a:lnTo>
                    <a:pt x="735" y="1891"/>
                  </a:lnTo>
                  <a:lnTo>
                    <a:pt x="745" y="1976"/>
                  </a:lnTo>
                  <a:lnTo>
                    <a:pt x="762" y="2059"/>
                  </a:lnTo>
                  <a:lnTo>
                    <a:pt x="785" y="2139"/>
                  </a:lnTo>
                  <a:lnTo>
                    <a:pt x="815" y="2217"/>
                  </a:lnTo>
                  <a:lnTo>
                    <a:pt x="849" y="2291"/>
                  </a:lnTo>
                  <a:lnTo>
                    <a:pt x="890" y="2362"/>
                  </a:lnTo>
                  <a:lnTo>
                    <a:pt x="936" y="2431"/>
                  </a:lnTo>
                  <a:lnTo>
                    <a:pt x="987" y="2494"/>
                  </a:lnTo>
                  <a:lnTo>
                    <a:pt x="1042" y="2554"/>
                  </a:lnTo>
                  <a:lnTo>
                    <a:pt x="1101" y="2609"/>
                  </a:lnTo>
                  <a:lnTo>
                    <a:pt x="1165" y="2659"/>
                  </a:lnTo>
                  <a:lnTo>
                    <a:pt x="1233" y="2706"/>
                  </a:lnTo>
                  <a:lnTo>
                    <a:pt x="1305" y="2746"/>
                  </a:lnTo>
                  <a:lnTo>
                    <a:pt x="1378" y="2780"/>
                  </a:lnTo>
                  <a:lnTo>
                    <a:pt x="1457" y="2810"/>
                  </a:lnTo>
                  <a:lnTo>
                    <a:pt x="1537" y="2833"/>
                  </a:lnTo>
                  <a:lnTo>
                    <a:pt x="1619" y="2851"/>
                  </a:lnTo>
                  <a:lnTo>
                    <a:pt x="1704" y="2861"/>
                  </a:lnTo>
                  <a:lnTo>
                    <a:pt x="1791" y="2864"/>
                  </a:lnTo>
                  <a:lnTo>
                    <a:pt x="1878" y="2861"/>
                  </a:lnTo>
                  <a:lnTo>
                    <a:pt x="1964" y="2851"/>
                  </a:lnTo>
                  <a:lnTo>
                    <a:pt x="2046" y="2833"/>
                  </a:lnTo>
                  <a:lnTo>
                    <a:pt x="2127" y="2810"/>
                  </a:lnTo>
                  <a:lnTo>
                    <a:pt x="2204" y="2780"/>
                  </a:lnTo>
                  <a:lnTo>
                    <a:pt x="2278" y="2746"/>
                  </a:lnTo>
                  <a:lnTo>
                    <a:pt x="2350" y="2706"/>
                  </a:lnTo>
                  <a:lnTo>
                    <a:pt x="2417" y="2659"/>
                  </a:lnTo>
                  <a:lnTo>
                    <a:pt x="2481" y="2609"/>
                  </a:lnTo>
                  <a:lnTo>
                    <a:pt x="2541" y="2554"/>
                  </a:lnTo>
                  <a:lnTo>
                    <a:pt x="2596" y="2494"/>
                  </a:lnTo>
                  <a:lnTo>
                    <a:pt x="2647" y="2431"/>
                  </a:lnTo>
                  <a:lnTo>
                    <a:pt x="2693" y="2362"/>
                  </a:lnTo>
                  <a:lnTo>
                    <a:pt x="2733" y="2291"/>
                  </a:lnTo>
                  <a:lnTo>
                    <a:pt x="2768" y="2217"/>
                  </a:lnTo>
                  <a:lnTo>
                    <a:pt x="2798" y="2139"/>
                  </a:lnTo>
                  <a:lnTo>
                    <a:pt x="2821" y="2059"/>
                  </a:lnTo>
                  <a:lnTo>
                    <a:pt x="2837" y="1976"/>
                  </a:lnTo>
                  <a:lnTo>
                    <a:pt x="2848" y="1891"/>
                  </a:lnTo>
                  <a:lnTo>
                    <a:pt x="2852" y="1804"/>
                  </a:lnTo>
                  <a:lnTo>
                    <a:pt x="2848" y="1718"/>
                  </a:lnTo>
                  <a:lnTo>
                    <a:pt x="2837" y="1632"/>
                  </a:lnTo>
                  <a:lnTo>
                    <a:pt x="2821" y="1549"/>
                  </a:lnTo>
                  <a:lnTo>
                    <a:pt x="2798" y="1469"/>
                  </a:lnTo>
                  <a:lnTo>
                    <a:pt x="2768" y="1392"/>
                  </a:lnTo>
                  <a:lnTo>
                    <a:pt x="2733" y="1317"/>
                  </a:lnTo>
                  <a:lnTo>
                    <a:pt x="2693" y="1245"/>
                  </a:lnTo>
                  <a:lnTo>
                    <a:pt x="2647" y="1178"/>
                  </a:lnTo>
                  <a:lnTo>
                    <a:pt x="2596" y="1115"/>
                  </a:lnTo>
                  <a:lnTo>
                    <a:pt x="2541" y="1054"/>
                  </a:lnTo>
                  <a:lnTo>
                    <a:pt x="2481" y="999"/>
                  </a:lnTo>
                  <a:lnTo>
                    <a:pt x="2417" y="948"/>
                  </a:lnTo>
                  <a:lnTo>
                    <a:pt x="2350" y="903"/>
                  </a:lnTo>
                  <a:lnTo>
                    <a:pt x="2278" y="863"/>
                  </a:lnTo>
                  <a:lnTo>
                    <a:pt x="2204" y="827"/>
                  </a:lnTo>
                  <a:lnTo>
                    <a:pt x="2127" y="798"/>
                  </a:lnTo>
                  <a:lnTo>
                    <a:pt x="2046" y="775"/>
                  </a:lnTo>
                  <a:lnTo>
                    <a:pt x="1964" y="758"/>
                  </a:lnTo>
                  <a:lnTo>
                    <a:pt x="1878" y="747"/>
                  </a:lnTo>
                  <a:lnTo>
                    <a:pt x="1791" y="744"/>
                  </a:lnTo>
                  <a:close/>
                  <a:moveTo>
                    <a:pt x="1385" y="0"/>
                  </a:moveTo>
                  <a:lnTo>
                    <a:pt x="2198" y="0"/>
                  </a:lnTo>
                  <a:lnTo>
                    <a:pt x="2233" y="3"/>
                  </a:lnTo>
                  <a:lnTo>
                    <a:pt x="2266" y="12"/>
                  </a:lnTo>
                  <a:lnTo>
                    <a:pt x="2296" y="27"/>
                  </a:lnTo>
                  <a:lnTo>
                    <a:pt x="2324" y="46"/>
                  </a:lnTo>
                  <a:lnTo>
                    <a:pt x="2348" y="70"/>
                  </a:lnTo>
                  <a:lnTo>
                    <a:pt x="2366" y="97"/>
                  </a:lnTo>
                  <a:lnTo>
                    <a:pt x="2381" y="128"/>
                  </a:lnTo>
                  <a:lnTo>
                    <a:pt x="2391" y="161"/>
                  </a:lnTo>
                  <a:lnTo>
                    <a:pt x="2393" y="196"/>
                  </a:lnTo>
                  <a:lnTo>
                    <a:pt x="2393" y="440"/>
                  </a:lnTo>
                  <a:lnTo>
                    <a:pt x="2467" y="474"/>
                  </a:lnTo>
                  <a:lnTo>
                    <a:pt x="2537" y="513"/>
                  </a:lnTo>
                  <a:lnTo>
                    <a:pt x="2605" y="556"/>
                  </a:lnTo>
                  <a:lnTo>
                    <a:pt x="2671" y="601"/>
                  </a:lnTo>
                  <a:lnTo>
                    <a:pt x="2884" y="479"/>
                  </a:lnTo>
                  <a:lnTo>
                    <a:pt x="2914" y="464"/>
                  </a:lnTo>
                  <a:lnTo>
                    <a:pt x="2947" y="455"/>
                  </a:lnTo>
                  <a:lnTo>
                    <a:pt x="2980" y="452"/>
                  </a:lnTo>
                  <a:lnTo>
                    <a:pt x="3010" y="454"/>
                  </a:lnTo>
                  <a:lnTo>
                    <a:pt x="3039" y="461"/>
                  </a:lnTo>
                  <a:lnTo>
                    <a:pt x="3066" y="472"/>
                  </a:lnTo>
                  <a:lnTo>
                    <a:pt x="3090" y="486"/>
                  </a:lnTo>
                  <a:lnTo>
                    <a:pt x="3114" y="504"/>
                  </a:lnTo>
                  <a:lnTo>
                    <a:pt x="3133" y="526"/>
                  </a:lnTo>
                  <a:lnTo>
                    <a:pt x="3150" y="550"/>
                  </a:lnTo>
                  <a:lnTo>
                    <a:pt x="3557" y="1254"/>
                  </a:lnTo>
                  <a:lnTo>
                    <a:pt x="3570" y="1282"/>
                  </a:lnTo>
                  <a:lnTo>
                    <a:pt x="3579" y="1312"/>
                  </a:lnTo>
                  <a:lnTo>
                    <a:pt x="3582" y="1341"/>
                  </a:lnTo>
                  <a:lnTo>
                    <a:pt x="3582" y="1372"/>
                  </a:lnTo>
                  <a:lnTo>
                    <a:pt x="3577" y="1403"/>
                  </a:lnTo>
                  <a:lnTo>
                    <a:pt x="3566" y="1431"/>
                  </a:lnTo>
                  <a:lnTo>
                    <a:pt x="3551" y="1459"/>
                  </a:lnTo>
                  <a:lnTo>
                    <a:pt x="3533" y="1483"/>
                  </a:lnTo>
                  <a:lnTo>
                    <a:pt x="3511" y="1504"/>
                  </a:lnTo>
                  <a:lnTo>
                    <a:pt x="3485" y="1522"/>
                  </a:lnTo>
                  <a:lnTo>
                    <a:pt x="3274" y="1643"/>
                  </a:lnTo>
                  <a:lnTo>
                    <a:pt x="3281" y="1723"/>
                  </a:lnTo>
                  <a:lnTo>
                    <a:pt x="3283" y="1804"/>
                  </a:lnTo>
                  <a:lnTo>
                    <a:pt x="3281" y="1885"/>
                  </a:lnTo>
                  <a:lnTo>
                    <a:pt x="3274" y="1965"/>
                  </a:lnTo>
                  <a:lnTo>
                    <a:pt x="3485" y="2087"/>
                  </a:lnTo>
                  <a:lnTo>
                    <a:pt x="3511" y="2105"/>
                  </a:lnTo>
                  <a:lnTo>
                    <a:pt x="3533" y="2126"/>
                  </a:lnTo>
                  <a:lnTo>
                    <a:pt x="3551" y="2150"/>
                  </a:lnTo>
                  <a:lnTo>
                    <a:pt x="3566" y="2176"/>
                  </a:lnTo>
                  <a:lnTo>
                    <a:pt x="3577" y="2206"/>
                  </a:lnTo>
                  <a:lnTo>
                    <a:pt x="3582" y="2236"/>
                  </a:lnTo>
                  <a:lnTo>
                    <a:pt x="3582" y="2267"/>
                  </a:lnTo>
                  <a:lnTo>
                    <a:pt x="3579" y="2296"/>
                  </a:lnTo>
                  <a:lnTo>
                    <a:pt x="3570" y="2326"/>
                  </a:lnTo>
                  <a:lnTo>
                    <a:pt x="3557" y="2354"/>
                  </a:lnTo>
                  <a:lnTo>
                    <a:pt x="3150" y="3058"/>
                  </a:lnTo>
                  <a:lnTo>
                    <a:pt x="3133" y="3083"/>
                  </a:lnTo>
                  <a:lnTo>
                    <a:pt x="3114" y="3104"/>
                  </a:lnTo>
                  <a:lnTo>
                    <a:pt x="3090" y="3122"/>
                  </a:lnTo>
                  <a:lnTo>
                    <a:pt x="3066" y="3136"/>
                  </a:lnTo>
                  <a:lnTo>
                    <a:pt x="3039" y="3147"/>
                  </a:lnTo>
                  <a:lnTo>
                    <a:pt x="3010" y="3153"/>
                  </a:lnTo>
                  <a:lnTo>
                    <a:pt x="2980" y="3156"/>
                  </a:lnTo>
                  <a:lnTo>
                    <a:pt x="2947" y="3152"/>
                  </a:lnTo>
                  <a:lnTo>
                    <a:pt x="2914" y="3144"/>
                  </a:lnTo>
                  <a:lnTo>
                    <a:pt x="2884" y="3129"/>
                  </a:lnTo>
                  <a:lnTo>
                    <a:pt x="2671" y="3007"/>
                  </a:lnTo>
                  <a:lnTo>
                    <a:pt x="2605" y="3053"/>
                  </a:lnTo>
                  <a:lnTo>
                    <a:pt x="2537" y="3095"/>
                  </a:lnTo>
                  <a:lnTo>
                    <a:pt x="2467" y="3134"/>
                  </a:lnTo>
                  <a:lnTo>
                    <a:pt x="2393" y="3169"/>
                  </a:lnTo>
                  <a:lnTo>
                    <a:pt x="2393" y="3412"/>
                  </a:lnTo>
                  <a:lnTo>
                    <a:pt x="2391" y="3447"/>
                  </a:lnTo>
                  <a:lnTo>
                    <a:pt x="2381" y="3480"/>
                  </a:lnTo>
                  <a:lnTo>
                    <a:pt x="2366" y="3511"/>
                  </a:lnTo>
                  <a:lnTo>
                    <a:pt x="2348" y="3539"/>
                  </a:lnTo>
                  <a:lnTo>
                    <a:pt x="2324" y="3562"/>
                  </a:lnTo>
                  <a:lnTo>
                    <a:pt x="2296" y="3581"/>
                  </a:lnTo>
                  <a:lnTo>
                    <a:pt x="2266" y="3596"/>
                  </a:lnTo>
                  <a:lnTo>
                    <a:pt x="2233" y="3605"/>
                  </a:lnTo>
                  <a:lnTo>
                    <a:pt x="2198" y="3608"/>
                  </a:lnTo>
                  <a:lnTo>
                    <a:pt x="1385" y="3608"/>
                  </a:lnTo>
                  <a:lnTo>
                    <a:pt x="1354" y="3606"/>
                  </a:lnTo>
                  <a:lnTo>
                    <a:pt x="1325" y="3598"/>
                  </a:lnTo>
                  <a:lnTo>
                    <a:pt x="1296" y="3587"/>
                  </a:lnTo>
                  <a:lnTo>
                    <a:pt x="1271" y="3570"/>
                  </a:lnTo>
                  <a:lnTo>
                    <a:pt x="1246" y="3551"/>
                  </a:lnTo>
                  <a:lnTo>
                    <a:pt x="1227" y="3528"/>
                  </a:lnTo>
                  <a:lnTo>
                    <a:pt x="1211" y="3501"/>
                  </a:lnTo>
                  <a:lnTo>
                    <a:pt x="1199" y="3473"/>
                  </a:lnTo>
                  <a:lnTo>
                    <a:pt x="1191" y="3444"/>
                  </a:lnTo>
                  <a:lnTo>
                    <a:pt x="1189" y="3412"/>
                  </a:lnTo>
                  <a:lnTo>
                    <a:pt x="1189" y="3169"/>
                  </a:lnTo>
                  <a:lnTo>
                    <a:pt x="1117" y="3134"/>
                  </a:lnTo>
                  <a:lnTo>
                    <a:pt x="1046" y="3095"/>
                  </a:lnTo>
                  <a:lnTo>
                    <a:pt x="977" y="3053"/>
                  </a:lnTo>
                  <a:lnTo>
                    <a:pt x="912" y="3007"/>
                  </a:lnTo>
                  <a:lnTo>
                    <a:pt x="700" y="3129"/>
                  </a:lnTo>
                  <a:lnTo>
                    <a:pt x="669" y="3144"/>
                  </a:lnTo>
                  <a:lnTo>
                    <a:pt x="636" y="3152"/>
                  </a:lnTo>
                  <a:lnTo>
                    <a:pt x="602" y="3156"/>
                  </a:lnTo>
                  <a:lnTo>
                    <a:pt x="573" y="3153"/>
                  </a:lnTo>
                  <a:lnTo>
                    <a:pt x="545" y="3147"/>
                  </a:lnTo>
                  <a:lnTo>
                    <a:pt x="517" y="3136"/>
                  </a:lnTo>
                  <a:lnTo>
                    <a:pt x="492" y="3122"/>
                  </a:lnTo>
                  <a:lnTo>
                    <a:pt x="470" y="3104"/>
                  </a:lnTo>
                  <a:lnTo>
                    <a:pt x="450" y="3083"/>
                  </a:lnTo>
                  <a:lnTo>
                    <a:pt x="432" y="3058"/>
                  </a:lnTo>
                  <a:lnTo>
                    <a:pt x="26" y="2354"/>
                  </a:lnTo>
                  <a:lnTo>
                    <a:pt x="13" y="2326"/>
                  </a:lnTo>
                  <a:lnTo>
                    <a:pt x="4" y="2296"/>
                  </a:lnTo>
                  <a:lnTo>
                    <a:pt x="0" y="2267"/>
                  </a:lnTo>
                  <a:lnTo>
                    <a:pt x="1" y="2236"/>
                  </a:lnTo>
                  <a:lnTo>
                    <a:pt x="7" y="2206"/>
                  </a:lnTo>
                  <a:lnTo>
                    <a:pt x="18" y="2176"/>
                  </a:lnTo>
                  <a:lnTo>
                    <a:pt x="32" y="2150"/>
                  </a:lnTo>
                  <a:lnTo>
                    <a:pt x="51" y="2126"/>
                  </a:lnTo>
                  <a:lnTo>
                    <a:pt x="73" y="2105"/>
                  </a:lnTo>
                  <a:lnTo>
                    <a:pt x="98" y="2087"/>
                  </a:lnTo>
                  <a:lnTo>
                    <a:pt x="309" y="1965"/>
                  </a:lnTo>
                  <a:lnTo>
                    <a:pt x="302" y="1885"/>
                  </a:lnTo>
                  <a:lnTo>
                    <a:pt x="300" y="1804"/>
                  </a:lnTo>
                  <a:lnTo>
                    <a:pt x="302" y="1723"/>
                  </a:lnTo>
                  <a:lnTo>
                    <a:pt x="309" y="1643"/>
                  </a:lnTo>
                  <a:lnTo>
                    <a:pt x="98" y="1522"/>
                  </a:lnTo>
                  <a:lnTo>
                    <a:pt x="73" y="1504"/>
                  </a:lnTo>
                  <a:lnTo>
                    <a:pt x="51" y="1483"/>
                  </a:lnTo>
                  <a:lnTo>
                    <a:pt x="32" y="1459"/>
                  </a:lnTo>
                  <a:lnTo>
                    <a:pt x="18" y="1431"/>
                  </a:lnTo>
                  <a:lnTo>
                    <a:pt x="7" y="1403"/>
                  </a:lnTo>
                  <a:lnTo>
                    <a:pt x="1" y="1372"/>
                  </a:lnTo>
                  <a:lnTo>
                    <a:pt x="0" y="1341"/>
                  </a:lnTo>
                  <a:lnTo>
                    <a:pt x="4" y="1312"/>
                  </a:lnTo>
                  <a:lnTo>
                    <a:pt x="13" y="1282"/>
                  </a:lnTo>
                  <a:lnTo>
                    <a:pt x="26" y="1254"/>
                  </a:lnTo>
                  <a:lnTo>
                    <a:pt x="432" y="550"/>
                  </a:lnTo>
                  <a:lnTo>
                    <a:pt x="450" y="526"/>
                  </a:lnTo>
                  <a:lnTo>
                    <a:pt x="470" y="504"/>
                  </a:lnTo>
                  <a:lnTo>
                    <a:pt x="492" y="486"/>
                  </a:lnTo>
                  <a:lnTo>
                    <a:pt x="517" y="472"/>
                  </a:lnTo>
                  <a:lnTo>
                    <a:pt x="545" y="461"/>
                  </a:lnTo>
                  <a:lnTo>
                    <a:pt x="573" y="454"/>
                  </a:lnTo>
                  <a:lnTo>
                    <a:pt x="602" y="452"/>
                  </a:lnTo>
                  <a:lnTo>
                    <a:pt x="636" y="455"/>
                  </a:lnTo>
                  <a:lnTo>
                    <a:pt x="669" y="464"/>
                  </a:lnTo>
                  <a:lnTo>
                    <a:pt x="700" y="479"/>
                  </a:lnTo>
                  <a:lnTo>
                    <a:pt x="912" y="601"/>
                  </a:lnTo>
                  <a:lnTo>
                    <a:pt x="977" y="556"/>
                  </a:lnTo>
                  <a:lnTo>
                    <a:pt x="1046" y="513"/>
                  </a:lnTo>
                  <a:lnTo>
                    <a:pt x="1117" y="474"/>
                  </a:lnTo>
                  <a:lnTo>
                    <a:pt x="1189" y="440"/>
                  </a:lnTo>
                  <a:lnTo>
                    <a:pt x="1189" y="196"/>
                  </a:lnTo>
                  <a:lnTo>
                    <a:pt x="1193" y="161"/>
                  </a:lnTo>
                  <a:lnTo>
                    <a:pt x="1201" y="128"/>
                  </a:lnTo>
                  <a:lnTo>
                    <a:pt x="1217" y="97"/>
                  </a:lnTo>
                  <a:lnTo>
                    <a:pt x="1235" y="70"/>
                  </a:lnTo>
                  <a:lnTo>
                    <a:pt x="1259" y="46"/>
                  </a:lnTo>
                  <a:lnTo>
                    <a:pt x="1286" y="27"/>
                  </a:lnTo>
                  <a:lnTo>
                    <a:pt x="1317" y="12"/>
                  </a:lnTo>
                  <a:lnTo>
                    <a:pt x="1350" y="3"/>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1" name="Freeform 222"/>
            <p:cNvSpPr>
              <a:spLocks noEditPoints="1"/>
            </p:cNvSpPr>
            <p:nvPr/>
          </p:nvSpPr>
          <p:spPr bwMode="auto">
            <a:xfrm>
              <a:off x="743" y="1857"/>
              <a:ext cx="152" cy="152"/>
            </a:xfrm>
            <a:custGeom>
              <a:avLst/>
              <a:gdLst>
                <a:gd name="T0" fmla="*/ 909 w 1513"/>
                <a:gd name="T1" fmla="*/ 1086 h 1512"/>
                <a:gd name="T2" fmla="*/ 1150 w 1513"/>
                <a:gd name="T3" fmla="*/ 1356 h 1512"/>
                <a:gd name="T4" fmla="*/ 1197 w 1513"/>
                <a:gd name="T5" fmla="*/ 1356 h 1512"/>
                <a:gd name="T6" fmla="*/ 1197 w 1513"/>
                <a:gd name="T7" fmla="*/ 1308 h 1512"/>
                <a:gd name="T8" fmla="*/ 1045 w 1513"/>
                <a:gd name="T9" fmla="*/ 960 h 1512"/>
                <a:gd name="T10" fmla="*/ 1012 w 1513"/>
                <a:gd name="T11" fmla="*/ 993 h 1512"/>
                <a:gd name="T12" fmla="*/ 1267 w 1513"/>
                <a:gd name="T13" fmla="*/ 1258 h 1512"/>
                <a:gd name="T14" fmla="*/ 1311 w 1513"/>
                <a:gd name="T15" fmla="*/ 1239 h 1512"/>
                <a:gd name="T16" fmla="*/ 1070 w 1513"/>
                <a:gd name="T17" fmla="*/ 968 h 1512"/>
                <a:gd name="T18" fmla="*/ 1251 w 1513"/>
                <a:gd name="T19" fmla="*/ 2 h 1512"/>
                <a:gd name="T20" fmla="*/ 1305 w 1513"/>
                <a:gd name="T21" fmla="*/ 20 h 1512"/>
                <a:gd name="T22" fmla="*/ 1304 w 1513"/>
                <a:gd name="T23" fmla="*/ 39 h 1512"/>
                <a:gd name="T24" fmla="*/ 1118 w 1513"/>
                <a:gd name="T25" fmla="*/ 249 h 1512"/>
                <a:gd name="T26" fmla="*/ 1163 w 1513"/>
                <a:gd name="T27" fmla="*/ 307 h 1512"/>
                <a:gd name="T28" fmla="*/ 1240 w 1513"/>
                <a:gd name="T29" fmla="*/ 378 h 1512"/>
                <a:gd name="T30" fmla="*/ 1279 w 1513"/>
                <a:gd name="T31" fmla="*/ 402 h 1512"/>
                <a:gd name="T32" fmla="*/ 1482 w 1513"/>
                <a:gd name="T33" fmla="*/ 205 h 1512"/>
                <a:gd name="T34" fmla="*/ 1499 w 1513"/>
                <a:gd name="T35" fmla="*/ 214 h 1512"/>
                <a:gd name="T36" fmla="*/ 1511 w 1513"/>
                <a:gd name="T37" fmla="*/ 339 h 1512"/>
                <a:gd name="T38" fmla="*/ 1451 w 1513"/>
                <a:gd name="T39" fmla="*/ 488 h 1512"/>
                <a:gd name="T40" fmla="*/ 1325 w 1513"/>
                <a:gd name="T41" fmla="*/ 584 h 1512"/>
                <a:gd name="T42" fmla="*/ 1208 w 1513"/>
                <a:gd name="T43" fmla="*/ 608 h 1512"/>
                <a:gd name="T44" fmla="*/ 856 w 1513"/>
                <a:gd name="T45" fmla="*/ 815 h 1512"/>
                <a:gd name="T46" fmla="*/ 1010 w 1513"/>
                <a:gd name="T47" fmla="*/ 824 h 1512"/>
                <a:gd name="T48" fmla="*/ 1069 w 1513"/>
                <a:gd name="T49" fmla="*/ 840 h 1512"/>
                <a:gd name="T50" fmla="*/ 1450 w 1513"/>
                <a:gd name="T51" fmla="*/ 1246 h 1512"/>
                <a:gd name="T52" fmla="*/ 1236 w 1513"/>
                <a:gd name="T53" fmla="*/ 1486 h 1512"/>
                <a:gd name="T54" fmla="*/ 1177 w 1513"/>
                <a:gd name="T55" fmla="*/ 1501 h 1512"/>
                <a:gd name="T56" fmla="*/ 777 w 1513"/>
                <a:gd name="T57" fmla="*/ 1108 h 1512"/>
                <a:gd name="T58" fmla="*/ 777 w 1513"/>
                <a:gd name="T59" fmla="*/ 1049 h 1512"/>
                <a:gd name="T60" fmla="*/ 583 w 1513"/>
                <a:gd name="T61" fmla="*/ 1088 h 1512"/>
                <a:gd name="T62" fmla="*/ 605 w 1513"/>
                <a:gd name="T63" fmla="*/ 1248 h 1512"/>
                <a:gd name="T64" fmla="*/ 546 w 1513"/>
                <a:gd name="T65" fmla="*/ 1393 h 1512"/>
                <a:gd name="T66" fmla="*/ 420 w 1513"/>
                <a:gd name="T67" fmla="*/ 1489 h 1512"/>
                <a:gd name="T68" fmla="*/ 261 w 1513"/>
                <a:gd name="T69" fmla="*/ 1510 h 1512"/>
                <a:gd name="T70" fmla="*/ 208 w 1513"/>
                <a:gd name="T71" fmla="*/ 1491 h 1512"/>
                <a:gd name="T72" fmla="*/ 208 w 1513"/>
                <a:gd name="T73" fmla="*/ 1473 h 1512"/>
                <a:gd name="T74" fmla="*/ 395 w 1513"/>
                <a:gd name="T75" fmla="*/ 1263 h 1512"/>
                <a:gd name="T76" fmla="*/ 349 w 1513"/>
                <a:gd name="T77" fmla="*/ 1205 h 1512"/>
                <a:gd name="T78" fmla="*/ 273 w 1513"/>
                <a:gd name="T79" fmla="*/ 1133 h 1512"/>
                <a:gd name="T80" fmla="*/ 235 w 1513"/>
                <a:gd name="T81" fmla="*/ 1110 h 1512"/>
                <a:gd name="T82" fmla="*/ 30 w 1513"/>
                <a:gd name="T83" fmla="*/ 1307 h 1512"/>
                <a:gd name="T84" fmla="*/ 15 w 1513"/>
                <a:gd name="T85" fmla="*/ 1299 h 1512"/>
                <a:gd name="T86" fmla="*/ 2 w 1513"/>
                <a:gd name="T87" fmla="*/ 1173 h 1512"/>
                <a:gd name="T88" fmla="*/ 62 w 1513"/>
                <a:gd name="T89" fmla="*/ 1025 h 1512"/>
                <a:gd name="T90" fmla="*/ 187 w 1513"/>
                <a:gd name="T91" fmla="*/ 928 h 1512"/>
                <a:gd name="T92" fmla="*/ 346 w 1513"/>
                <a:gd name="T93" fmla="*/ 907 h 1512"/>
                <a:gd name="T94" fmla="*/ 365 w 1513"/>
                <a:gd name="T95" fmla="*/ 513 h 1512"/>
                <a:gd name="T96" fmla="*/ 170 w 1513"/>
                <a:gd name="T97" fmla="*/ 396 h 1512"/>
                <a:gd name="T98" fmla="*/ 45 w 1513"/>
                <a:gd name="T99" fmla="*/ 179 h 1512"/>
                <a:gd name="T100" fmla="*/ 160 w 1513"/>
                <a:gd name="T101" fmla="*/ 96 h 1512"/>
                <a:gd name="T102" fmla="*/ 459 w 1513"/>
                <a:gd name="T103" fmla="*/ 417 h 1512"/>
                <a:gd name="T104" fmla="*/ 916 w 1513"/>
                <a:gd name="T105" fmla="*/ 385 h 1512"/>
                <a:gd name="T106" fmla="*/ 914 w 1513"/>
                <a:gd name="T107" fmla="*/ 225 h 1512"/>
                <a:gd name="T108" fmla="*/ 994 w 1513"/>
                <a:gd name="T109" fmla="*/ 89 h 1512"/>
                <a:gd name="T110" fmla="*/ 1129 w 1513"/>
                <a:gd name="T111" fmla="*/ 1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3" h="1512">
                  <a:moveTo>
                    <a:pt x="940" y="1065"/>
                  </a:moveTo>
                  <a:lnTo>
                    <a:pt x="927" y="1067"/>
                  </a:lnTo>
                  <a:lnTo>
                    <a:pt x="916" y="1075"/>
                  </a:lnTo>
                  <a:lnTo>
                    <a:pt x="909" y="1086"/>
                  </a:lnTo>
                  <a:lnTo>
                    <a:pt x="907" y="1098"/>
                  </a:lnTo>
                  <a:lnTo>
                    <a:pt x="909" y="1110"/>
                  </a:lnTo>
                  <a:lnTo>
                    <a:pt x="916" y="1121"/>
                  </a:lnTo>
                  <a:lnTo>
                    <a:pt x="1150" y="1356"/>
                  </a:lnTo>
                  <a:lnTo>
                    <a:pt x="1161" y="1363"/>
                  </a:lnTo>
                  <a:lnTo>
                    <a:pt x="1174" y="1366"/>
                  </a:lnTo>
                  <a:lnTo>
                    <a:pt x="1186" y="1363"/>
                  </a:lnTo>
                  <a:lnTo>
                    <a:pt x="1197" y="1356"/>
                  </a:lnTo>
                  <a:lnTo>
                    <a:pt x="1205" y="1345"/>
                  </a:lnTo>
                  <a:lnTo>
                    <a:pt x="1207" y="1333"/>
                  </a:lnTo>
                  <a:lnTo>
                    <a:pt x="1205" y="1319"/>
                  </a:lnTo>
                  <a:lnTo>
                    <a:pt x="1197" y="1308"/>
                  </a:lnTo>
                  <a:lnTo>
                    <a:pt x="963" y="1075"/>
                  </a:lnTo>
                  <a:lnTo>
                    <a:pt x="952" y="1067"/>
                  </a:lnTo>
                  <a:lnTo>
                    <a:pt x="940" y="1065"/>
                  </a:lnTo>
                  <a:close/>
                  <a:moveTo>
                    <a:pt x="1045" y="960"/>
                  </a:moveTo>
                  <a:lnTo>
                    <a:pt x="1033" y="962"/>
                  </a:lnTo>
                  <a:lnTo>
                    <a:pt x="1022" y="968"/>
                  </a:lnTo>
                  <a:lnTo>
                    <a:pt x="1015" y="979"/>
                  </a:lnTo>
                  <a:lnTo>
                    <a:pt x="1012" y="993"/>
                  </a:lnTo>
                  <a:lnTo>
                    <a:pt x="1015" y="1005"/>
                  </a:lnTo>
                  <a:lnTo>
                    <a:pt x="1022" y="1016"/>
                  </a:lnTo>
                  <a:lnTo>
                    <a:pt x="1256" y="1250"/>
                  </a:lnTo>
                  <a:lnTo>
                    <a:pt x="1267" y="1258"/>
                  </a:lnTo>
                  <a:lnTo>
                    <a:pt x="1280" y="1260"/>
                  </a:lnTo>
                  <a:lnTo>
                    <a:pt x="1292" y="1258"/>
                  </a:lnTo>
                  <a:lnTo>
                    <a:pt x="1303" y="1250"/>
                  </a:lnTo>
                  <a:lnTo>
                    <a:pt x="1311" y="1239"/>
                  </a:lnTo>
                  <a:lnTo>
                    <a:pt x="1313" y="1227"/>
                  </a:lnTo>
                  <a:lnTo>
                    <a:pt x="1311" y="1214"/>
                  </a:lnTo>
                  <a:lnTo>
                    <a:pt x="1303" y="1203"/>
                  </a:lnTo>
                  <a:lnTo>
                    <a:pt x="1070" y="968"/>
                  </a:lnTo>
                  <a:lnTo>
                    <a:pt x="1059" y="962"/>
                  </a:lnTo>
                  <a:lnTo>
                    <a:pt x="1045" y="960"/>
                  </a:lnTo>
                  <a:close/>
                  <a:moveTo>
                    <a:pt x="1208" y="0"/>
                  </a:moveTo>
                  <a:lnTo>
                    <a:pt x="1251" y="2"/>
                  </a:lnTo>
                  <a:lnTo>
                    <a:pt x="1294" y="12"/>
                  </a:lnTo>
                  <a:lnTo>
                    <a:pt x="1298" y="13"/>
                  </a:lnTo>
                  <a:lnTo>
                    <a:pt x="1302" y="17"/>
                  </a:lnTo>
                  <a:lnTo>
                    <a:pt x="1305" y="20"/>
                  </a:lnTo>
                  <a:lnTo>
                    <a:pt x="1306" y="24"/>
                  </a:lnTo>
                  <a:lnTo>
                    <a:pt x="1307" y="30"/>
                  </a:lnTo>
                  <a:lnTo>
                    <a:pt x="1306" y="34"/>
                  </a:lnTo>
                  <a:lnTo>
                    <a:pt x="1304" y="39"/>
                  </a:lnTo>
                  <a:lnTo>
                    <a:pt x="1302" y="42"/>
                  </a:lnTo>
                  <a:lnTo>
                    <a:pt x="1110" y="234"/>
                  </a:lnTo>
                  <a:lnTo>
                    <a:pt x="1113" y="240"/>
                  </a:lnTo>
                  <a:lnTo>
                    <a:pt x="1118" y="249"/>
                  </a:lnTo>
                  <a:lnTo>
                    <a:pt x="1125" y="259"/>
                  </a:lnTo>
                  <a:lnTo>
                    <a:pt x="1135" y="272"/>
                  </a:lnTo>
                  <a:lnTo>
                    <a:pt x="1147" y="288"/>
                  </a:lnTo>
                  <a:lnTo>
                    <a:pt x="1163" y="307"/>
                  </a:lnTo>
                  <a:lnTo>
                    <a:pt x="1184" y="328"/>
                  </a:lnTo>
                  <a:lnTo>
                    <a:pt x="1206" y="349"/>
                  </a:lnTo>
                  <a:lnTo>
                    <a:pt x="1225" y="365"/>
                  </a:lnTo>
                  <a:lnTo>
                    <a:pt x="1240" y="378"/>
                  </a:lnTo>
                  <a:lnTo>
                    <a:pt x="1253" y="387"/>
                  </a:lnTo>
                  <a:lnTo>
                    <a:pt x="1264" y="395"/>
                  </a:lnTo>
                  <a:lnTo>
                    <a:pt x="1272" y="400"/>
                  </a:lnTo>
                  <a:lnTo>
                    <a:pt x="1279" y="402"/>
                  </a:lnTo>
                  <a:lnTo>
                    <a:pt x="1470" y="210"/>
                  </a:lnTo>
                  <a:lnTo>
                    <a:pt x="1473" y="207"/>
                  </a:lnTo>
                  <a:lnTo>
                    <a:pt x="1478" y="205"/>
                  </a:lnTo>
                  <a:lnTo>
                    <a:pt x="1482" y="205"/>
                  </a:lnTo>
                  <a:lnTo>
                    <a:pt x="1488" y="205"/>
                  </a:lnTo>
                  <a:lnTo>
                    <a:pt x="1492" y="207"/>
                  </a:lnTo>
                  <a:lnTo>
                    <a:pt x="1495" y="209"/>
                  </a:lnTo>
                  <a:lnTo>
                    <a:pt x="1499" y="214"/>
                  </a:lnTo>
                  <a:lnTo>
                    <a:pt x="1500" y="218"/>
                  </a:lnTo>
                  <a:lnTo>
                    <a:pt x="1510" y="258"/>
                  </a:lnTo>
                  <a:lnTo>
                    <a:pt x="1513" y="298"/>
                  </a:lnTo>
                  <a:lnTo>
                    <a:pt x="1511" y="339"/>
                  </a:lnTo>
                  <a:lnTo>
                    <a:pt x="1503" y="379"/>
                  </a:lnTo>
                  <a:lnTo>
                    <a:pt x="1491" y="417"/>
                  </a:lnTo>
                  <a:lnTo>
                    <a:pt x="1473" y="453"/>
                  </a:lnTo>
                  <a:lnTo>
                    <a:pt x="1451" y="488"/>
                  </a:lnTo>
                  <a:lnTo>
                    <a:pt x="1424" y="518"/>
                  </a:lnTo>
                  <a:lnTo>
                    <a:pt x="1394" y="545"/>
                  </a:lnTo>
                  <a:lnTo>
                    <a:pt x="1361" y="567"/>
                  </a:lnTo>
                  <a:lnTo>
                    <a:pt x="1325" y="584"/>
                  </a:lnTo>
                  <a:lnTo>
                    <a:pt x="1287" y="598"/>
                  </a:lnTo>
                  <a:lnTo>
                    <a:pt x="1249" y="605"/>
                  </a:lnTo>
                  <a:lnTo>
                    <a:pt x="1208" y="608"/>
                  </a:lnTo>
                  <a:lnTo>
                    <a:pt x="1208" y="608"/>
                  </a:lnTo>
                  <a:lnTo>
                    <a:pt x="1168" y="605"/>
                  </a:lnTo>
                  <a:lnTo>
                    <a:pt x="1127" y="597"/>
                  </a:lnTo>
                  <a:lnTo>
                    <a:pt x="1088" y="583"/>
                  </a:lnTo>
                  <a:lnTo>
                    <a:pt x="856" y="815"/>
                  </a:lnTo>
                  <a:lnTo>
                    <a:pt x="932" y="890"/>
                  </a:lnTo>
                  <a:lnTo>
                    <a:pt x="984" y="840"/>
                  </a:lnTo>
                  <a:lnTo>
                    <a:pt x="996" y="830"/>
                  </a:lnTo>
                  <a:lnTo>
                    <a:pt x="1010" y="824"/>
                  </a:lnTo>
                  <a:lnTo>
                    <a:pt x="1026" y="822"/>
                  </a:lnTo>
                  <a:lnTo>
                    <a:pt x="1041" y="824"/>
                  </a:lnTo>
                  <a:lnTo>
                    <a:pt x="1055" y="830"/>
                  </a:lnTo>
                  <a:lnTo>
                    <a:pt x="1069" y="840"/>
                  </a:lnTo>
                  <a:lnTo>
                    <a:pt x="1433" y="1204"/>
                  </a:lnTo>
                  <a:lnTo>
                    <a:pt x="1443" y="1216"/>
                  </a:lnTo>
                  <a:lnTo>
                    <a:pt x="1448" y="1230"/>
                  </a:lnTo>
                  <a:lnTo>
                    <a:pt x="1450" y="1246"/>
                  </a:lnTo>
                  <a:lnTo>
                    <a:pt x="1448" y="1261"/>
                  </a:lnTo>
                  <a:lnTo>
                    <a:pt x="1443" y="1275"/>
                  </a:lnTo>
                  <a:lnTo>
                    <a:pt x="1433" y="1288"/>
                  </a:lnTo>
                  <a:lnTo>
                    <a:pt x="1236" y="1486"/>
                  </a:lnTo>
                  <a:lnTo>
                    <a:pt x="1223" y="1495"/>
                  </a:lnTo>
                  <a:lnTo>
                    <a:pt x="1208" y="1501"/>
                  </a:lnTo>
                  <a:lnTo>
                    <a:pt x="1193" y="1503"/>
                  </a:lnTo>
                  <a:lnTo>
                    <a:pt x="1177" y="1501"/>
                  </a:lnTo>
                  <a:lnTo>
                    <a:pt x="1163" y="1495"/>
                  </a:lnTo>
                  <a:lnTo>
                    <a:pt x="1151" y="1486"/>
                  </a:lnTo>
                  <a:lnTo>
                    <a:pt x="787" y="1121"/>
                  </a:lnTo>
                  <a:lnTo>
                    <a:pt x="777" y="1108"/>
                  </a:lnTo>
                  <a:lnTo>
                    <a:pt x="771" y="1094"/>
                  </a:lnTo>
                  <a:lnTo>
                    <a:pt x="769" y="1078"/>
                  </a:lnTo>
                  <a:lnTo>
                    <a:pt x="771" y="1063"/>
                  </a:lnTo>
                  <a:lnTo>
                    <a:pt x="777" y="1049"/>
                  </a:lnTo>
                  <a:lnTo>
                    <a:pt x="787" y="1037"/>
                  </a:lnTo>
                  <a:lnTo>
                    <a:pt x="837" y="985"/>
                  </a:lnTo>
                  <a:lnTo>
                    <a:pt x="763" y="909"/>
                  </a:lnTo>
                  <a:lnTo>
                    <a:pt x="583" y="1088"/>
                  </a:lnTo>
                  <a:lnTo>
                    <a:pt x="597" y="1127"/>
                  </a:lnTo>
                  <a:lnTo>
                    <a:pt x="605" y="1166"/>
                  </a:lnTo>
                  <a:lnTo>
                    <a:pt x="609" y="1208"/>
                  </a:lnTo>
                  <a:lnTo>
                    <a:pt x="605" y="1248"/>
                  </a:lnTo>
                  <a:lnTo>
                    <a:pt x="598" y="1286"/>
                  </a:lnTo>
                  <a:lnTo>
                    <a:pt x="586" y="1324"/>
                  </a:lnTo>
                  <a:lnTo>
                    <a:pt x="568" y="1360"/>
                  </a:lnTo>
                  <a:lnTo>
                    <a:pt x="546" y="1393"/>
                  </a:lnTo>
                  <a:lnTo>
                    <a:pt x="520" y="1423"/>
                  </a:lnTo>
                  <a:lnTo>
                    <a:pt x="489" y="1449"/>
                  </a:lnTo>
                  <a:lnTo>
                    <a:pt x="456" y="1471"/>
                  </a:lnTo>
                  <a:lnTo>
                    <a:pt x="420" y="1489"/>
                  </a:lnTo>
                  <a:lnTo>
                    <a:pt x="383" y="1502"/>
                  </a:lnTo>
                  <a:lnTo>
                    <a:pt x="345" y="1510"/>
                  </a:lnTo>
                  <a:lnTo>
                    <a:pt x="304" y="1512"/>
                  </a:lnTo>
                  <a:lnTo>
                    <a:pt x="261" y="1510"/>
                  </a:lnTo>
                  <a:lnTo>
                    <a:pt x="219" y="1500"/>
                  </a:lnTo>
                  <a:lnTo>
                    <a:pt x="215" y="1499"/>
                  </a:lnTo>
                  <a:lnTo>
                    <a:pt x="211" y="1495"/>
                  </a:lnTo>
                  <a:lnTo>
                    <a:pt x="208" y="1491"/>
                  </a:lnTo>
                  <a:lnTo>
                    <a:pt x="207" y="1487"/>
                  </a:lnTo>
                  <a:lnTo>
                    <a:pt x="206" y="1482"/>
                  </a:lnTo>
                  <a:lnTo>
                    <a:pt x="207" y="1478"/>
                  </a:lnTo>
                  <a:lnTo>
                    <a:pt x="208" y="1473"/>
                  </a:lnTo>
                  <a:lnTo>
                    <a:pt x="211" y="1470"/>
                  </a:lnTo>
                  <a:lnTo>
                    <a:pt x="403" y="1278"/>
                  </a:lnTo>
                  <a:lnTo>
                    <a:pt x="400" y="1272"/>
                  </a:lnTo>
                  <a:lnTo>
                    <a:pt x="395" y="1263"/>
                  </a:lnTo>
                  <a:lnTo>
                    <a:pt x="389" y="1252"/>
                  </a:lnTo>
                  <a:lnTo>
                    <a:pt x="379" y="1239"/>
                  </a:lnTo>
                  <a:lnTo>
                    <a:pt x="365" y="1224"/>
                  </a:lnTo>
                  <a:lnTo>
                    <a:pt x="349" y="1205"/>
                  </a:lnTo>
                  <a:lnTo>
                    <a:pt x="328" y="1184"/>
                  </a:lnTo>
                  <a:lnTo>
                    <a:pt x="307" y="1163"/>
                  </a:lnTo>
                  <a:lnTo>
                    <a:pt x="288" y="1147"/>
                  </a:lnTo>
                  <a:lnTo>
                    <a:pt x="273" y="1133"/>
                  </a:lnTo>
                  <a:lnTo>
                    <a:pt x="260" y="1125"/>
                  </a:lnTo>
                  <a:lnTo>
                    <a:pt x="249" y="1117"/>
                  </a:lnTo>
                  <a:lnTo>
                    <a:pt x="240" y="1113"/>
                  </a:lnTo>
                  <a:lnTo>
                    <a:pt x="235" y="1110"/>
                  </a:lnTo>
                  <a:lnTo>
                    <a:pt x="43" y="1302"/>
                  </a:lnTo>
                  <a:lnTo>
                    <a:pt x="40" y="1305"/>
                  </a:lnTo>
                  <a:lnTo>
                    <a:pt x="35" y="1306"/>
                  </a:lnTo>
                  <a:lnTo>
                    <a:pt x="30" y="1307"/>
                  </a:lnTo>
                  <a:lnTo>
                    <a:pt x="26" y="1307"/>
                  </a:lnTo>
                  <a:lnTo>
                    <a:pt x="21" y="1305"/>
                  </a:lnTo>
                  <a:lnTo>
                    <a:pt x="18" y="1302"/>
                  </a:lnTo>
                  <a:lnTo>
                    <a:pt x="15" y="1299"/>
                  </a:lnTo>
                  <a:lnTo>
                    <a:pt x="12" y="1294"/>
                  </a:lnTo>
                  <a:lnTo>
                    <a:pt x="4" y="1253"/>
                  </a:lnTo>
                  <a:lnTo>
                    <a:pt x="0" y="1214"/>
                  </a:lnTo>
                  <a:lnTo>
                    <a:pt x="2" y="1173"/>
                  </a:lnTo>
                  <a:lnTo>
                    <a:pt x="10" y="1133"/>
                  </a:lnTo>
                  <a:lnTo>
                    <a:pt x="22" y="1095"/>
                  </a:lnTo>
                  <a:lnTo>
                    <a:pt x="40" y="1059"/>
                  </a:lnTo>
                  <a:lnTo>
                    <a:pt x="62" y="1025"/>
                  </a:lnTo>
                  <a:lnTo>
                    <a:pt x="89" y="994"/>
                  </a:lnTo>
                  <a:lnTo>
                    <a:pt x="119" y="967"/>
                  </a:lnTo>
                  <a:lnTo>
                    <a:pt x="152" y="945"/>
                  </a:lnTo>
                  <a:lnTo>
                    <a:pt x="187" y="928"/>
                  </a:lnTo>
                  <a:lnTo>
                    <a:pt x="225" y="914"/>
                  </a:lnTo>
                  <a:lnTo>
                    <a:pt x="264" y="907"/>
                  </a:lnTo>
                  <a:lnTo>
                    <a:pt x="304" y="905"/>
                  </a:lnTo>
                  <a:lnTo>
                    <a:pt x="346" y="907"/>
                  </a:lnTo>
                  <a:lnTo>
                    <a:pt x="385" y="916"/>
                  </a:lnTo>
                  <a:lnTo>
                    <a:pt x="424" y="929"/>
                  </a:lnTo>
                  <a:lnTo>
                    <a:pt x="603" y="751"/>
                  </a:lnTo>
                  <a:lnTo>
                    <a:pt x="365" y="513"/>
                  </a:lnTo>
                  <a:lnTo>
                    <a:pt x="364" y="512"/>
                  </a:lnTo>
                  <a:lnTo>
                    <a:pt x="177" y="403"/>
                  </a:lnTo>
                  <a:lnTo>
                    <a:pt x="173" y="400"/>
                  </a:lnTo>
                  <a:lnTo>
                    <a:pt x="170" y="396"/>
                  </a:lnTo>
                  <a:lnTo>
                    <a:pt x="43" y="212"/>
                  </a:lnTo>
                  <a:lnTo>
                    <a:pt x="39" y="201"/>
                  </a:lnTo>
                  <a:lnTo>
                    <a:pt x="40" y="190"/>
                  </a:lnTo>
                  <a:lnTo>
                    <a:pt x="45" y="179"/>
                  </a:lnTo>
                  <a:lnTo>
                    <a:pt x="127" y="98"/>
                  </a:lnTo>
                  <a:lnTo>
                    <a:pt x="138" y="93"/>
                  </a:lnTo>
                  <a:lnTo>
                    <a:pt x="149" y="91"/>
                  </a:lnTo>
                  <a:lnTo>
                    <a:pt x="160" y="96"/>
                  </a:lnTo>
                  <a:lnTo>
                    <a:pt x="343" y="222"/>
                  </a:lnTo>
                  <a:lnTo>
                    <a:pt x="347" y="226"/>
                  </a:lnTo>
                  <a:lnTo>
                    <a:pt x="350" y="231"/>
                  </a:lnTo>
                  <a:lnTo>
                    <a:pt x="459" y="417"/>
                  </a:lnTo>
                  <a:lnTo>
                    <a:pt x="460" y="418"/>
                  </a:lnTo>
                  <a:lnTo>
                    <a:pt x="698" y="656"/>
                  </a:lnTo>
                  <a:lnTo>
                    <a:pt x="930" y="424"/>
                  </a:lnTo>
                  <a:lnTo>
                    <a:pt x="916" y="385"/>
                  </a:lnTo>
                  <a:lnTo>
                    <a:pt x="908" y="346"/>
                  </a:lnTo>
                  <a:lnTo>
                    <a:pt x="905" y="304"/>
                  </a:lnTo>
                  <a:lnTo>
                    <a:pt x="907" y="264"/>
                  </a:lnTo>
                  <a:lnTo>
                    <a:pt x="914" y="225"/>
                  </a:lnTo>
                  <a:lnTo>
                    <a:pt x="928" y="187"/>
                  </a:lnTo>
                  <a:lnTo>
                    <a:pt x="945" y="152"/>
                  </a:lnTo>
                  <a:lnTo>
                    <a:pt x="967" y="119"/>
                  </a:lnTo>
                  <a:lnTo>
                    <a:pt x="994" y="89"/>
                  </a:lnTo>
                  <a:lnTo>
                    <a:pt x="1023" y="63"/>
                  </a:lnTo>
                  <a:lnTo>
                    <a:pt x="1056" y="40"/>
                  </a:lnTo>
                  <a:lnTo>
                    <a:pt x="1092" y="23"/>
                  </a:lnTo>
                  <a:lnTo>
                    <a:pt x="1129" y="10"/>
                  </a:lnTo>
                  <a:lnTo>
                    <a:pt x="1169" y="2"/>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cxnSp>
        <p:nvCxnSpPr>
          <p:cNvPr id="5" name="Connecteur droit 4"/>
          <p:cNvCxnSpPr/>
          <p:nvPr/>
        </p:nvCxnSpPr>
        <p:spPr>
          <a:xfrm flipV="1">
            <a:off x="742951" y="679617"/>
            <a:ext cx="0" cy="357162"/>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9" name="Connecteur droit 8"/>
          <p:cNvCxnSpPr/>
          <p:nvPr/>
        </p:nvCxnSpPr>
        <p:spPr>
          <a:xfrm flipV="1">
            <a:off x="742951" y="646254"/>
            <a:ext cx="4886324" cy="33363"/>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42951" y="1332307"/>
            <a:ext cx="8259395" cy="1106093"/>
          </a:xfrm>
          <a:prstGeom prst="rect">
            <a:avLst/>
          </a:prstGeom>
          <a:solidFill>
            <a:schemeClr val="bg1"/>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171450" indent="-171450" defTabSz="457200">
              <a:buFont typeface="Wingdings" panose="05000000000000000000" pitchFamily="2" charset="2"/>
              <a:buChar char="Ø"/>
            </a:pPr>
            <a:r>
              <a:rPr lang="fr-CA" sz="1200" b="1" dirty="0" smtClean="0">
                <a:solidFill>
                  <a:srgbClr val="000000"/>
                </a:solidFill>
                <a:latin typeface="Arial"/>
              </a:rPr>
              <a:t>Le « </a:t>
            </a:r>
            <a:r>
              <a:rPr lang="fr-CA" sz="1200" b="1" dirty="0" err="1" smtClean="0">
                <a:solidFill>
                  <a:srgbClr val="000000"/>
                </a:solidFill>
                <a:latin typeface="Arial"/>
              </a:rPr>
              <a:t>Benchmarking</a:t>
            </a:r>
            <a:r>
              <a:rPr lang="fr-CA" sz="1200" b="1" dirty="0" smtClean="0">
                <a:solidFill>
                  <a:srgbClr val="000000"/>
                </a:solidFill>
                <a:latin typeface="Arial"/>
              </a:rPr>
              <a:t> » </a:t>
            </a:r>
            <a:r>
              <a:rPr lang="fr-CA" sz="1200" dirty="0" smtClean="0">
                <a:solidFill>
                  <a:srgbClr val="000000"/>
                </a:solidFill>
                <a:latin typeface="Arial"/>
              </a:rPr>
              <a:t>est utile pour comparer </a:t>
            </a:r>
            <a:r>
              <a:rPr lang="fr-CA" sz="1200" dirty="0">
                <a:solidFill>
                  <a:srgbClr val="000000"/>
                </a:solidFill>
                <a:latin typeface="Arial"/>
              </a:rPr>
              <a:t>les forces et les faiblesses d’une organisation par rapport à </a:t>
            </a:r>
            <a:r>
              <a:rPr lang="fr-CA" sz="1200" dirty="0" smtClean="0">
                <a:solidFill>
                  <a:srgbClr val="000000"/>
                </a:solidFill>
                <a:latin typeface="Arial"/>
              </a:rPr>
              <a:t>celles des ses pairs / concurrents. </a:t>
            </a:r>
          </a:p>
          <a:p>
            <a:pPr marL="171450" indent="-171450" defTabSz="457200">
              <a:buFont typeface="Wingdings" panose="05000000000000000000" pitchFamily="2" charset="2"/>
              <a:buChar char="Ø"/>
            </a:pPr>
            <a:r>
              <a:rPr lang="fr-CA" sz="1200" dirty="0" smtClean="0">
                <a:solidFill>
                  <a:srgbClr val="000000"/>
                </a:solidFill>
                <a:latin typeface="Arial"/>
              </a:rPr>
              <a:t>Il permet de comparer les </a:t>
            </a:r>
            <a:r>
              <a:rPr lang="fr-CA" sz="1200" b="1" dirty="0">
                <a:solidFill>
                  <a:srgbClr val="000000"/>
                </a:solidFill>
                <a:latin typeface="Arial"/>
              </a:rPr>
              <a:t>pratiques </a:t>
            </a:r>
            <a:r>
              <a:rPr lang="fr-CA" sz="1200" dirty="0">
                <a:solidFill>
                  <a:srgbClr val="000000"/>
                </a:solidFill>
                <a:latin typeface="Arial"/>
              </a:rPr>
              <a:t>de </a:t>
            </a:r>
            <a:r>
              <a:rPr lang="fr-CA" sz="1200" dirty="0" smtClean="0">
                <a:solidFill>
                  <a:srgbClr val="000000"/>
                </a:solidFill>
                <a:latin typeface="Arial"/>
              </a:rPr>
              <a:t>l’organisation contre </a:t>
            </a:r>
            <a:r>
              <a:rPr lang="fr-CA" sz="1200" dirty="0">
                <a:solidFill>
                  <a:srgbClr val="000000"/>
                </a:solidFill>
                <a:latin typeface="Arial"/>
              </a:rPr>
              <a:t>les </a:t>
            </a:r>
            <a:r>
              <a:rPr lang="fr-CA" sz="1200" b="1" dirty="0" smtClean="0">
                <a:solidFill>
                  <a:srgbClr val="000000"/>
                </a:solidFill>
                <a:latin typeface="Arial"/>
              </a:rPr>
              <a:t>pratiques d’excellence</a:t>
            </a:r>
            <a:endParaRPr lang="fr-CA" sz="1200" dirty="0" smtClean="0">
              <a:solidFill>
                <a:srgbClr val="000000"/>
              </a:solidFill>
              <a:latin typeface="Arial"/>
            </a:endParaRPr>
          </a:p>
          <a:p>
            <a:pPr marL="171450" indent="-171450" defTabSz="457200">
              <a:buFont typeface="Wingdings" panose="05000000000000000000" pitchFamily="2" charset="2"/>
              <a:buChar char="Ø"/>
            </a:pPr>
            <a:r>
              <a:rPr lang="fr-CA" sz="1200" dirty="0" smtClean="0">
                <a:solidFill>
                  <a:srgbClr val="000000"/>
                </a:solidFill>
                <a:latin typeface="Arial"/>
              </a:rPr>
              <a:t>Elles </a:t>
            </a:r>
            <a:r>
              <a:rPr lang="fr-CA" sz="1200" dirty="0">
                <a:solidFill>
                  <a:srgbClr val="000000"/>
                </a:solidFill>
                <a:latin typeface="Arial"/>
              </a:rPr>
              <a:t>sont généralement axées sur </a:t>
            </a:r>
            <a:r>
              <a:rPr lang="fr-CA" sz="1200" dirty="0" smtClean="0">
                <a:solidFill>
                  <a:srgbClr val="000000"/>
                </a:solidFill>
                <a:latin typeface="Arial"/>
              </a:rPr>
              <a:t>les stratégies</a:t>
            </a:r>
            <a:r>
              <a:rPr lang="fr-CA" sz="1200" dirty="0">
                <a:solidFill>
                  <a:srgbClr val="000000"/>
                </a:solidFill>
                <a:latin typeface="Arial"/>
              </a:rPr>
              <a:t>, le fonctionnement </a:t>
            </a:r>
            <a:r>
              <a:rPr lang="fr-CA" sz="1200" dirty="0" smtClean="0">
                <a:solidFill>
                  <a:srgbClr val="000000"/>
                </a:solidFill>
                <a:latin typeface="Arial"/>
              </a:rPr>
              <a:t>organisationnel et </a:t>
            </a:r>
            <a:r>
              <a:rPr lang="fr-CA" sz="1200" dirty="0">
                <a:solidFill>
                  <a:srgbClr val="000000"/>
                </a:solidFill>
                <a:latin typeface="Arial"/>
              </a:rPr>
              <a:t>les </a:t>
            </a:r>
            <a:r>
              <a:rPr lang="fr-CA" sz="1200" dirty="0" smtClean="0">
                <a:solidFill>
                  <a:srgbClr val="000000"/>
                </a:solidFill>
                <a:latin typeface="Arial"/>
              </a:rPr>
              <a:t>processus d’affaires.</a:t>
            </a:r>
          </a:p>
        </p:txBody>
      </p:sp>
      <p:sp>
        <p:nvSpPr>
          <p:cNvPr id="23" name="Rectangle à coins arrondis 22"/>
          <p:cNvSpPr/>
          <p:nvPr/>
        </p:nvSpPr>
        <p:spPr>
          <a:xfrm>
            <a:off x="742951" y="1151926"/>
            <a:ext cx="8259392" cy="180380"/>
          </a:xfrm>
          <a:prstGeom prst="round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400" b="1" dirty="0" smtClean="0">
                <a:solidFill>
                  <a:prstClr val="white"/>
                </a:solidFill>
              </a:rPr>
              <a:t>DESCRIPTION DE LA TECHNIQUE</a:t>
            </a:r>
            <a:endParaRPr lang="fr-CA" sz="1400" b="1" dirty="0">
              <a:solidFill>
                <a:prstClr val="white"/>
              </a:solidFill>
            </a:endParaRPr>
          </a:p>
        </p:txBody>
      </p:sp>
      <p:sp>
        <p:nvSpPr>
          <p:cNvPr id="24" name="Rectangle 23"/>
          <p:cNvSpPr/>
          <p:nvPr/>
        </p:nvSpPr>
        <p:spPr>
          <a:xfrm>
            <a:off x="827588" y="3046806"/>
            <a:ext cx="3420000" cy="3411144"/>
          </a:xfrm>
          <a:prstGeom prst="rect">
            <a:avLst/>
          </a:prstGeom>
          <a:solidFill>
            <a:schemeClr val="bg1"/>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25" name="Rectangle à coins arrondis 24"/>
          <p:cNvSpPr/>
          <p:nvPr/>
        </p:nvSpPr>
        <p:spPr>
          <a:xfrm>
            <a:off x="827585" y="2851317"/>
            <a:ext cx="3420000" cy="195489"/>
          </a:xfrm>
          <a:prstGeom prst="round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400" b="1" dirty="0" smtClean="0">
                <a:solidFill>
                  <a:prstClr val="white"/>
                </a:solidFill>
              </a:rPr>
              <a:t>ÉLÉMENT</a:t>
            </a:r>
            <a:endParaRPr lang="fr-CA" sz="1400" b="1" dirty="0">
              <a:solidFill>
                <a:prstClr val="white"/>
              </a:solidFill>
            </a:endParaRPr>
          </a:p>
        </p:txBody>
      </p:sp>
      <p:sp>
        <p:nvSpPr>
          <p:cNvPr id="26" name="Rectangle 25"/>
          <p:cNvSpPr/>
          <p:nvPr/>
        </p:nvSpPr>
        <p:spPr>
          <a:xfrm>
            <a:off x="4399988" y="2749036"/>
            <a:ext cx="4492492" cy="3708914"/>
          </a:xfrm>
          <a:prstGeom prst="rect">
            <a:avLst/>
          </a:prstGeom>
          <a:solidFill>
            <a:schemeClr val="bg1"/>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171450" indent="-171450" defTabSz="457200">
              <a:buFont typeface="Wingdings" panose="05000000000000000000" pitchFamily="2" charset="2"/>
              <a:buChar char="Ø"/>
            </a:pPr>
            <a:r>
              <a:rPr lang="fr-CA" sz="1200" b="1" dirty="0" smtClean="0">
                <a:solidFill>
                  <a:srgbClr val="000000"/>
                </a:solidFill>
                <a:latin typeface="Arial"/>
              </a:rPr>
              <a:t>Avantages</a:t>
            </a:r>
          </a:p>
          <a:p>
            <a:pPr defTabSz="457200"/>
            <a:r>
              <a:rPr lang="fr-CA" sz="1200" b="1" dirty="0" smtClean="0">
                <a:solidFill>
                  <a:srgbClr val="000000"/>
                </a:solidFill>
                <a:latin typeface="Arial"/>
              </a:rPr>
              <a:t>- </a:t>
            </a:r>
            <a:r>
              <a:rPr lang="fr-CA" sz="1200" dirty="0" smtClean="0">
                <a:solidFill>
                  <a:srgbClr val="000000"/>
                </a:solidFill>
                <a:latin typeface="Arial"/>
              </a:rPr>
              <a:t>Renseigne </a:t>
            </a:r>
            <a:r>
              <a:rPr lang="fr-CA" sz="1200" dirty="0">
                <a:solidFill>
                  <a:srgbClr val="000000"/>
                </a:solidFill>
                <a:latin typeface="Arial"/>
              </a:rPr>
              <a:t>les organisations sur les méthodes, les </a:t>
            </a:r>
            <a:r>
              <a:rPr lang="fr-CA" sz="1200" dirty="0" smtClean="0">
                <a:solidFill>
                  <a:srgbClr val="000000"/>
                </a:solidFill>
                <a:latin typeface="Arial"/>
              </a:rPr>
              <a:t>idées et </a:t>
            </a:r>
            <a:r>
              <a:rPr lang="fr-CA" sz="1200" dirty="0">
                <a:solidFill>
                  <a:srgbClr val="000000"/>
                </a:solidFill>
                <a:latin typeface="Arial"/>
              </a:rPr>
              <a:t>les outils nouveaux ou différents grâce auxquels elles pourraient </a:t>
            </a:r>
            <a:r>
              <a:rPr lang="fr-CA" sz="1200" dirty="0" smtClean="0">
                <a:solidFill>
                  <a:srgbClr val="000000"/>
                </a:solidFill>
                <a:latin typeface="Arial"/>
              </a:rPr>
              <a:t>améliorer leur </a:t>
            </a:r>
            <a:r>
              <a:rPr lang="fr-CA" sz="1200" dirty="0">
                <a:solidFill>
                  <a:srgbClr val="000000"/>
                </a:solidFill>
                <a:latin typeface="Arial"/>
              </a:rPr>
              <a:t>rendement.</a:t>
            </a:r>
          </a:p>
          <a:p>
            <a:pPr marL="171450" indent="-171450" defTabSz="457200">
              <a:buFont typeface="Wingdings" panose="05000000000000000000" pitchFamily="2" charset="2"/>
              <a:buChar char="Ø"/>
            </a:pPr>
            <a:endParaRPr lang="fr-CA" sz="1200" b="1" dirty="0">
              <a:solidFill>
                <a:srgbClr val="000000"/>
              </a:solidFill>
              <a:latin typeface="Arial"/>
            </a:endParaRPr>
          </a:p>
          <a:p>
            <a:pPr marL="171450" indent="-171450" defTabSz="457200">
              <a:buFont typeface="Wingdings" panose="05000000000000000000" pitchFamily="2" charset="2"/>
              <a:buChar char="Ø"/>
            </a:pPr>
            <a:r>
              <a:rPr lang="fr-CA" sz="1200" b="1" dirty="0" smtClean="0">
                <a:solidFill>
                  <a:srgbClr val="000000"/>
                </a:solidFill>
                <a:latin typeface="Arial"/>
              </a:rPr>
              <a:t>Inconvénients</a:t>
            </a:r>
            <a:endParaRPr lang="fr-CA" sz="1200" b="1" dirty="0">
              <a:solidFill>
                <a:srgbClr val="000000"/>
              </a:solidFill>
              <a:latin typeface="Arial"/>
            </a:endParaRPr>
          </a:p>
          <a:p>
            <a:pPr marL="171450" indent="-171450" defTabSz="457200">
              <a:buFontTx/>
              <a:buChar char="-"/>
            </a:pPr>
            <a:r>
              <a:rPr lang="fr-CA" sz="1200" dirty="0" smtClean="0">
                <a:solidFill>
                  <a:srgbClr val="000000"/>
                </a:solidFill>
                <a:latin typeface="Arial"/>
              </a:rPr>
              <a:t>Coûteuse </a:t>
            </a:r>
            <a:r>
              <a:rPr lang="fr-CA" sz="1200" dirty="0">
                <a:solidFill>
                  <a:srgbClr val="000000"/>
                </a:solidFill>
                <a:latin typeface="Arial"/>
              </a:rPr>
              <a:t>en </a:t>
            </a:r>
            <a:r>
              <a:rPr lang="fr-CA" sz="1200" dirty="0" smtClean="0">
                <a:solidFill>
                  <a:srgbClr val="000000"/>
                </a:solidFill>
                <a:latin typeface="Arial"/>
              </a:rPr>
              <a:t>temps. </a:t>
            </a:r>
          </a:p>
          <a:p>
            <a:pPr marL="171450" indent="-171450" defTabSz="457200">
              <a:buFontTx/>
              <a:buChar char="-"/>
            </a:pPr>
            <a:r>
              <a:rPr lang="fr-CA" sz="1200" dirty="0" smtClean="0">
                <a:solidFill>
                  <a:srgbClr val="000000"/>
                </a:solidFill>
                <a:latin typeface="Arial"/>
              </a:rPr>
              <a:t>Nécessite des compétences spécialisées pour </a:t>
            </a:r>
            <a:r>
              <a:rPr lang="fr-CA" sz="1200" dirty="0">
                <a:solidFill>
                  <a:srgbClr val="000000"/>
                </a:solidFill>
                <a:latin typeface="Arial"/>
              </a:rPr>
              <a:t>mener l’analyse </a:t>
            </a:r>
            <a:r>
              <a:rPr lang="fr-CA" sz="1200" dirty="0" smtClean="0">
                <a:solidFill>
                  <a:srgbClr val="000000"/>
                </a:solidFill>
                <a:latin typeface="Arial"/>
              </a:rPr>
              <a:t>et acquérir </a:t>
            </a:r>
            <a:r>
              <a:rPr lang="fr-CA" sz="1200" dirty="0">
                <a:solidFill>
                  <a:srgbClr val="000000"/>
                </a:solidFill>
                <a:latin typeface="Arial"/>
              </a:rPr>
              <a:t>ou interpréter </a:t>
            </a:r>
            <a:r>
              <a:rPr lang="fr-CA" sz="1200" dirty="0" smtClean="0">
                <a:solidFill>
                  <a:srgbClr val="000000"/>
                </a:solidFill>
                <a:latin typeface="Arial"/>
              </a:rPr>
              <a:t>l’information.</a:t>
            </a:r>
          </a:p>
          <a:p>
            <a:pPr marL="171450" indent="-171450" defTabSz="457200">
              <a:buFontTx/>
              <a:buChar char="-"/>
            </a:pPr>
            <a:r>
              <a:rPr lang="fr-CA" sz="1200" dirty="0" smtClean="0">
                <a:solidFill>
                  <a:srgbClr val="000000"/>
                </a:solidFill>
                <a:latin typeface="Arial"/>
              </a:rPr>
              <a:t>Comme </a:t>
            </a:r>
            <a:r>
              <a:rPr lang="fr-CA" sz="1200" dirty="0">
                <a:solidFill>
                  <a:srgbClr val="000000"/>
                </a:solidFill>
                <a:latin typeface="Arial"/>
              </a:rPr>
              <a:t>il s’agit des solutions </a:t>
            </a:r>
            <a:r>
              <a:rPr lang="fr-CA" sz="1200" dirty="0" smtClean="0">
                <a:solidFill>
                  <a:srgbClr val="000000"/>
                </a:solidFill>
                <a:latin typeface="Arial"/>
              </a:rPr>
              <a:t>«</a:t>
            </a:r>
            <a:r>
              <a:rPr lang="fr-CA" sz="1200" dirty="0">
                <a:solidFill>
                  <a:srgbClr val="000000"/>
                </a:solidFill>
                <a:latin typeface="Arial"/>
              </a:rPr>
              <a:t> </a:t>
            </a:r>
            <a:r>
              <a:rPr lang="fr-CA" sz="1200" b="1" dirty="0">
                <a:solidFill>
                  <a:srgbClr val="000000"/>
                </a:solidFill>
                <a:latin typeface="Arial"/>
              </a:rPr>
              <a:t> ME – TO</a:t>
            </a:r>
            <a:r>
              <a:rPr lang="fr-CA" sz="1200" dirty="0" smtClean="0">
                <a:solidFill>
                  <a:srgbClr val="000000"/>
                </a:solidFill>
                <a:latin typeface="Arial"/>
              </a:rPr>
              <a:t>»,  </a:t>
            </a:r>
            <a:r>
              <a:rPr lang="fr-CA" sz="1200" i="1" dirty="0" smtClean="0">
                <a:solidFill>
                  <a:srgbClr val="000000"/>
                </a:solidFill>
                <a:latin typeface="Arial"/>
              </a:rPr>
              <a:t>(elles ont </a:t>
            </a:r>
            <a:r>
              <a:rPr lang="fr-CA" sz="1200" i="1" dirty="0">
                <a:solidFill>
                  <a:srgbClr val="000000"/>
                </a:solidFill>
                <a:latin typeface="Arial"/>
              </a:rPr>
              <a:t>déjà fait leurs preuves </a:t>
            </a:r>
            <a:r>
              <a:rPr lang="fr-CA" sz="1200" i="1" dirty="0" smtClean="0">
                <a:solidFill>
                  <a:srgbClr val="000000"/>
                </a:solidFill>
                <a:latin typeface="Arial"/>
              </a:rPr>
              <a:t>ailleurs), </a:t>
            </a:r>
            <a:r>
              <a:rPr lang="fr-CA" sz="1200" dirty="0" smtClean="0">
                <a:solidFill>
                  <a:srgbClr val="000000"/>
                </a:solidFill>
                <a:latin typeface="Arial"/>
              </a:rPr>
              <a:t>peu probable qu’en adoptant la pratique d’excellence, l’entreprise développerait un avantage </a:t>
            </a:r>
            <a:r>
              <a:rPr lang="fr-CA" sz="1200" b="1" dirty="0" smtClean="0">
                <a:solidFill>
                  <a:srgbClr val="000000"/>
                </a:solidFill>
                <a:latin typeface="Arial"/>
              </a:rPr>
              <a:t>concurrentiel durable</a:t>
            </a:r>
            <a:r>
              <a:rPr lang="fr-CA" sz="1200" dirty="0" smtClean="0">
                <a:solidFill>
                  <a:srgbClr val="000000"/>
                </a:solidFill>
                <a:latin typeface="Arial"/>
              </a:rPr>
              <a:t>.</a:t>
            </a:r>
            <a:endParaRPr lang="fr-CA" sz="1200" dirty="0">
              <a:solidFill>
                <a:srgbClr val="000000"/>
              </a:solidFill>
              <a:latin typeface="Arial"/>
            </a:endParaRPr>
          </a:p>
        </p:txBody>
      </p:sp>
      <p:sp>
        <p:nvSpPr>
          <p:cNvPr id="28" name="Rectangle à coins arrondis 27"/>
          <p:cNvSpPr/>
          <p:nvPr/>
        </p:nvSpPr>
        <p:spPr>
          <a:xfrm>
            <a:off x="4399984" y="2553547"/>
            <a:ext cx="4456527" cy="195489"/>
          </a:xfrm>
          <a:prstGeom prst="round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400" b="1" dirty="0" smtClean="0">
                <a:solidFill>
                  <a:prstClr val="white"/>
                </a:solidFill>
              </a:rPr>
              <a:t>ASPECTS DE L’UTILISATION</a:t>
            </a:r>
            <a:endParaRPr lang="fr-CA" sz="1400" b="1" dirty="0">
              <a:solidFill>
                <a:prstClr val="white"/>
              </a:solidFill>
            </a:endParaRPr>
          </a:p>
        </p:txBody>
      </p:sp>
      <p:sp>
        <p:nvSpPr>
          <p:cNvPr id="29" name="Rectangle 28"/>
          <p:cNvSpPr/>
          <p:nvPr/>
        </p:nvSpPr>
        <p:spPr>
          <a:xfrm>
            <a:off x="827588" y="2742005"/>
            <a:ext cx="3420000" cy="3715945"/>
          </a:xfrm>
          <a:prstGeom prst="rect">
            <a:avLst/>
          </a:prstGeom>
          <a:solidFill>
            <a:schemeClr val="bg1"/>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171450" indent="-171450" defTabSz="457200">
              <a:buFont typeface="Wingdings" panose="05000000000000000000" pitchFamily="2" charset="2"/>
              <a:buChar char="Ø"/>
            </a:pPr>
            <a:r>
              <a:rPr lang="fr-CA" sz="1200" b="1" dirty="0">
                <a:solidFill>
                  <a:srgbClr val="000000"/>
                </a:solidFill>
                <a:latin typeface="Arial"/>
              </a:rPr>
              <a:t>Pour mener une analyse comparative, l’analyste </a:t>
            </a:r>
            <a:r>
              <a:rPr lang="fr-CA" sz="1200" b="1" dirty="0" smtClean="0">
                <a:solidFill>
                  <a:srgbClr val="000000"/>
                </a:solidFill>
                <a:latin typeface="Arial"/>
              </a:rPr>
              <a:t>d’affaires doit :</a:t>
            </a:r>
          </a:p>
          <a:p>
            <a:pPr defTabSz="457200"/>
            <a:endParaRPr lang="fr-CA" sz="1200" b="1" dirty="0" smtClean="0">
              <a:solidFill>
                <a:srgbClr val="000000"/>
              </a:solidFill>
              <a:latin typeface="Arial"/>
            </a:endParaRPr>
          </a:p>
          <a:p>
            <a:pPr marL="628650" lvl="1" indent="-171450" defTabSz="457200">
              <a:buFontTx/>
              <a:buChar char="-"/>
            </a:pPr>
            <a:r>
              <a:rPr lang="fr-CA" sz="1200" dirty="0" smtClean="0">
                <a:solidFill>
                  <a:srgbClr val="000000"/>
                </a:solidFill>
                <a:latin typeface="Arial"/>
              </a:rPr>
              <a:t>cibler </a:t>
            </a:r>
            <a:r>
              <a:rPr lang="fr-CA" sz="1200" dirty="0">
                <a:solidFill>
                  <a:srgbClr val="000000"/>
                </a:solidFill>
                <a:latin typeface="Arial"/>
              </a:rPr>
              <a:t>le sujet à </a:t>
            </a:r>
            <a:r>
              <a:rPr lang="fr-CA" sz="1200" dirty="0" smtClean="0">
                <a:solidFill>
                  <a:srgbClr val="000000"/>
                </a:solidFill>
                <a:latin typeface="Arial"/>
              </a:rPr>
              <a:t>étudier</a:t>
            </a:r>
          </a:p>
          <a:p>
            <a:pPr lvl="1" defTabSz="457200"/>
            <a:endParaRPr lang="fr-CA" sz="1200" dirty="0" smtClean="0">
              <a:solidFill>
                <a:srgbClr val="000000"/>
              </a:solidFill>
              <a:latin typeface="Arial"/>
            </a:endParaRPr>
          </a:p>
          <a:p>
            <a:pPr marL="628650" lvl="1" indent="-171450" defTabSz="457200">
              <a:buFontTx/>
              <a:buChar char="-"/>
            </a:pPr>
            <a:r>
              <a:rPr lang="fr-CA" sz="1200" dirty="0" smtClean="0">
                <a:solidFill>
                  <a:srgbClr val="000000"/>
                </a:solidFill>
                <a:latin typeface="Arial"/>
              </a:rPr>
              <a:t>déterminer </a:t>
            </a:r>
            <a:r>
              <a:rPr lang="fr-CA" sz="1200" dirty="0">
                <a:solidFill>
                  <a:srgbClr val="000000"/>
                </a:solidFill>
                <a:latin typeface="Arial"/>
              </a:rPr>
              <a:t>les organisations qui sont des chefs de file dans le </a:t>
            </a:r>
            <a:r>
              <a:rPr lang="fr-CA" sz="1200" dirty="0" smtClean="0">
                <a:solidFill>
                  <a:srgbClr val="000000"/>
                </a:solidFill>
                <a:latin typeface="Arial"/>
              </a:rPr>
              <a:t>secteur</a:t>
            </a:r>
          </a:p>
          <a:p>
            <a:pPr lvl="1" defTabSz="457200"/>
            <a:endParaRPr lang="fr-CA" sz="1200" dirty="0" smtClean="0">
              <a:solidFill>
                <a:srgbClr val="000000"/>
              </a:solidFill>
              <a:latin typeface="Arial"/>
            </a:endParaRPr>
          </a:p>
          <a:p>
            <a:pPr marL="628650" lvl="1" indent="-171450" defTabSz="457200">
              <a:buFontTx/>
              <a:buChar char="-"/>
            </a:pPr>
            <a:r>
              <a:rPr lang="fr-CA" sz="1200" dirty="0" smtClean="0">
                <a:solidFill>
                  <a:srgbClr val="000000"/>
                </a:solidFill>
                <a:latin typeface="Arial"/>
              </a:rPr>
              <a:t>examiner </a:t>
            </a:r>
            <a:r>
              <a:rPr lang="fr-CA" sz="1200" dirty="0">
                <a:solidFill>
                  <a:srgbClr val="000000"/>
                </a:solidFill>
                <a:latin typeface="Arial"/>
              </a:rPr>
              <a:t>les organisations choisies pour comprendre leurs </a:t>
            </a:r>
            <a:r>
              <a:rPr lang="fr-CA" sz="1200" dirty="0" smtClean="0">
                <a:solidFill>
                  <a:srgbClr val="000000"/>
                </a:solidFill>
                <a:latin typeface="Arial"/>
              </a:rPr>
              <a:t>pratiques d’excellence</a:t>
            </a:r>
          </a:p>
          <a:p>
            <a:pPr lvl="1" defTabSz="457200"/>
            <a:endParaRPr lang="fr-CA" sz="1200" dirty="0" smtClean="0">
              <a:solidFill>
                <a:srgbClr val="000000"/>
              </a:solidFill>
              <a:latin typeface="Arial"/>
            </a:endParaRPr>
          </a:p>
          <a:p>
            <a:pPr marL="628650" lvl="1" indent="-171450" defTabSz="457200">
              <a:buFontTx/>
              <a:buChar char="-"/>
            </a:pPr>
            <a:r>
              <a:rPr lang="fr-CA" sz="1200" dirty="0" smtClean="0">
                <a:solidFill>
                  <a:srgbClr val="000000"/>
                </a:solidFill>
                <a:latin typeface="Arial"/>
              </a:rPr>
              <a:t>organiser </a:t>
            </a:r>
            <a:r>
              <a:rPr lang="fr-CA" sz="1200" dirty="0">
                <a:solidFill>
                  <a:srgbClr val="000000"/>
                </a:solidFill>
                <a:latin typeface="Arial"/>
              </a:rPr>
              <a:t>des visites dans les meilleures </a:t>
            </a:r>
            <a:r>
              <a:rPr lang="fr-CA" sz="1200" dirty="0" smtClean="0">
                <a:solidFill>
                  <a:srgbClr val="000000"/>
                </a:solidFill>
                <a:latin typeface="Arial"/>
              </a:rPr>
              <a:t>organisations</a:t>
            </a:r>
          </a:p>
          <a:p>
            <a:pPr lvl="1" defTabSz="457200"/>
            <a:endParaRPr lang="fr-CA" sz="1200" dirty="0" smtClean="0">
              <a:solidFill>
                <a:srgbClr val="000000"/>
              </a:solidFill>
              <a:latin typeface="Arial"/>
            </a:endParaRPr>
          </a:p>
          <a:p>
            <a:pPr marL="628650" lvl="1" indent="-171450" defTabSz="457200">
              <a:buFontTx/>
              <a:buChar char="-"/>
            </a:pPr>
            <a:r>
              <a:rPr lang="fr-CA" sz="1200" dirty="0" smtClean="0">
                <a:solidFill>
                  <a:srgbClr val="000000"/>
                </a:solidFill>
                <a:latin typeface="Arial"/>
              </a:rPr>
              <a:t>élaborer </a:t>
            </a:r>
            <a:r>
              <a:rPr lang="fr-CA" sz="1200" dirty="0">
                <a:solidFill>
                  <a:srgbClr val="000000"/>
                </a:solidFill>
                <a:latin typeface="Arial"/>
              </a:rPr>
              <a:t>une proposition de projet pour la mise en </a:t>
            </a:r>
            <a:r>
              <a:rPr lang="fr-CA" sz="1200" dirty="0" smtClean="0">
                <a:solidFill>
                  <a:srgbClr val="000000"/>
                </a:solidFill>
                <a:latin typeface="Arial"/>
              </a:rPr>
              <a:t>œuvre </a:t>
            </a:r>
            <a:r>
              <a:rPr lang="fr-CA" sz="1200" dirty="0">
                <a:solidFill>
                  <a:srgbClr val="000000"/>
                </a:solidFill>
                <a:latin typeface="Arial"/>
              </a:rPr>
              <a:t>des </a:t>
            </a:r>
            <a:r>
              <a:rPr lang="fr-CA" sz="1200" dirty="0" smtClean="0">
                <a:solidFill>
                  <a:srgbClr val="000000"/>
                </a:solidFill>
                <a:latin typeface="Arial"/>
              </a:rPr>
              <a:t>pratiques d’excellence </a:t>
            </a:r>
            <a:endParaRPr lang="fr-CA" sz="1100" dirty="0">
              <a:solidFill>
                <a:srgbClr val="000000"/>
              </a:solidFill>
              <a:latin typeface="Arial"/>
            </a:endParaRPr>
          </a:p>
        </p:txBody>
      </p:sp>
      <p:sp>
        <p:nvSpPr>
          <p:cNvPr id="31" name="Rectangle à coins arrondis 30"/>
          <p:cNvSpPr/>
          <p:nvPr/>
        </p:nvSpPr>
        <p:spPr>
          <a:xfrm>
            <a:off x="827584" y="2546517"/>
            <a:ext cx="3420000" cy="195489"/>
          </a:xfrm>
          <a:prstGeom prst="round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400" b="1" dirty="0" smtClean="0">
                <a:solidFill>
                  <a:prstClr val="white"/>
                </a:solidFill>
              </a:rPr>
              <a:t>ÉLÉMENT</a:t>
            </a:r>
            <a:endParaRPr lang="fr-CA" sz="1400" b="1" dirty="0">
              <a:solidFill>
                <a:prstClr val="white"/>
              </a:solidFill>
            </a:endParaRPr>
          </a:p>
        </p:txBody>
      </p:sp>
    </p:spTree>
    <p:extLst>
      <p:ext uri="{BB962C8B-B14F-4D97-AF65-F5344CB8AC3E}">
        <p14:creationId xmlns:p14="http://schemas.microsoft.com/office/powerpoint/2010/main" val="3422197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2</a:t>
            </a:r>
            <a:br>
              <a:rPr lang="fr-CA" dirty="0" smtClean="0">
                <a:solidFill>
                  <a:srgbClr val="002060"/>
                </a:solidFill>
              </a:rPr>
            </a:br>
            <a:r>
              <a:rPr lang="fr-CA" sz="2200" dirty="0" smtClean="0">
                <a:solidFill>
                  <a:srgbClr val="002060"/>
                </a:solidFill>
              </a:rPr>
              <a:t>analyser les écarts « </a:t>
            </a:r>
            <a:r>
              <a:rPr lang="fr-CA" sz="2200" dirty="0" err="1" smtClean="0">
                <a:solidFill>
                  <a:srgbClr val="002060"/>
                </a:solidFill>
              </a:rPr>
              <a:t>as-is</a:t>
            </a:r>
            <a:r>
              <a:rPr lang="fr-CA" sz="2200" dirty="0" smtClean="0">
                <a:solidFill>
                  <a:srgbClr val="002060"/>
                </a:solidFill>
              </a:rPr>
              <a:t> » vs «</a:t>
            </a:r>
            <a:r>
              <a:rPr lang="fr-CA" sz="2200" dirty="0" err="1" smtClean="0">
                <a:solidFill>
                  <a:srgbClr val="002060"/>
                </a:solidFill>
              </a:rPr>
              <a:t>to-be</a:t>
            </a:r>
            <a:r>
              <a:rPr lang="fr-CA" sz="2200" smtClean="0">
                <a:solidFill>
                  <a:srgbClr val="002060"/>
                </a:solidFill>
              </a:rPr>
              <a:t>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Comprendre les buts et objectifs ;</a:t>
            </a:r>
          </a:p>
          <a:p>
            <a:pPr marL="457200" indent="-457200">
              <a:buFont typeface="+mj-lt"/>
              <a:buAutoNum type="alphaLcParenR"/>
            </a:pPr>
            <a:r>
              <a:rPr lang="fr-CA" b="1" dirty="0">
                <a:solidFill>
                  <a:srgbClr val="FF0066"/>
                </a:solidFill>
              </a:rPr>
              <a:t>Miser sur des critères pertinents</a:t>
            </a:r>
            <a:r>
              <a:rPr lang="fr-CA" b="1" i="1" dirty="0" smtClean="0">
                <a:solidFill>
                  <a:srgbClr val="FF0066"/>
                </a:solidFill>
              </a:rPr>
              <a:t>;</a:t>
            </a:r>
          </a:p>
          <a:p>
            <a:pPr marL="457200" indent="-457200">
              <a:buFont typeface="+mj-lt"/>
              <a:buAutoNum type="alphaLcParenR"/>
            </a:pPr>
            <a:r>
              <a:rPr lang="fr-CA" b="1" dirty="0">
                <a:solidFill>
                  <a:srgbClr val="FF0066"/>
                </a:solidFill>
              </a:rPr>
              <a:t>Analyser les FFOM </a:t>
            </a:r>
            <a:r>
              <a:rPr lang="fr-CA" b="1" i="1" dirty="0">
                <a:solidFill>
                  <a:srgbClr val="FF0066"/>
                </a:solidFill>
              </a:rPr>
              <a:t>« SWOT </a:t>
            </a:r>
            <a:r>
              <a:rPr lang="fr-CA" b="1" i="1" dirty="0" smtClean="0">
                <a:solidFill>
                  <a:srgbClr val="FF0066"/>
                </a:solidFill>
              </a:rPr>
              <a:t>» </a:t>
            </a:r>
            <a:r>
              <a:rPr lang="fr-CA" b="1" dirty="0" smtClean="0">
                <a:solidFill>
                  <a:srgbClr val="FF0066"/>
                </a:solidFill>
              </a:rPr>
              <a:t>;</a:t>
            </a:r>
          </a:p>
          <a:p>
            <a:pPr marL="457200" indent="-457200">
              <a:buFont typeface="+mj-lt"/>
              <a:buAutoNum type="alphaLcParenR"/>
            </a:pPr>
            <a:r>
              <a:rPr lang="fr-CA" b="1" dirty="0" smtClean="0">
                <a:solidFill>
                  <a:srgbClr val="FF0066"/>
                </a:solidFill>
              </a:rPr>
              <a:t>Analyser </a:t>
            </a:r>
            <a:r>
              <a:rPr lang="fr-CA" b="1" dirty="0">
                <a:solidFill>
                  <a:srgbClr val="FF0066"/>
                </a:solidFill>
              </a:rPr>
              <a:t>l</a:t>
            </a:r>
            <a:r>
              <a:rPr lang="fr-CA" b="1" dirty="0" smtClean="0">
                <a:solidFill>
                  <a:srgbClr val="FF0066"/>
                </a:solidFill>
              </a:rPr>
              <a:t>es causes fondamentales « </a:t>
            </a:r>
            <a:r>
              <a:rPr lang="fr-CA" b="1" dirty="0" err="1" smtClean="0">
                <a:solidFill>
                  <a:srgbClr val="FF0066"/>
                </a:solidFill>
              </a:rPr>
              <a:t>Root</a:t>
            </a:r>
            <a:r>
              <a:rPr lang="fr-CA" b="1" dirty="0" smtClean="0">
                <a:solidFill>
                  <a:srgbClr val="FF0066"/>
                </a:solidFill>
              </a:rPr>
              <a:t> Cause » ;</a:t>
            </a:r>
          </a:p>
          <a:p>
            <a:pPr marL="457200" indent="-457200">
              <a:buFont typeface="+mj-lt"/>
              <a:buAutoNum type="alphaLcParenR"/>
            </a:pPr>
            <a:r>
              <a:rPr lang="fr-CA" b="1" dirty="0" smtClean="0">
                <a:solidFill>
                  <a:srgbClr val="FF0066"/>
                </a:solidFill>
              </a:rPr>
              <a:t>Déterminer les ressources / capacités additionnelles ;</a:t>
            </a:r>
          </a:p>
          <a:p>
            <a:pPr marL="457200" indent="-457200">
              <a:buFont typeface="+mj-lt"/>
              <a:buAutoNum type="alphaLcParenR"/>
            </a:pPr>
            <a:r>
              <a:rPr lang="fr-CA" b="1" dirty="0" smtClean="0">
                <a:solidFill>
                  <a:srgbClr val="FF0066"/>
                </a:solidFill>
              </a:rPr>
              <a:t>Évaluer les ressources / capacités en place « AS-IS »</a:t>
            </a:r>
          </a:p>
          <a:p>
            <a:pPr marL="457200" indent="-457200">
              <a:buFont typeface="+mj-lt"/>
              <a:buAutoNum type="alphaLcParenR"/>
            </a:pPr>
            <a:r>
              <a:rPr lang="fr-CA" dirty="0" smtClean="0"/>
              <a:t>Identifier les écarts de ressources / capacités.</a:t>
            </a:r>
          </a:p>
          <a:p>
            <a:pPr marL="457200" indent="-457200">
              <a:buFont typeface="+mj-lt"/>
              <a:buAutoNum type="alphaLcParenR"/>
            </a:pPr>
            <a:endParaRPr lang="fr-CA" dirty="0"/>
          </a:p>
        </p:txBody>
      </p:sp>
    </p:spTree>
    <p:extLst>
      <p:ext uri="{BB962C8B-B14F-4D97-AF65-F5344CB8AC3E}">
        <p14:creationId xmlns:p14="http://schemas.microsoft.com/office/powerpoint/2010/main" val="954353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txBox="1">
            <a:spLocks noChangeArrowheads="1"/>
          </p:cNvSpPr>
          <p:nvPr/>
        </p:nvSpPr>
        <p:spPr bwMode="auto">
          <a:xfrm>
            <a:off x="1001026" y="201453"/>
            <a:ext cx="77724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2pPr>
            <a:lvl3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3pPr>
            <a:lvl4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4pPr>
            <a:lvl5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5pPr>
            <a:lvl6pPr marL="457200" algn="ctr" rtl="0" fontAlgn="base">
              <a:spcBef>
                <a:spcPct val="0"/>
              </a:spcBef>
              <a:spcAft>
                <a:spcPct val="0"/>
              </a:spcAft>
              <a:defRPr sz="4400">
                <a:solidFill>
                  <a:schemeClr val="tx2"/>
                </a:solidFill>
                <a:latin typeface="Arial" charset="0"/>
                <a:ea typeface="Osaka" pitchFamily="-92" charset="-128"/>
                <a:cs typeface="Osaka" pitchFamily="-92" charset="-128"/>
              </a:defRPr>
            </a:lvl6pPr>
            <a:lvl7pPr marL="914400" algn="ctr" rtl="0" fontAlgn="base">
              <a:spcBef>
                <a:spcPct val="0"/>
              </a:spcBef>
              <a:spcAft>
                <a:spcPct val="0"/>
              </a:spcAft>
              <a:defRPr sz="4400">
                <a:solidFill>
                  <a:schemeClr val="tx2"/>
                </a:solidFill>
                <a:latin typeface="Arial" charset="0"/>
                <a:ea typeface="Osaka" pitchFamily="-92" charset="-128"/>
                <a:cs typeface="Osaka" pitchFamily="-92" charset="-128"/>
              </a:defRPr>
            </a:lvl7pPr>
            <a:lvl8pPr marL="1371600" algn="ctr" rtl="0" fontAlgn="base">
              <a:spcBef>
                <a:spcPct val="0"/>
              </a:spcBef>
              <a:spcAft>
                <a:spcPct val="0"/>
              </a:spcAft>
              <a:defRPr sz="4400">
                <a:solidFill>
                  <a:schemeClr val="tx2"/>
                </a:solidFill>
                <a:latin typeface="Arial" charset="0"/>
                <a:ea typeface="Osaka" pitchFamily="-92" charset="-128"/>
                <a:cs typeface="Osaka" pitchFamily="-92" charset="-128"/>
              </a:defRPr>
            </a:lvl8pPr>
            <a:lvl9pPr marL="1828800" algn="ctr" rtl="0" fontAlgn="base">
              <a:spcBef>
                <a:spcPct val="0"/>
              </a:spcBef>
              <a:spcAft>
                <a:spcPct val="0"/>
              </a:spcAft>
              <a:defRPr sz="4400">
                <a:solidFill>
                  <a:schemeClr val="tx2"/>
                </a:solidFill>
                <a:latin typeface="Arial" charset="0"/>
                <a:ea typeface="Osaka" pitchFamily="-92" charset="-128"/>
                <a:cs typeface="Osaka" pitchFamily="-92" charset="-128"/>
              </a:defRPr>
            </a:lvl9pPr>
          </a:lstStyle>
          <a:p>
            <a:pPr algn="ctr"/>
            <a:r>
              <a:rPr lang="fr-CA" sz="4400" kern="0" dirty="0" smtClean="0">
                <a:solidFill>
                  <a:srgbClr val="006FAA"/>
                </a:solidFill>
              </a:rPr>
              <a:t>Définir la stratégie TI</a:t>
            </a:r>
            <a:endParaRPr lang="en-US" sz="4400" kern="0" dirty="0" smtClean="0">
              <a:solidFill>
                <a:srgbClr val="006FAA"/>
              </a:solidFill>
            </a:endParaRPr>
          </a:p>
        </p:txBody>
      </p:sp>
      <p:sp>
        <p:nvSpPr>
          <p:cNvPr id="5" name="Rectangle 4"/>
          <p:cNvSpPr/>
          <p:nvPr/>
        </p:nvSpPr>
        <p:spPr>
          <a:xfrm>
            <a:off x="1236657" y="1115853"/>
            <a:ext cx="7752595" cy="4327338"/>
          </a:xfrm>
          <a:prstGeom prst="rect">
            <a:avLst/>
          </a:prstGeom>
        </p:spPr>
        <p:txBody>
          <a:bodyPr wrap="square">
            <a:spAutoFit/>
          </a:bodyPr>
          <a:lstStyle/>
          <a:p>
            <a:pPr marL="514350" indent="-514350">
              <a:spcBef>
                <a:spcPct val="20000"/>
              </a:spcBef>
              <a:buClr>
                <a:srgbClr val="0074AC"/>
              </a:buClr>
              <a:buFont typeface="+mj-lt"/>
              <a:buAutoNum type="arabicPeriod"/>
            </a:pPr>
            <a:r>
              <a:rPr lang="fr-CA" sz="3200" dirty="0" smtClean="0">
                <a:ea typeface="Osaka" pitchFamily="84" charset="-128"/>
              </a:rPr>
              <a:t>Identifier les TI nécessaires en soutien aux orientations stratégiques</a:t>
            </a:r>
          </a:p>
          <a:p>
            <a:pPr marL="514350" indent="-514350">
              <a:spcBef>
                <a:spcPct val="20000"/>
              </a:spcBef>
              <a:buClr>
                <a:srgbClr val="0074AC"/>
              </a:buClr>
              <a:buFont typeface="+mj-lt"/>
              <a:buAutoNum type="arabicPeriod"/>
            </a:pPr>
            <a:r>
              <a:rPr lang="fr-CA" sz="3200" dirty="0" smtClean="0">
                <a:ea typeface="Osaka" pitchFamily="84" charset="-128"/>
              </a:rPr>
              <a:t>Analyser les architecture/infrastructure en place ainsi que leurs forces et leurs faiblesses</a:t>
            </a:r>
          </a:p>
          <a:p>
            <a:pPr marL="514350" indent="-514350">
              <a:spcBef>
                <a:spcPct val="20000"/>
              </a:spcBef>
              <a:buClr>
                <a:srgbClr val="0074AC"/>
              </a:buClr>
              <a:buFont typeface="+mj-lt"/>
              <a:buAutoNum type="arabicPeriod"/>
            </a:pPr>
            <a:r>
              <a:rPr lang="fr-CA" sz="3200" dirty="0" smtClean="0">
                <a:ea typeface="Osaka" pitchFamily="84" charset="-128"/>
              </a:rPr>
              <a:t>Identifier les projets stratégiques et les projets obligatoires</a:t>
            </a:r>
          </a:p>
          <a:p>
            <a:pPr marL="514350" indent="-514350">
              <a:spcBef>
                <a:spcPct val="20000"/>
              </a:spcBef>
              <a:buClr>
                <a:srgbClr val="0074AC"/>
              </a:buClr>
              <a:buFont typeface="+mj-lt"/>
              <a:buAutoNum type="arabicPeriod"/>
            </a:pPr>
            <a:r>
              <a:rPr lang="fr-CA" sz="3200" dirty="0" smtClean="0">
                <a:ea typeface="Osaka" pitchFamily="84" charset="-128"/>
              </a:rPr>
              <a:t>Prioriser ces projets</a:t>
            </a:r>
          </a:p>
        </p:txBody>
      </p:sp>
    </p:spTree>
    <p:extLst>
      <p:ext uri="{BB962C8B-B14F-4D97-AF65-F5344CB8AC3E}">
        <p14:creationId xmlns:p14="http://schemas.microsoft.com/office/powerpoint/2010/main" val="27601756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2 </a:t>
            </a:r>
            <a:r>
              <a:rPr lang="fr-CA" sz="1800" b="0" i="1" dirty="0">
                <a:solidFill>
                  <a:srgbClr val="003C71"/>
                </a:solidFill>
              </a:rPr>
              <a:t>- Activité f</a:t>
            </a:r>
            <a:r>
              <a:rPr lang="fr-CA" sz="1800" b="0" i="1" dirty="0" smtClean="0">
                <a:solidFill>
                  <a:srgbClr val="003C71"/>
                </a:solidFill>
              </a:rPr>
              <a:t>. –ÉVALUER LES CAPACITÉE EN PLACE « AS-IS »</a:t>
            </a:r>
            <a:endParaRPr lang="fr-CA" sz="1800" b="0" i="1" dirty="0">
              <a:solidFill>
                <a:srgbClr val="003C71"/>
              </a:solidFill>
            </a:endParaRPr>
          </a:p>
        </p:txBody>
      </p:sp>
      <p:sp>
        <p:nvSpPr>
          <p:cNvPr id="21" name="ZoneTexte 20"/>
          <p:cNvSpPr txBox="1"/>
          <p:nvPr/>
        </p:nvSpPr>
        <p:spPr>
          <a:xfrm>
            <a:off x="1152928" y="1122605"/>
            <a:ext cx="7431996" cy="819150"/>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400" b="1" dirty="0" smtClean="0">
                <a:solidFill>
                  <a:srgbClr val="000000"/>
                </a:solidFill>
                <a:latin typeface="Arial"/>
                <a:cs typeface="Times"/>
              </a:rPr>
              <a:t>Évaluer les capacités actuelles: </a:t>
            </a:r>
            <a:r>
              <a:rPr lang="fr-CA" sz="1400" dirty="0" smtClean="0">
                <a:solidFill>
                  <a:srgbClr val="000000"/>
                </a:solidFill>
                <a:latin typeface="Arial"/>
                <a:cs typeface="Times"/>
              </a:rPr>
              <a:t>Déterminer les capacités actuelles de l’organisation. Si l’organisation possède déjà les capacité pour résoudre le problème, aucun ajout ne sera nécessaire.</a:t>
            </a:r>
          </a:p>
        </p:txBody>
      </p:sp>
      <p:sp>
        <p:nvSpPr>
          <p:cNvPr id="28" name="Freeform 72"/>
          <p:cNvSpPr>
            <a:spLocks noChangeAspect="1" noEditPoints="1"/>
          </p:cNvSpPr>
          <p:nvPr>
            <p:custDataLst>
              <p:tags r:id="rId1"/>
            </p:custDataLst>
          </p:nvPr>
        </p:nvSpPr>
        <p:spPr bwMode="auto">
          <a:xfrm>
            <a:off x="680417" y="1290494"/>
            <a:ext cx="472509" cy="483371"/>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aphicFrame>
        <p:nvGraphicFramePr>
          <p:cNvPr id="9" name="Tableau 8"/>
          <p:cNvGraphicFramePr>
            <a:graphicFrameLocks noGrp="1"/>
          </p:cNvGraphicFramePr>
          <p:nvPr>
            <p:extLst>
              <p:ext uri="{D42A27DB-BD31-4B8C-83A1-F6EECF244321}">
                <p14:modId xmlns:p14="http://schemas.microsoft.com/office/powerpoint/2010/main" val="3603222495"/>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Évaluer</a:t>
                      </a:r>
                      <a:r>
                        <a:rPr lang="fr-CA" sz="1000" baseline="0" dirty="0" smtClean="0">
                          <a:solidFill>
                            <a:schemeClr val="accent6">
                              <a:lumMod val="50000"/>
                            </a:schemeClr>
                          </a:solidFill>
                        </a:rPr>
                        <a:t> la situation actuelle</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accent6">
                              <a:lumMod val="50000"/>
                            </a:schemeClr>
                          </a:solidFill>
                        </a:rPr>
                        <a:t>Capacités requises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bg1"/>
                          </a:solidFill>
                        </a:rPr>
                        <a:t>Capacités</a:t>
                      </a:r>
                      <a:r>
                        <a:rPr lang="fr-CA" sz="1000" baseline="0" dirty="0" smtClean="0">
                          <a:solidFill>
                            <a:schemeClr val="bg1"/>
                          </a:solidFill>
                        </a:rPr>
                        <a:t> actuelles</a:t>
                      </a:r>
                      <a:endParaRPr lang="fr-CA" sz="1000" dirty="0">
                        <a:solidFill>
                          <a:schemeClr val="bg1"/>
                        </a:solidFill>
                      </a:endParaRPr>
                    </a:p>
                  </a:txBody>
                  <a:tcPr anchor="ctr">
                    <a:solidFill>
                      <a:schemeClr val="accent6">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Identifier</a:t>
                      </a:r>
                      <a:r>
                        <a:rPr lang="fr-CA" sz="1000" baseline="0" dirty="0" smtClean="0">
                          <a:solidFill>
                            <a:schemeClr val="accent6">
                              <a:lumMod val="50000"/>
                            </a:schemeClr>
                          </a:solidFill>
                        </a:rPr>
                        <a:t> les écarts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Recommandation</a:t>
                      </a:r>
                      <a:r>
                        <a:rPr lang="fr-CA" sz="1000" baseline="0" dirty="0" smtClean="0">
                          <a:solidFill>
                            <a:schemeClr val="accent6">
                              <a:lumMod val="50000"/>
                            </a:schemeClr>
                          </a:solidFill>
                        </a:rPr>
                        <a:t>s (Business Case)</a:t>
                      </a: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
        <p:nvSpPr>
          <p:cNvPr id="3" name="Triangle isocèle 2"/>
          <p:cNvSpPr/>
          <p:nvPr/>
        </p:nvSpPr>
        <p:spPr>
          <a:xfrm>
            <a:off x="3115713" y="3098556"/>
            <a:ext cx="2737651" cy="1575407"/>
          </a:xfrm>
          <a:prstGeom prst="triangl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dirty="0">
              <a:solidFill>
                <a:prstClr val="white"/>
              </a:solidFill>
            </a:endParaRPr>
          </a:p>
        </p:txBody>
      </p:sp>
      <p:sp>
        <p:nvSpPr>
          <p:cNvPr id="4" name="ZoneTexte 3"/>
          <p:cNvSpPr txBox="1"/>
          <p:nvPr/>
        </p:nvSpPr>
        <p:spPr>
          <a:xfrm>
            <a:off x="3797612" y="3852880"/>
            <a:ext cx="1463047" cy="387820"/>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2400" b="1" dirty="0" smtClean="0">
                <a:solidFill>
                  <a:prstClr val="white"/>
                </a:solidFill>
                <a:latin typeface="Arial"/>
                <a:cs typeface="Times"/>
              </a:rPr>
              <a:t>Source?</a:t>
            </a:r>
            <a:endParaRPr lang="fr-CA" sz="2400" b="1" dirty="0">
              <a:solidFill>
                <a:prstClr val="white"/>
              </a:solidFill>
              <a:latin typeface="Arial"/>
              <a:cs typeface="Times"/>
            </a:endParaRPr>
          </a:p>
        </p:txBody>
      </p:sp>
      <p:sp>
        <p:nvSpPr>
          <p:cNvPr id="5" name="ZoneTexte 4"/>
          <p:cNvSpPr txBox="1"/>
          <p:nvPr/>
        </p:nvSpPr>
        <p:spPr>
          <a:xfrm>
            <a:off x="2264214" y="2178658"/>
            <a:ext cx="4611756" cy="1142144"/>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2000" b="1" dirty="0" smtClean="0">
                <a:solidFill>
                  <a:srgbClr val="000000"/>
                </a:solidFill>
                <a:latin typeface="Arial"/>
                <a:cs typeface="Times"/>
              </a:rPr>
              <a:t>Les processus</a:t>
            </a:r>
          </a:p>
          <a:p>
            <a:pPr defTabSz="457200">
              <a:spcBef>
                <a:spcPct val="20000"/>
              </a:spcBef>
              <a:buClr>
                <a:srgbClr val="003C71"/>
              </a:buClr>
              <a:buSzPct val="125000"/>
            </a:pPr>
            <a:r>
              <a:rPr lang="fr-CA" sz="1200" dirty="0" smtClean="0">
                <a:solidFill>
                  <a:srgbClr val="000000"/>
                </a:solidFill>
                <a:latin typeface="Arial"/>
                <a:cs typeface="Times"/>
              </a:rPr>
              <a:t>	Pouvons-nous les raffiner/ les améliorer. En l’absence 	de processus existants pour corriger le problème peut 	nécessiter le déploiement d’un nouveau processus. </a:t>
            </a:r>
            <a:endParaRPr lang="fr-CA" sz="1200" dirty="0">
              <a:solidFill>
                <a:srgbClr val="000000"/>
              </a:solidFill>
              <a:latin typeface="Arial"/>
              <a:cs typeface="Times"/>
            </a:endParaRPr>
          </a:p>
        </p:txBody>
      </p:sp>
      <p:sp>
        <p:nvSpPr>
          <p:cNvPr id="13" name="ZoneTexte 12"/>
          <p:cNvSpPr txBox="1"/>
          <p:nvPr/>
        </p:nvSpPr>
        <p:spPr>
          <a:xfrm>
            <a:off x="4581525" y="4947505"/>
            <a:ext cx="4611756" cy="1145791"/>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2000" b="1" dirty="0" smtClean="0">
                <a:solidFill>
                  <a:srgbClr val="000000"/>
                </a:solidFill>
                <a:latin typeface="Arial"/>
                <a:cs typeface="Times"/>
              </a:rPr>
              <a:t>« </a:t>
            </a:r>
            <a:r>
              <a:rPr lang="fr-CA" sz="2000" b="1" dirty="0" err="1" smtClean="0">
                <a:solidFill>
                  <a:srgbClr val="000000"/>
                </a:solidFill>
                <a:latin typeface="Arial"/>
                <a:cs typeface="Times"/>
              </a:rPr>
              <a:t>Capability</a:t>
            </a:r>
            <a:r>
              <a:rPr lang="fr-CA" sz="2000" b="1" dirty="0" smtClean="0">
                <a:solidFill>
                  <a:srgbClr val="000000"/>
                </a:solidFill>
                <a:latin typeface="Arial"/>
                <a:cs typeface="Times"/>
              </a:rPr>
              <a:t> </a:t>
            </a:r>
            <a:r>
              <a:rPr lang="fr-CA" sz="2000" b="1" dirty="0" err="1" smtClean="0">
                <a:solidFill>
                  <a:srgbClr val="000000"/>
                </a:solidFill>
                <a:latin typeface="Arial"/>
                <a:cs typeface="Times"/>
              </a:rPr>
              <a:t>frameworks</a:t>
            </a:r>
            <a:r>
              <a:rPr lang="fr-CA" sz="2000" b="1" dirty="0" smtClean="0">
                <a:solidFill>
                  <a:srgbClr val="000000"/>
                </a:solidFill>
                <a:latin typeface="Arial"/>
                <a:cs typeface="Times"/>
              </a:rPr>
              <a:t> »</a:t>
            </a:r>
            <a:endParaRPr lang="fr-CA" sz="2000" b="1" dirty="0">
              <a:solidFill>
                <a:srgbClr val="000000"/>
              </a:solidFill>
              <a:latin typeface="Arial"/>
              <a:cs typeface="Times"/>
            </a:endParaRPr>
          </a:p>
          <a:p>
            <a:pPr defTabSz="457200">
              <a:spcBef>
                <a:spcPct val="20000"/>
              </a:spcBef>
              <a:buClr>
                <a:srgbClr val="003C71"/>
              </a:buClr>
              <a:buSzPct val="125000"/>
            </a:pPr>
            <a:r>
              <a:rPr lang="fr-CA" sz="1200" dirty="0" smtClean="0">
                <a:solidFill>
                  <a:srgbClr val="000000"/>
                </a:solidFill>
                <a:latin typeface="Arial"/>
                <a:cs typeface="Times"/>
              </a:rPr>
              <a:t>	Similaire à l`architecture d’entreprise.</a:t>
            </a:r>
          </a:p>
          <a:p>
            <a:pPr defTabSz="457200">
              <a:spcBef>
                <a:spcPct val="20000"/>
              </a:spcBef>
              <a:buClr>
                <a:srgbClr val="003C71"/>
              </a:buClr>
              <a:buSzPct val="125000"/>
            </a:pPr>
            <a:r>
              <a:rPr lang="fr-CA" sz="1200" dirty="0" smtClean="0">
                <a:solidFill>
                  <a:srgbClr val="000000"/>
                </a:solidFill>
                <a:latin typeface="Arial"/>
                <a:cs typeface="Times"/>
              </a:rPr>
              <a:t>	Des centaines de modèles différents existent</a:t>
            </a:r>
          </a:p>
          <a:p>
            <a:pPr defTabSz="457200">
              <a:spcBef>
                <a:spcPct val="20000"/>
              </a:spcBef>
              <a:buClr>
                <a:srgbClr val="003C71"/>
              </a:buClr>
              <a:buSzPct val="125000"/>
            </a:pPr>
            <a:r>
              <a:rPr lang="fr-CA" sz="1200" dirty="0">
                <a:solidFill>
                  <a:srgbClr val="000000"/>
                </a:solidFill>
                <a:latin typeface="Arial"/>
                <a:cs typeface="Times"/>
              </a:rPr>
              <a:t>	</a:t>
            </a:r>
            <a:r>
              <a:rPr lang="fr-CA" sz="1200" dirty="0" smtClean="0">
                <a:solidFill>
                  <a:srgbClr val="000000"/>
                </a:solidFill>
                <a:latin typeface="Arial"/>
                <a:cs typeface="Times"/>
              </a:rPr>
              <a:t>(ex.:  structures hiérarchique, gouvernance …)</a:t>
            </a:r>
          </a:p>
          <a:p>
            <a:pPr defTabSz="457200">
              <a:spcBef>
                <a:spcPct val="20000"/>
              </a:spcBef>
              <a:buClr>
                <a:srgbClr val="003C71"/>
              </a:buClr>
              <a:buSzPct val="125000"/>
            </a:pPr>
            <a:r>
              <a:rPr lang="fr-CA" sz="1200" dirty="0">
                <a:solidFill>
                  <a:srgbClr val="000000"/>
                </a:solidFill>
                <a:latin typeface="Arial"/>
                <a:cs typeface="Times"/>
              </a:rPr>
              <a:t>	</a:t>
            </a:r>
            <a:r>
              <a:rPr lang="fr-CA" sz="1200" dirty="0" smtClean="0">
                <a:solidFill>
                  <a:srgbClr val="000000"/>
                </a:solidFill>
                <a:latin typeface="Arial"/>
                <a:cs typeface="Times"/>
              </a:rPr>
              <a:t>Voir le Web </a:t>
            </a:r>
            <a:endParaRPr lang="fr-CA" sz="1200" dirty="0">
              <a:solidFill>
                <a:srgbClr val="000000"/>
              </a:solidFill>
              <a:latin typeface="Arial"/>
              <a:cs typeface="Times"/>
            </a:endParaRPr>
          </a:p>
        </p:txBody>
      </p:sp>
      <p:sp>
        <p:nvSpPr>
          <p:cNvPr id="14" name="ZoneTexte 13"/>
          <p:cNvSpPr txBox="1"/>
          <p:nvPr/>
        </p:nvSpPr>
        <p:spPr>
          <a:xfrm>
            <a:off x="107504" y="4935256"/>
            <a:ext cx="4611756" cy="1016353"/>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2000" b="1" dirty="0" smtClean="0">
                <a:solidFill>
                  <a:srgbClr val="000000"/>
                </a:solidFill>
                <a:latin typeface="Arial"/>
                <a:cs typeface="Times"/>
              </a:rPr>
              <a:t>L’architecture d’entreprise</a:t>
            </a:r>
          </a:p>
          <a:p>
            <a:pPr defTabSz="457200">
              <a:spcBef>
                <a:spcPct val="20000"/>
              </a:spcBef>
              <a:buClr>
                <a:srgbClr val="003C71"/>
              </a:buClr>
              <a:buSzPct val="125000"/>
            </a:pPr>
            <a:r>
              <a:rPr lang="fr-CA" sz="1200" dirty="0" smtClean="0">
                <a:solidFill>
                  <a:srgbClr val="000000"/>
                </a:solidFill>
                <a:latin typeface="Arial"/>
                <a:cs typeface="Times"/>
              </a:rPr>
              <a:t>	Est-elle suffisante?</a:t>
            </a:r>
          </a:p>
          <a:p>
            <a:pPr defTabSz="457200">
              <a:spcBef>
                <a:spcPct val="20000"/>
              </a:spcBef>
              <a:buClr>
                <a:srgbClr val="003C71"/>
              </a:buClr>
              <a:buSzPct val="125000"/>
            </a:pPr>
            <a:r>
              <a:rPr lang="fr-CA" sz="1200" dirty="0">
                <a:solidFill>
                  <a:srgbClr val="000000"/>
                </a:solidFill>
                <a:latin typeface="Arial"/>
                <a:cs typeface="Times"/>
              </a:rPr>
              <a:t>	</a:t>
            </a:r>
            <a:r>
              <a:rPr lang="fr-CA" sz="1200" dirty="0" smtClean="0">
                <a:solidFill>
                  <a:srgbClr val="000000"/>
                </a:solidFill>
                <a:latin typeface="Arial"/>
                <a:cs typeface="Times"/>
              </a:rPr>
              <a:t>Voir </a:t>
            </a:r>
            <a:r>
              <a:rPr lang="fr-CA" sz="1200" dirty="0" err="1" smtClean="0">
                <a:solidFill>
                  <a:srgbClr val="000000"/>
                </a:solidFill>
                <a:latin typeface="Arial"/>
                <a:cs typeface="Times"/>
              </a:rPr>
              <a:t>Zachman</a:t>
            </a:r>
            <a:r>
              <a:rPr lang="fr-CA" sz="1200" dirty="0" smtClean="0">
                <a:solidFill>
                  <a:srgbClr val="000000"/>
                </a:solidFill>
                <a:latin typeface="Arial"/>
                <a:cs typeface="Times"/>
              </a:rPr>
              <a:t> Enterprise Architecture Framework</a:t>
            </a:r>
          </a:p>
        </p:txBody>
      </p:sp>
    </p:spTree>
    <p:extLst>
      <p:ext uri="{BB962C8B-B14F-4D97-AF65-F5344CB8AC3E}">
        <p14:creationId xmlns:p14="http://schemas.microsoft.com/office/powerpoint/2010/main" val="3382455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a:solidFill>
                  <a:srgbClr val="003C71"/>
                </a:solidFill>
              </a:rPr>
              <a:t>détermination des besoins </a:t>
            </a:r>
            <a:r>
              <a:rPr lang="fr-CA" sz="2400" dirty="0">
                <a:solidFill>
                  <a:srgbClr val="003C71"/>
                </a:solidFill>
              </a:rPr>
              <a:t/>
            </a:r>
            <a:br>
              <a:rPr lang="fr-CA" sz="2400" dirty="0">
                <a:solidFill>
                  <a:srgbClr val="003C71"/>
                </a:solidFill>
              </a:rPr>
            </a:br>
            <a:r>
              <a:rPr lang="fr-CA" sz="1600" i="1" dirty="0">
                <a:solidFill>
                  <a:srgbClr val="003C71"/>
                </a:solidFill>
              </a:rPr>
              <a:t>Les incontournables</a:t>
            </a:r>
          </a:p>
        </p:txBody>
      </p:sp>
      <p:sp>
        <p:nvSpPr>
          <p:cNvPr id="14" name="ZoneTexte 13"/>
          <p:cNvSpPr txBox="1"/>
          <p:nvPr/>
        </p:nvSpPr>
        <p:spPr>
          <a:xfrm>
            <a:off x="777434" y="646254"/>
            <a:ext cx="7229475" cy="353116"/>
          </a:xfrm>
          <a:prstGeom prst="rect">
            <a:avLst/>
          </a:prstGeom>
        </p:spPr>
        <p:txBody>
          <a:bodyPr vert="horz" wrap="square" lIns="91440" tIns="45720" rIns="91440" bIns="45720" rtlCol="0">
            <a:normAutofit/>
          </a:bodyPr>
          <a:lstStyle/>
          <a:p>
            <a:pPr defTabSz="457200">
              <a:spcBef>
                <a:spcPct val="20000"/>
              </a:spcBef>
              <a:buClr>
                <a:srgbClr val="003C71"/>
              </a:buClr>
              <a:buSzPct val="125000"/>
            </a:pPr>
            <a:r>
              <a:rPr lang="fr-CA" sz="1600" b="1" dirty="0" smtClean="0">
                <a:solidFill>
                  <a:srgbClr val="005EB8">
                    <a:lumMod val="50000"/>
                  </a:srgbClr>
                </a:solidFill>
                <a:latin typeface="Arial"/>
                <a:cs typeface="Times"/>
              </a:rPr>
              <a:t>Outils et Techniques</a:t>
            </a:r>
            <a:endParaRPr lang="fr-CA" sz="1600" b="1" dirty="0">
              <a:solidFill>
                <a:srgbClr val="005EB8">
                  <a:lumMod val="50000"/>
                </a:srgbClr>
              </a:solidFill>
              <a:latin typeface="Arial"/>
              <a:cs typeface="Times"/>
            </a:endParaRPr>
          </a:p>
        </p:txBody>
      </p:sp>
      <p:grpSp>
        <p:nvGrpSpPr>
          <p:cNvPr id="18" name="Group 219"/>
          <p:cNvGrpSpPr>
            <a:grpSpLocks noChangeAspect="1"/>
          </p:cNvGrpSpPr>
          <p:nvPr>
            <p:custDataLst>
              <p:tags r:id="rId1"/>
            </p:custDataLst>
          </p:nvPr>
        </p:nvGrpSpPr>
        <p:grpSpPr bwMode="auto">
          <a:xfrm>
            <a:off x="180344" y="608154"/>
            <a:ext cx="495932" cy="500088"/>
            <a:chOff x="640" y="1753"/>
            <a:chExt cx="358" cy="361"/>
          </a:xfrm>
          <a:solidFill>
            <a:schemeClr val="accent6">
              <a:lumMod val="50000"/>
            </a:schemeClr>
          </a:solidFill>
        </p:grpSpPr>
        <p:sp>
          <p:nvSpPr>
            <p:cNvPr id="20" name="Freeform 221"/>
            <p:cNvSpPr>
              <a:spLocks noEditPoints="1"/>
            </p:cNvSpPr>
            <p:nvPr/>
          </p:nvSpPr>
          <p:spPr bwMode="auto">
            <a:xfrm>
              <a:off x="640" y="1753"/>
              <a:ext cx="358" cy="361"/>
            </a:xfrm>
            <a:custGeom>
              <a:avLst/>
              <a:gdLst>
                <a:gd name="T0" fmla="*/ 1537 w 3582"/>
                <a:gd name="T1" fmla="*/ 775 h 3608"/>
                <a:gd name="T2" fmla="*/ 1233 w 3582"/>
                <a:gd name="T3" fmla="*/ 903 h 3608"/>
                <a:gd name="T4" fmla="*/ 987 w 3582"/>
                <a:gd name="T5" fmla="*/ 1115 h 3608"/>
                <a:gd name="T6" fmla="*/ 815 w 3582"/>
                <a:gd name="T7" fmla="*/ 1392 h 3608"/>
                <a:gd name="T8" fmla="*/ 735 w 3582"/>
                <a:gd name="T9" fmla="*/ 1718 h 3608"/>
                <a:gd name="T10" fmla="*/ 762 w 3582"/>
                <a:gd name="T11" fmla="*/ 2059 h 3608"/>
                <a:gd name="T12" fmla="*/ 890 w 3582"/>
                <a:gd name="T13" fmla="*/ 2362 h 3608"/>
                <a:gd name="T14" fmla="*/ 1101 w 3582"/>
                <a:gd name="T15" fmla="*/ 2609 h 3608"/>
                <a:gd name="T16" fmla="*/ 1378 w 3582"/>
                <a:gd name="T17" fmla="*/ 2780 h 3608"/>
                <a:gd name="T18" fmla="*/ 1704 w 3582"/>
                <a:gd name="T19" fmla="*/ 2861 h 3608"/>
                <a:gd name="T20" fmla="*/ 2046 w 3582"/>
                <a:gd name="T21" fmla="*/ 2833 h 3608"/>
                <a:gd name="T22" fmla="*/ 2350 w 3582"/>
                <a:gd name="T23" fmla="*/ 2706 h 3608"/>
                <a:gd name="T24" fmla="*/ 2596 w 3582"/>
                <a:gd name="T25" fmla="*/ 2494 h 3608"/>
                <a:gd name="T26" fmla="*/ 2768 w 3582"/>
                <a:gd name="T27" fmla="*/ 2217 h 3608"/>
                <a:gd name="T28" fmla="*/ 2848 w 3582"/>
                <a:gd name="T29" fmla="*/ 1891 h 3608"/>
                <a:gd name="T30" fmla="*/ 2821 w 3582"/>
                <a:gd name="T31" fmla="*/ 1549 h 3608"/>
                <a:gd name="T32" fmla="*/ 2693 w 3582"/>
                <a:gd name="T33" fmla="*/ 1245 h 3608"/>
                <a:gd name="T34" fmla="*/ 2481 w 3582"/>
                <a:gd name="T35" fmla="*/ 999 h 3608"/>
                <a:gd name="T36" fmla="*/ 2204 w 3582"/>
                <a:gd name="T37" fmla="*/ 827 h 3608"/>
                <a:gd name="T38" fmla="*/ 1878 w 3582"/>
                <a:gd name="T39" fmla="*/ 747 h 3608"/>
                <a:gd name="T40" fmla="*/ 2233 w 3582"/>
                <a:gd name="T41" fmla="*/ 3 h 3608"/>
                <a:gd name="T42" fmla="*/ 2348 w 3582"/>
                <a:gd name="T43" fmla="*/ 70 h 3608"/>
                <a:gd name="T44" fmla="*/ 2393 w 3582"/>
                <a:gd name="T45" fmla="*/ 196 h 3608"/>
                <a:gd name="T46" fmla="*/ 2605 w 3582"/>
                <a:gd name="T47" fmla="*/ 556 h 3608"/>
                <a:gd name="T48" fmla="*/ 2947 w 3582"/>
                <a:gd name="T49" fmla="*/ 455 h 3608"/>
                <a:gd name="T50" fmla="*/ 3066 w 3582"/>
                <a:gd name="T51" fmla="*/ 472 h 3608"/>
                <a:gd name="T52" fmla="*/ 3150 w 3582"/>
                <a:gd name="T53" fmla="*/ 550 h 3608"/>
                <a:gd name="T54" fmla="*/ 3582 w 3582"/>
                <a:gd name="T55" fmla="*/ 1341 h 3608"/>
                <a:gd name="T56" fmla="*/ 3551 w 3582"/>
                <a:gd name="T57" fmla="*/ 1459 h 3608"/>
                <a:gd name="T58" fmla="*/ 3274 w 3582"/>
                <a:gd name="T59" fmla="*/ 1643 h 3608"/>
                <a:gd name="T60" fmla="*/ 3274 w 3582"/>
                <a:gd name="T61" fmla="*/ 1965 h 3608"/>
                <a:gd name="T62" fmla="*/ 3551 w 3582"/>
                <a:gd name="T63" fmla="*/ 2150 h 3608"/>
                <a:gd name="T64" fmla="*/ 3582 w 3582"/>
                <a:gd name="T65" fmla="*/ 2267 h 3608"/>
                <a:gd name="T66" fmla="*/ 3150 w 3582"/>
                <a:gd name="T67" fmla="*/ 3058 h 3608"/>
                <a:gd name="T68" fmla="*/ 3066 w 3582"/>
                <a:gd name="T69" fmla="*/ 3136 h 3608"/>
                <a:gd name="T70" fmla="*/ 2947 w 3582"/>
                <a:gd name="T71" fmla="*/ 3152 h 3608"/>
                <a:gd name="T72" fmla="*/ 2605 w 3582"/>
                <a:gd name="T73" fmla="*/ 3053 h 3608"/>
                <a:gd name="T74" fmla="*/ 2393 w 3582"/>
                <a:gd name="T75" fmla="*/ 3412 h 3608"/>
                <a:gd name="T76" fmla="*/ 2348 w 3582"/>
                <a:gd name="T77" fmla="*/ 3539 h 3608"/>
                <a:gd name="T78" fmla="*/ 2233 w 3582"/>
                <a:gd name="T79" fmla="*/ 3605 h 3608"/>
                <a:gd name="T80" fmla="*/ 1325 w 3582"/>
                <a:gd name="T81" fmla="*/ 3598 h 3608"/>
                <a:gd name="T82" fmla="*/ 1227 w 3582"/>
                <a:gd name="T83" fmla="*/ 3528 h 3608"/>
                <a:gd name="T84" fmla="*/ 1189 w 3582"/>
                <a:gd name="T85" fmla="*/ 3412 h 3608"/>
                <a:gd name="T86" fmla="*/ 977 w 3582"/>
                <a:gd name="T87" fmla="*/ 3053 h 3608"/>
                <a:gd name="T88" fmla="*/ 636 w 3582"/>
                <a:gd name="T89" fmla="*/ 3152 h 3608"/>
                <a:gd name="T90" fmla="*/ 517 w 3582"/>
                <a:gd name="T91" fmla="*/ 3136 h 3608"/>
                <a:gd name="T92" fmla="*/ 432 w 3582"/>
                <a:gd name="T93" fmla="*/ 3058 h 3608"/>
                <a:gd name="T94" fmla="*/ 0 w 3582"/>
                <a:gd name="T95" fmla="*/ 2267 h 3608"/>
                <a:gd name="T96" fmla="*/ 32 w 3582"/>
                <a:gd name="T97" fmla="*/ 2150 h 3608"/>
                <a:gd name="T98" fmla="*/ 309 w 3582"/>
                <a:gd name="T99" fmla="*/ 1965 h 3608"/>
                <a:gd name="T100" fmla="*/ 309 w 3582"/>
                <a:gd name="T101" fmla="*/ 1643 h 3608"/>
                <a:gd name="T102" fmla="*/ 32 w 3582"/>
                <a:gd name="T103" fmla="*/ 1459 h 3608"/>
                <a:gd name="T104" fmla="*/ 0 w 3582"/>
                <a:gd name="T105" fmla="*/ 1341 h 3608"/>
                <a:gd name="T106" fmla="*/ 432 w 3582"/>
                <a:gd name="T107" fmla="*/ 550 h 3608"/>
                <a:gd name="T108" fmla="*/ 517 w 3582"/>
                <a:gd name="T109" fmla="*/ 472 h 3608"/>
                <a:gd name="T110" fmla="*/ 636 w 3582"/>
                <a:gd name="T111" fmla="*/ 455 h 3608"/>
                <a:gd name="T112" fmla="*/ 977 w 3582"/>
                <a:gd name="T113" fmla="*/ 556 h 3608"/>
                <a:gd name="T114" fmla="*/ 1189 w 3582"/>
                <a:gd name="T115" fmla="*/ 196 h 3608"/>
                <a:gd name="T116" fmla="*/ 1235 w 3582"/>
                <a:gd name="T117" fmla="*/ 70 h 3608"/>
                <a:gd name="T118" fmla="*/ 1350 w 3582"/>
                <a:gd name="T119" fmla="*/ 3 h 3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2" h="3608">
                  <a:moveTo>
                    <a:pt x="1791" y="744"/>
                  </a:moveTo>
                  <a:lnTo>
                    <a:pt x="1704" y="747"/>
                  </a:lnTo>
                  <a:lnTo>
                    <a:pt x="1619" y="758"/>
                  </a:lnTo>
                  <a:lnTo>
                    <a:pt x="1537" y="775"/>
                  </a:lnTo>
                  <a:lnTo>
                    <a:pt x="1457" y="798"/>
                  </a:lnTo>
                  <a:lnTo>
                    <a:pt x="1378" y="827"/>
                  </a:lnTo>
                  <a:lnTo>
                    <a:pt x="1305" y="863"/>
                  </a:lnTo>
                  <a:lnTo>
                    <a:pt x="1233" y="903"/>
                  </a:lnTo>
                  <a:lnTo>
                    <a:pt x="1165" y="948"/>
                  </a:lnTo>
                  <a:lnTo>
                    <a:pt x="1101" y="999"/>
                  </a:lnTo>
                  <a:lnTo>
                    <a:pt x="1042" y="1054"/>
                  </a:lnTo>
                  <a:lnTo>
                    <a:pt x="987" y="1115"/>
                  </a:lnTo>
                  <a:lnTo>
                    <a:pt x="936" y="1178"/>
                  </a:lnTo>
                  <a:lnTo>
                    <a:pt x="890" y="1245"/>
                  </a:lnTo>
                  <a:lnTo>
                    <a:pt x="849" y="1317"/>
                  </a:lnTo>
                  <a:lnTo>
                    <a:pt x="815" y="1392"/>
                  </a:lnTo>
                  <a:lnTo>
                    <a:pt x="785" y="1469"/>
                  </a:lnTo>
                  <a:lnTo>
                    <a:pt x="762" y="1549"/>
                  </a:lnTo>
                  <a:lnTo>
                    <a:pt x="745" y="1632"/>
                  </a:lnTo>
                  <a:lnTo>
                    <a:pt x="735" y="1718"/>
                  </a:lnTo>
                  <a:lnTo>
                    <a:pt x="732" y="1804"/>
                  </a:lnTo>
                  <a:lnTo>
                    <a:pt x="735" y="1891"/>
                  </a:lnTo>
                  <a:lnTo>
                    <a:pt x="745" y="1976"/>
                  </a:lnTo>
                  <a:lnTo>
                    <a:pt x="762" y="2059"/>
                  </a:lnTo>
                  <a:lnTo>
                    <a:pt x="785" y="2139"/>
                  </a:lnTo>
                  <a:lnTo>
                    <a:pt x="815" y="2217"/>
                  </a:lnTo>
                  <a:lnTo>
                    <a:pt x="849" y="2291"/>
                  </a:lnTo>
                  <a:lnTo>
                    <a:pt x="890" y="2362"/>
                  </a:lnTo>
                  <a:lnTo>
                    <a:pt x="936" y="2431"/>
                  </a:lnTo>
                  <a:lnTo>
                    <a:pt x="987" y="2494"/>
                  </a:lnTo>
                  <a:lnTo>
                    <a:pt x="1042" y="2554"/>
                  </a:lnTo>
                  <a:lnTo>
                    <a:pt x="1101" y="2609"/>
                  </a:lnTo>
                  <a:lnTo>
                    <a:pt x="1165" y="2659"/>
                  </a:lnTo>
                  <a:lnTo>
                    <a:pt x="1233" y="2706"/>
                  </a:lnTo>
                  <a:lnTo>
                    <a:pt x="1305" y="2746"/>
                  </a:lnTo>
                  <a:lnTo>
                    <a:pt x="1378" y="2780"/>
                  </a:lnTo>
                  <a:lnTo>
                    <a:pt x="1457" y="2810"/>
                  </a:lnTo>
                  <a:lnTo>
                    <a:pt x="1537" y="2833"/>
                  </a:lnTo>
                  <a:lnTo>
                    <a:pt x="1619" y="2851"/>
                  </a:lnTo>
                  <a:lnTo>
                    <a:pt x="1704" y="2861"/>
                  </a:lnTo>
                  <a:lnTo>
                    <a:pt x="1791" y="2864"/>
                  </a:lnTo>
                  <a:lnTo>
                    <a:pt x="1878" y="2861"/>
                  </a:lnTo>
                  <a:lnTo>
                    <a:pt x="1964" y="2851"/>
                  </a:lnTo>
                  <a:lnTo>
                    <a:pt x="2046" y="2833"/>
                  </a:lnTo>
                  <a:lnTo>
                    <a:pt x="2127" y="2810"/>
                  </a:lnTo>
                  <a:lnTo>
                    <a:pt x="2204" y="2780"/>
                  </a:lnTo>
                  <a:lnTo>
                    <a:pt x="2278" y="2746"/>
                  </a:lnTo>
                  <a:lnTo>
                    <a:pt x="2350" y="2706"/>
                  </a:lnTo>
                  <a:lnTo>
                    <a:pt x="2417" y="2659"/>
                  </a:lnTo>
                  <a:lnTo>
                    <a:pt x="2481" y="2609"/>
                  </a:lnTo>
                  <a:lnTo>
                    <a:pt x="2541" y="2554"/>
                  </a:lnTo>
                  <a:lnTo>
                    <a:pt x="2596" y="2494"/>
                  </a:lnTo>
                  <a:lnTo>
                    <a:pt x="2647" y="2431"/>
                  </a:lnTo>
                  <a:lnTo>
                    <a:pt x="2693" y="2362"/>
                  </a:lnTo>
                  <a:lnTo>
                    <a:pt x="2733" y="2291"/>
                  </a:lnTo>
                  <a:lnTo>
                    <a:pt x="2768" y="2217"/>
                  </a:lnTo>
                  <a:lnTo>
                    <a:pt x="2798" y="2139"/>
                  </a:lnTo>
                  <a:lnTo>
                    <a:pt x="2821" y="2059"/>
                  </a:lnTo>
                  <a:lnTo>
                    <a:pt x="2837" y="1976"/>
                  </a:lnTo>
                  <a:lnTo>
                    <a:pt x="2848" y="1891"/>
                  </a:lnTo>
                  <a:lnTo>
                    <a:pt x="2852" y="1804"/>
                  </a:lnTo>
                  <a:lnTo>
                    <a:pt x="2848" y="1718"/>
                  </a:lnTo>
                  <a:lnTo>
                    <a:pt x="2837" y="1632"/>
                  </a:lnTo>
                  <a:lnTo>
                    <a:pt x="2821" y="1549"/>
                  </a:lnTo>
                  <a:lnTo>
                    <a:pt x="2798" y="1469"/>
                  </a:lnTo>
                  <a:lnTo>
                    <a:pt x="2768" y="1392"/>
                  </a:lnTo>
                  <a:lnTo>
                    <a:pt x="2733" y="1317"/>
                  </a:lnTo>
                  <a:lnTo>
                    <a:pt x="2693" y="1245"/>
                  </a:lnTo>
                  <a:lnTo>
                    <a:pt x="2647" y="1178"/>
                  </a:lnTo>
                  <a:lnTo>
                    <a:pt x="2596" y="1115"/>
                  </a:lnTo>
                  <a:lnTo>
                    <a:pt x="2541" y="1054"/>
                  </a:lnTo>
                  <a:lnTo>
                    <a:pt x="2481" y="999"/>
                  </a:lnTo>
                  <a:lnTo>
                    <a:pt x="2417" y="948"/>
                  </a:lnTo>
                  <a:lnTo>
                    <a:pt x="2350" y="903"/>
                  </a:lnTo>
                  <a:lnTo>
                    <a:pt x="2278" y="863"/>
                  </a:lnTo>
                  <a:lnTo>
                    <a:pt x="2204" y="827"/>
                  </a:lnTo>
                  <a:lnTo>
                    <a:pt x="2127" y="798"/>
                  </a:lnTo>
                  <a:lnTo>
                    <a:pt x="2046" y="775"/>
                  </a:lnTo>
                  <a:lnTo>
                    <a:pt x="1964" y="758"/>
                  </a:lnTo>
                  <a:lnTo>
                    <a:pt x="1878" y="747"/>
                  </a:lnTo>
                  <a:lnTo>
                    <a:pt x="1791" y="744"/>
                  </a:lnTo>
                  <a:close/>
                  <a:moveTo>
                    <a:pt x="1385" y="0"/>
                  </a:moveTo>
                  <a:lnTo>
                    <a:pt x="2198" y="0"/>
                  </a:lnTo>
                  <a:lnTo>
                    <a:pt x="2233" y="3"/>
                  </a:lnTo>
                  <a:lnTo>
                    <a:pt x="2266" y="12"/>
                  </a:lnTo>
                  <a:lnTo>
                    <a:pt x="2296" y="27"/>
                  </a:lnTo>
                  <a:lnTo>
                    <a:pt x="2324" y="46"/>
                  </a:lnTo>
                  <a:lnTo>
                    <a:pt x="2348" y="70"/>
                  </a:lnTo>
                  <a:lnTo>
                    <a:pt x="2366" y="97"/>
                  </a:lnTo>
                  <a:lnTo>
                    <a:pt x="2381" y="128"/>
                  </a:lnTo>
                  <a:lnTo>
                    <a:pt x="2391" y="161"/>
                  </a:lnTo>
                  <a:lnTo>
                    <a:pt x="2393" y="196"/>
                  </a:lnTo>
                  <a:lnTo>
                    <a:pt x="2393" y="440"/>
                  </a:lnTo>
                  <a:lnTo>
                    <a:pt x="2467" y="474"/>
                  </a:lnTo>
                  <a:lnTo>
                    <a:pt x="2537" y="513"/>
                  </a:lnTo>
                  <a:lnTo>
                    <a:pt x="2605" y="556"/>
                  </a:lnTo>
                  <a:lnTo>
                    <a:pt x="2671" y="601"/>
                  </a:lnTo>
                  <a:lnTo>
                    <a:pt x="2884" y="479"/>
                  </a:lnTo>
                  <a:lnTo>
                    <a:pt x="2914" y="464"/>
                  </a:lnTo>
                  <a:lnTo>
                    <a:pt x="2947" y="455"/>
                  </a:lnTo>
                  <a:lnTo>
                    <a:pt x="2980" y="452"/>
                  </a:lnTo>
                  <a:lnTo>
                    <a:pt x="3010" y="454"/>
                  </a:lnTo>
                  <a:lnTo>
                    <a:pt x="3039" y="461"/>
                  </a:lnTo>
                  <a:lnTo>
                    <a:pt x="3066" y="472"/>
                  </a:lnTo>
                  <a:lnTo>
                    <a:pt x="3090" y="486"/>
                  </a:lnTo>
                  <a:lnTo>
                    <a:pt x="3114" y="504"/>
                  </a:lnTo>
                  <a:lnTo>
                    <a:pt x="3133" y="526"/>
                  </a:lnTo>
                  <a:lnTo>
                    <a:pt x="3150" y="550"/>
                  </a:lnTo>
                  <a:lnTo>
                    <a:pt x="3557" y="1254"/>
                  </a:lnTo>
                  <a:lnTo>
                    <a:pt x="3570" y="1282"/>
                  </a:lnTo>
                  <a:lnTo>
                    <a:pt x="3579" y="1312"/>
                  </a:lnTo>
                  <a:lnTo>
                    <a:pt x="3582" y="1341"/>
                  </a:lnTo>
                  <a:lnTo>
                    <a:pt x="3582" y="1372"/>
                  </a:lnTo>
                  <a:lnTo>
                    <a:pt x="3577" y="1403"/>
                  </a:lnTo>
                  <a:lnTo>
                    <a:pt x="3566" y="1431"/>
                  </a:lnTo>
                  <a:lnTo>
                    <a:pt x="3551" y="1459"/>
                  </a:lnTo>
                  <a:lnTo>
                    <a:pt x="3533" y="1483"/>
                  </a:lnTo>
                  <a:lnTo>
                    <a:pt x="3511" y="1504"/>
                  </a:lnTo>
                  <a:lnTo>
                    <a:pt x="3485" y="1522"/>
                  </a:lnTo>
                  <a:lnTo>
                    <a:pt x="3274" y="1643"/>
                  </a:lnTo>
                  <a:lnTo>
                    <a:pt x="3281" y="1723"/>
                  </a:lnTo>
                  <a:lnTo>
                    <a:pt x="3283" y="1804"/>
                  </a:lnTo>
                  <a:lnTo>
                    <a:pt x="3281" y="1885"/>
                  </a:lnTo>
                  <a:lnTo>
                    <a:pt x="3274" y="1965"/>
                  </a:lnTo>
                  <a:lnTo>
                    <a:pt x="3485" y="2087"/>
                  </a:lnTo>
                  <a:lnTo>
                    <a:pt x="3511" y="2105"/>
                  </a:lnTo>
                  <a:lnTo>
                    <a:pt x="3533" y="2126"/>
                  </a:lnTo>
                  <a:lnTo>
                    <a:pt x="3551" y="2150"/>
                  </a:lnTo>
                  <a:lnTo>
                    <a:pt x="3566" y="2176"/>
                  </a:lnTo>
                  <a:lnTo>
                    <a:pt x="3577" y="2206"/>
                  </a:lnTo>
                  <a:lnTo>
                    <a:pt x="3582" y="2236"/>
                  </a:lnTo>
                  <a:lnTo>
                    <a:pt x="3582" y="2267"/>
                  </a:lnTo>
                  <a:lnTo>
                    <a:pt x="3579" y="2296"/>
                  </a:lnTo>
                  <a:lnTo>
                    <a:pt x="3570" y="2326"/>
                  </a:lnTo>
                  <a:lnTo>
                    <a:pt x="3557" y="2354"/>
                  </a:lnTo>
                  <a:lnTo>
                    <a:pt x="3150" y="3058"/>
                  </a:lnTo>
                  <a:lnTo>
                    <a:pt x="3133" y="3083"/>
                  </a:lnTo>
                  <a:lnTo>
                    <a:pt x="3114" y="3104"/>
                  </a:lnTo>
                  <a:lnTo>
                    <a:pt x="3090" y="3122"/>
                  </a:lnTo>
                  <a:lnTo>
                    <a:pt x="3066" y="3136"/>
                  </a:lnTo>
                  <a:lnTo>
                    <a:pt x="3039" y="3147"/>
                  </a:lnTo>
                  <a:lnTo>
                    <a:pt x="3010" y="3153"/>
                  </a:lnTo>
                  <a:lnTo>
                    <a:pt x="2980" y="3156"/>
                  </a:lnTo>
                  <a:lnTo>
                    <a:pt x="2947" y="3152"/>
                  </a:lnTo>
                  <a:lnTo>
                    <a:pt x="2914" y="3144"/>
                  </a:lnTo>
                  <a:lnTo>
                    <a:pt x="2884" y="3129"/>
                  </a:lnTo>
                  <a:lnTo>
                    <a:pt x="2671" y="3007"/>
                  </a:lnTo>
                  <a:lnTo>
                    <a:pt x="2605" y="3053"/>
                  </a:lnTo>
                  <a:lnTo>
                    <a:pt x="2537" y="3095"/>
                  </a:lnTo>
                  <a:lnTo>
                    <a:pt x="2467" y="3134"/>
                  </a:lnTo>
                  <a:lnTo>
                    <a:pt x="2393" y="3169"/>
                  </a:lnTo>
                  <a:lnTo>
                    <a:pt x="2393" y="3412"/>
                  </a:lnTo>
                  <a:lnTo>
                    <a:pt x="2391" y="3447"/>
                  </a:lnTo>
                  <a:lnTo>
                    <a:pt x="2381" y="3480"/>
                  </a:lnTo>
                  <a:lnTo>
                    <a:pt x="2366" y="3511"/>
                  </a:lnTo>
                  <a:lnTo>
                    <a:pt x="2348" y="3539"/>
                  </a:lnTo>
                  <a:lnTo>
                    <a:pt x="2324" y="3562"/>
                  </a:lnTo>
                  <a:lnTo>
                    <a:pt x="2296" y="3581"/>
                  </a:lnTo>
                  <a:lnTo>
                    <a:pt x="2266" y="3596"/>
                  </a:lnTo>
                  <a:lnTo>
                    <a:pt x="2233" y="3605"/>
                  </a:lnTo>
                  <a:lnTo>
                    <a:pt x="2198" y="3608"/>
                  </a:lnTo>
                  <a:lnTo>
                    <a:pt x="1385" y="3608"/>
                  </a:lnTo>
                  <a:lnTo>
                    <a:pt x="1354" y="3606"/>
                  </a:lnTo>
                  <a:lnTo>
                    <a:pt x="1325" y="3598"/>
                  </a:lnTo>
                  <a:lnTo>
                    <a:pt x="1296" y="3587"/>
                  </a:lnTo>
                  <a:lnTo>
                    <a:pt x="1271" y="3570"/>
                  </a:lnTo>
                  <a:lnTo>
                    <a:pt x="1246" y="3551"/>
                  </a:lnTo>
                  <a:lnTo>
                    <a:pt x="1227" y="3528"/>
                  </a:lnTo>
                  <a:lnTo>
                    <a:pt x="1211" y="3501"/>
                  </a:lnTo>
                  <a:lnTo>
                    <a:pt x="1199" y="3473"/>
                  </a:lnTo>
                  <a:lnTo>
                    <a:pt x="1191" y="3444"/>
                  </a:lnTo>
                  <a:lnTo>
                    <a:pt x="1189" y="3412"/>
                  </a:lnTo>
                  <a:lnTo>
                    <a:pt x="1189" y="3169"/>
                  </a:lnTo>
                  <a:lnTo>
                    <a:pt x="1117" y="3134"/>
                  </a:lnTo>
                  <a:lnTo>
                    <a:pt x="1046" y="3095"/>
                  </a:lnTo>
                  <a:lnTo>
                    <a:pt x="977" y="3053"/>
                  </a:lnTo>
                  <a:lnTo>
                    <a:pt x="912" y="3007"/>
                  </a:lnTo>
                  <a:lnTo>
                    <a:pt x="700" y="3129"/>
                  </a:lnTo>
                  <a:lnTo>
                    <a:pt x="669" y="3144"/>
                  </a:lnTo>
                  <a:lnTo>
                    <a:pt x="636" y="3152"/>
                  </a:lnTo>
                  <a:lnTo>
                    <a:pt x="602" y="3156"/>
                  </a:lnTo>
                  <a:lnTo>
                    <a:pt x="573" y="3153"/>
                  </a:lnTo>
                  <a:lnTo>
                    <a:pt x="545" y="3147"/>
                  </a:lnTo>
                  <a:lnTo>
                    <a:pt x="517" y="3136"/>
                  </a:lnTo>
                  <a:lnTo>
                    <a:pt x="492" y="3122"/>
                  </a:lnTo>
                  <a:lnTo>
                    <a:pt x="470" y="3104"/>
                  </a:lnTo>
                  <a:lnTo>
                    <a:pt x="450" y="3083"/>
                  </a:lnTo>
                  <a:lnTo>
                    <a:pt x="432" y="3058"/>
                  </a:lnTo>
                  <a:lnTo>
                    <a:pt x="26" y="2354"/>
                  </a:lnTo>
                  <a:lnTo>
                    <a:pt x="13" y="2326"/>
                  </a:lnTo>
                  <a:lnTo>
                    <a:pt x="4" y="2296"/>
                  </a:lnTo>
                  <a:lnTo>
                    <a:pt x="0" y="2267"/>
                  </a:lnTo>
                  <a:lnTo>
                    <a:pt x="1" y="2236"/>
                  </a:lnTo>
                  <a:lnTo>
                    <a:pt x="7" y="2206"/>
                  </a:lnTo>
                  <a:lnTo>
                    <a:pt x="18" y="2176"/>
                  </a:lnTo>
                  <a:lnTo>
                    <a:pt x="32" y="2150"/>
                  </a:lnTo>
                  <a:lnTo>
                    <a:pt x="51" y="2126"/>
                  </a:lnTo>
                  <a:lnTo>
                    <a:pt x="73" y="2105"/>
                  </a:lnTo>
                  <a:lnTo>
                    <a:pt x="98" y="2087"/>
                  </a:lnTo>
                  <a:lnTo>
                    <a:pt x="309" y="1965"/>
                  </a:lnTo>
                  <a:lnTo>
                    <a:pt x="302" y="1885"/>
                  </a:lnTo>
                  <a:lnTo>
                    <a:pt x="300" y="1804"/>
                  </a:lnTo>
                  <a:lnTo>
                    <a:pt x="302" y="1723"/>
                  </a:lnTo>
                  <a:lnTo>
                    <a:pt x="309" y="1643"/>
                  </a:lnTo>
                  <a:lnTo>
                    <a:pt x="98" y="1522"/>
                  </a:lnTo>
                  <a:lnTo>
                    <a:pt x="73" y="1504"/>
                  </a:lnTo>
                  <a:lnTo>
                    <a:pt x="51" y="1483"/>
                  </a:lnTo>
                  <a:lnTo>
                    <a:pt x="32" y="1459"/>
                  </a:lnTo>
                  <a:lnTo>
                    <a:pt x="18" y="1431"/>
                  </a:lnTo>
                  <a:lnTo>
                    <a:pt x="7" y="1403"/>
                  </a:lnTo>
                  <a:lnTo>
                    <a:pt x="1" y="1372"/>
                  </a:lnTo>
                  <a:lnTo>
                    <a:pt x="0" y="1341"/>
                  </a:lnTo>
                  <a:lnTo>
                    <a:pt x="4" y="1312"/>
                  </a:lnTo>
                  <a:lnTo>
                    <a:pt x="13" y="1282"/>
                  </a:lnTo>
                  <a:lnTo>
                    <a:pt x="26" y="1254"/>
                  </a:lnTo>
                  <a:lnTo>
                    <a:pt x="432" y="550"/>
                  </a:lnTo>
                  <a:lnTo>
                    <a:pt x="450" y="526"/>
                  </a:lnTo>
                  <a:lnTo>
                    <a:pt x="470" y="504"/>
                  </a:lnTo>
                  <a:lnTo>
                    <a:pt x="492" y="486"/>
                  </a:lnTo>
                  <a:lnTo>
                    <a:pt x="517" y="472"/>
                  </a:lnTo>
                  <a:lnTo>
                    <a:pt x="545" y="461"/>
                  </a:lnTo>
                  <a:lnTo>
                    <a:pt x="573" y="454"/>
                  </a:lnTo>
                  <a:lnTo>
                    <a:pt x="602" y="452"/>
                  </a:lnTo>
                  <a:lnTo>
                    <a:pt x="636" y="455"/>
                  </a:lnTo>
                  <a:lnTo>
                    <a:pt x="669" y="464"/>
                  </a:lnTo>
                  <a:lnTo>
                    <a:pt x="700" y="479"/>
                  </a:lnTo>
                  <a:lnTo>
                    <a:pt x="912" y="601"/>
                  </a:lnTo>
                  <a:lnTo>
                    <a:pt x="977" y="556"/>
                  </a:lnTo>
                  <a:lnTo>
                    <a:pt x="1046" y="513"/>
                  </a:lnTo>
                  <a:lnTo>
                    <a:pt x="1117" y="474"/>
                  </a:lnTo>
                  <a:lnTo>
                    <a:pt x="1189" y="440"/>
                  </a:lnTo>
                  <a:lnTo>
                    <a:pt x="1189" y="196"/>
                  </a:lnTo>
                  <a:lnTo>
                    <a:pt x="1193" y="161"/>
                  </a:lnTo>
                  <a:lnTo>
                    <a:pt x="1201" y="128"/>
                  </a:lnTo>
                  <a:lnTo>
                    <a:pt x="1217" y="97"/>
                  </a:lnTo>
                  <a:lnTo>
                    <a:pt x="1235" y="70"/>
                  </a:lnTo>
                  <a:lnTo>
                    <a:pt x="1259" y="46"/>
                  </a:lnTo>
                  <a:lnTo>
                    <a:pt x="1286" y="27"/>
                  </a:lnTo>
                  <a:lnTo>
                    <a:pt x="1317" y="12"/>
                  </a:lnTo>
                  <a:lnTo>
                    <a:pt x="1350" y="3"/>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1" name="Freeform 222"/>
            <p:cNvSpPr>
              <a:spLocks noEditPoints="1"/>
            </p:cNvSpPr>
            <p:nvPr/>
          </p:nvSpPr>
          <p:spPr bwMode="auto">
            <a:xfrm>
              <a:off x="743" y="1857"/>
              <a:ext cx="152" cy="152"/>
            </a:xfrm>
            <a:custGeom>
              <a:avLst/>
              <a:gdLst>
                <a:gd name="T0" fmla="*/ 909 w 1513"/>
                <a:gd name="T1" fmla="*/ 1086 h 1512"/>
                <a:gd name="T2" fmla="*/ 1150 w 1513"/>
                <a:gd name="T3" fmla="*/ 1356 h 1512"/>
                <a:gd name="T4" fmla="*/ 1197 w 1513"/>
                <a:gd name="T5" fmla="*/ 1356 h 1512"/>
                <a:gd name="T6" fmla="*/ 1197 w 1513"/>
                <a:gd name="T7" fmla="*/ 1308 h 1512"/>
                <a:gd name="T8" fmla="*/ 1045 w 1513"/>
                <a:gd name="T9" fmla="*/ 960 h 1512"/>
                <a:gd name="T10" fmla="*/ 1012 w 1513"/>
                <a:gd name="T11" fmla="*/ 993 h 1512"/>
                <a:gd name="T12" fmla="*/ 1267 w 1513"/>
                <a:gd name="T13" fmla="*/ 1258 h 1512"/>
                <a:gd name="T14" fmla="*/ 1311 w 1513"/>
                <a:gd name="T15" fmla="*/ 1239 h 1512"/>
                <a:gd name="T16" fmla="*/ 1070 w 1513"/>
                <a:gd name="T17" fmla="*/ 968 h 1512"/>
                <a:gd name="T18" fmla="*/ 1251 w 1513"/>
                <a:gd name="T19" fmla="*/ 2 h 1512"/>
                <a:gd name="T20" fmla="*/ 1305 w 1513"/>
                <a:gd name="T21" fmla="*/ 20 h 1512"/>
                <a:gd name="T22" fmla="*/ 1304 w 1513"/>
                <a:gd name="T23" fmla="*/ 39 h 1512"/>
                <a:gd name="T24" fmla="*/ 1118 w 1513"/>
                <a:gd name="T25" fmla="*/ 249 h 1512"/>
                <a:gd name="T26" fmla="*/ 1163 w 1513"/>
                <a:gd name="T27" fmla="*/ 307 h 1512"/>
                <a:gd name="T28" fmla="*/ 1240 w 1513"/>
                <a:gd name="T29" fmla="*/ 378 h 1512"/>
                <a:gd name="T30" fmla="*/ 1279 w 1513"/>
                <a:gd name="T31" fmla="*/ 402 h 1512"/>
                <a:gd name="T32" fmla="*/ 1482 w 1513"/>
                <a:gd name="T33" fmla="*/ 205 h 1512"/>
                <a:gd name="T34" fmla="*/ 1499 w 1513"/>
                <a:gd name="T35" fmla="*/ 214 h 1512"/>
                <a:gd name="T36" fmla="*/ 1511 w 1513"/>
                <a:gd name="T37" fmla="*/ 339 h 1512"/>
                <a:gd name="T38" fmla="*/ 1451 w 1513"/>
                <a:gd name="T39" fmla="*/ 488 h 1512"/>
                <a:gd name="T40" fmla="*/ 1325 w 1513"/>
                <a:gd name="T41" fmla="*/ 584 h 1512"/>
                <a:gd name="T42" fmla="*/ 1208 w 1513"/>
                <a:gd name="T43" fmla="*/ 608 h 1512"/>
                <a:gd name="T44" fmla="*/ 856 w 1513"/>
                <a:gd name="T45" fmla="*/ 815 h 1512"/>
                <a:gd name="T46" fmla="*/ 1010 w 1513"/>
                <a:gd name="T47" fmla="*/ 824 h 1512"/>
                <a:gd name="T48" fmla="*/ 1069 w 1513"/>
                <a:gd name="T49" fmla="*/ 840 h 1512"/>
                <a:gd name="T50" fmla="*/ 1450 w 1513"/>
                <a:gd name="T51" fmla="*/ 1246 h 1512"/>
                <a:gd name="T52" fmla="*/ 1236 w 1513"/>
                <a:gd name="T53" fmla="*/ 1486 h 1512"/>
                <a:gd name="T54" fmla="*/ 1177 w 1513"/>
                <a:gd name="T55" fmla="*/ 1501 h 1512"/>
                <a:gd name="T56" fmla="*/ 777 w 1513"/>
                <a:gd name="T57" fmla="*/ 1108 h 1512"/>
                <a:gd name="T58" fmla="*/ 777 w 1513"/>
                <a:gd name="T59" fmla="*/ 1049 h 1512"/>
                <a:gd name="T60" fmla="*/ 583 w 1513"/>
                <a:gd name="T61" fmla="*/ 1088 h 1512"/>
                <a:gd name="T62" fmla="*/ 605 w 1513"/>
                <a:gd name="T63" fmla="*/ 1248 h 1512"/>
                <a:gd name="T64" fmla="*/ 546 w 1513"/>
                <a:gd name="T65" fmla="*/ 1393 h 1512"/>
                <a:gd name="T66" fmla="*/ 420 w 1513"/>
                <a:gd name="T67" fmla="*/ 1489 h 1512"/>
                <a:gd name="T68" fmla="*/ 261 w 1513"/>
                <a:gd name="T69" fmla="*/ 1510 h 1512"/>
                <a:gd name="T70" fmla="*/ 208 w 1513"/>
                <a:gd name="T71" fmla="*/ 1491 h 1512"/>
                <a:gd name="T72" fmla="*/ 208 w 1513"/>
                <a:gd name="T73" fmla="*/ 1473 h 1512"/>
                <a:gd name="T74" fmla="*/ 395 w 1513"/>
                <a:gd name="T75" fmla="*/ 1263 h 1512"/>
                <a:gd name="T76" fmla="*/ 349 w 1513"/>
                <a:gd name="T77" fmla="*/ 1205 h 1512"/>
                <a:gd name="T78" fmla="*/ 273 w 1513"/>
                <a:gd name="T79" fmla="*/ 1133 h 1512"/>
                <a:gd name="T80" fmla="*/ 235 w 1513"/>
                <a:gd name="T81" fmla="*/ 1110 h 1512"/>
                <a:gd name="T82" fmla="*/ 30 w 1513"/>
                <a:gd name="T83" fmla="*/ 1307 h 1512"/>
                <a:gd name="T84" fmla="*/ 15 w 1513"/>
                <a:gd name="T85" fmla="*/ 1299 h 1512"/>
                <a:gd name="T86" fmla="*/ 2 w 1513"/>
                <a:gd name="T87" fmla="*/ 1173 h 1512"/>
                <a:gd name="T88" fmla="*/ 62 w 1513"/>
                <a:gd name="T89" fmla="*/ 1025 h 1512"/>
                <a:gd name="T90" fmla="*/ 187 w 1513"/>
                <a:gd name="T91" fmla="*/ 928 h 1512"/>
                <a:gd name="T92" fmla="*/ 346 w 1513"/>
                <a:gd name="T93" fmla="*/ 907 h 1512"/>
                <a:gd name="T94" fmla="*/ 365 w 1513"/>
                <a:gd name="T95" fmla="*/ 513 h 1512"/>
                <a:gd name="T96" fmla="*/ 170 w 1513"/>
                <a:gd name="T97" fmla="*/ 396 h 1512"/>
                <a:gd name="T98" fmla="*/ 45 w 1513"/>
                <a:gd name="T99" fmla="*/ 179 h 1512"/>
                <a:gd name="T100" fmla="*/ 160 w 1513"/>
                <a:gd name="T101" fmla="*/ 96 h 1512"/>
                <a:gd name="T102" fmla="*/ 459 w 1513"/>
                <a:gd name="T103" fmla="*/ 417 h 1512"/>
                <a:gd name="T104" fmla="*/ 916 w 1513"/>
                <a:gd name="T105" fmla="*/ 385 h 1512"/>
                <a:gd name="T106" fmla="*/ 914 w 1513"/>
                <a:gd name="T107" fmla="*/ 225 h 1512"/>
                <a:gd name="T108" fmla="*/ 994 w 1513"/>
                <a:gd name="T109" fmla="*/ 89 h 1512"/>
                <a:gd name="T110" fmla="*/ 1129 w 1513"/>
                <a:gd name="T111" fmla="*/ 1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3" h="1512">
                  <a:moveTo>
                    <a:pt x="940" y="1065"/>
                  </a:moveTo>
                  <a:lnTo>
                    <a:pt x="927" y="1067"/>
                  </a:lnTo>
                  <a:lnTo>
                    <a:pt x="916" y="1075"/>
                  </a:lnTo>
                  <a:lnTo>
                    <a:pt x="909" y="1086"/>
                  </a:lnTo>
                  <a:lnTo>
                    <a:pt x="907" y="1098"/>
                  </a:lnTo>
                  <a:lnTo>
                    <a:pt x="909" y="1110"/>
                  </a:lnTo>
                  <a:lnTo>
                    <a:pt x="916" y="1121"/>
                  </a:lnTo>
                  <a:lnTo>
                    <a:pt x="1150" y="1356"/>
                  </a:lnTo>
                  <a:lnTo>
                    <a:pt x="1161" y="1363"/>
                  </a:lnTo>
                  <a:lnTo>
                    <a:pt x="1174" y="1366"/>
                  </a:lnTo>
                  <a:lnTo>
                    <a:pt x="1186" y="1363"/>
                  </a:lnTo>
                  <a:lnTo>
                    <a:pt x="1197" y="1356"/>
                  </a:lnTo>
                  <a:lnTo>
                    <a:pt x="1205" y="1345"/>
                  </a:lnTo>
                  <a:lnTo>
                    <a:pt x="1207" y="1333"/>
                  </a:lnTo>
                  <a:lnTo>
                    <a:pt x="1205" y="1319"/>
                  </a:lnTo>
                  <a:lnTo>
                    <a:pt x="1197" y="1308"/>
                  </a:lnTo>
                  <a:lnTo>
                    <a:pt x="963" y="1075"/>
                  </a:lnTo>
                  <a:lnTo>
                    <a:pt x="952" y="1067"/>
                  </a:lnTo>
                  <a:lnTo>
                    <a:pt x="940" y="1065"/>
                  </a:lnTo>
                  <a:close/>
                  <a:moveTo>
                    <a:pt x="1045" y="960"/>
                  </a:moveTo>
                  <a:lnTo>
                    <a:pt x="1033" y="962"/>
                  </a:lnTo>
                  <a:lnTo>
                    <a:pt x="1022" y="968"/>
                  </a:lnTo>
                  <a:lnTo>
                    <a:pt x="1015" y="979"/>
                  </a:lnTo>
                  <a:lnTo>
                    <a:pt x="1012" y="993"/>
                  </a:lnTo>
                  <a:lnTo>
                    <a:pt x="1015" y="1005"/>
                  </a:lnTo>
                  <a:lnTo>
                    <a:pt x="1022" y="1016"/>
                  </a:lnTo>
                  <a:lnTo>
                    <a:pt x="1256" y="1250"/>
                  </a:lnTo>
                  <a:lnTo>
                    <a:pt x="1267" y="1258"/>
                  </a:lnTo>
                  <a:lnTo>
                    <a:pt x="1280" y="1260"/>
                  </a:lnTo>
                  <a:lnTo>
                    <a:pt x="1292" y="1258"/>
                  </a:lnTo>
                  <a:lnTo>
                    <a:pt x="1303" y="1250"/>
                  </a:lnTo>
                  <a:lnTo>
                    <a:pt x="1311" y="1239"/>
                  </a:lnTo>
                  <a:lnTo>
                    <a:pt x="1313" y="1227"/>
                  </a:lnTo>
                  <a:lnTo>
                    <a:pt x="1311" y="1214"/>
                  </a:lnTo>
                  <a:lnTo>
                    <a:pt x="1303" y="1203"/>
                  </a:lnTo>
                  <a:lnTo>
                    <a:pt x="1070" y="968"/>
                  </a:lnTo>
                  <a:lnTo>
                    <a:pt x="1059" y="962"/>
                  </a:lnTo>
                  <a:lnTo>
                    <a:pt x="1045" y="960"/>
                  </a:lnTo>
                  <a:close/>
                  <a:moveTo>
                    <a:pt x="1208" y="0"/>
                  </a:moveTo>
                  <a:lnTo>
                    <a:pt x="1251" y="2"/>
                  </a:lnTo>
                  <a:lnTo>
                    <a:pt x="1294" y="12"/>
                  </a:lnTo>
                  <a:lnTo>
                    <a:pt x="1298" y="13"/>
                  </a:lnTo>
                  <a:lnTo>
                    <a:pt x="1302" y="17"/>
                  </a:lnTo>
                  <a:lnTo>
                    <a:pt x="1305" y="20"/>
                  </a:lnTo>
                  <a:lnTo>
                    <a:pt x="1306" y="24"/>
                  </a:lnTo>
                  <a:lnTo>
                    <a:pt x="1307" y="30"/>
                  </a:lnTo>
                  <a:lnTo>
                    <a:pt x="1306" y="34"/>
                  </a:lnTo>
                  <a:lnTo>
                    <a:pt x="1304" y="39"/>
                  </a:lnTo>
                  <a:lnTo>
                    <a:pt x="1302" y="42"/>
                  </a:lnTo>
                  <a:lnTo>
                    <a:pt x="1110" y="234"/>
                  </a:lnTo>
                  <a:lnTo>
                    <a:pt x="1113" y="240"/>
                  </a:lnTo>
                  <a:lnTo>
                    <a:pt x="1118" y="249"/>
                  </a:lnTo>
                  <a:lnTo>
                    <a:pt x="1125" y="259"/>
                  </a:lnTo>
                  <a:lnTo>
                    <a:pt x="1135" y="272"/>
                  </a:lnTo>
                  <a:lnTo>
                    <a:pt x="1147" y="288"/>
                  </a:lnTo>
                  <a:lnTo>
                    <a:pt x="1163" y="307"/>
                  </a:lnTo>
                  <a:lnTo>
                    <a:pt x="1184" y="328"/>
                  </a:lnTo>
                  <a:lnTo>
                    <a:pt x="1206" y="349"/>
                  </a:lnTo>
                  <a:lnTo>
                    <a:pt x="1225" y="365"/>
                  </a:lnTo>
                  <a:lnTo>
                    <a:pt x="1240" y="378"/>
                  </a:lnTo>
                  <a:lnTo>
                    <a:pt x="1253" y="387"/>
                  </a:lnTo>
                  <a:lnTo>
                    <a:pt x="1264" y="395"/>
                  </a:lnTo>
                  <a:lnTo>
                    <a:pt x="1272" y="400"/>
                  </a:lnTo>
                  <a:lnTo>
                    <a:pt x="1279" y="402"/>
                  </a:lnTo>
                  <a:lnTo>
                    <a:pt x="1470" y="210"/>
                  </a:lnTo>
                  <a:lnTo>
                    <a:pt x="1473" y="207"/>
                  </a:lnTo>
                  <a:lnTo>
                    <a:pt x="1478" y="205"/>
                  </a:lnTo>
                  <a:lnTo>
                    <a:pt x="1482" y="205"/>
                  </a:lnTo>
                  <a:lnTo>
                    <a:pt x="1488" y="205"/>
                  </a:lnTo>
                  <a:lnTo>
                    <a:pt x="1492" y="207"/>
                  </a:lnTo>
                  <a:lnTo>
                    <a:pt x="1495" y="209"/>
                  </a:lnTo>
                  <a:lnTo>
                    <a:pt x="1499" y="214"/>
                  </a:lnTo>
                  <a:lnTo>
                    <a:pt x="1500" y="218"/>
                  </a:lnTo>
                  <a:lnTo>
                    <a:pt x="1510" y="258"/>
                  </a:lnTo>
                  <a:lnTo>
                    <a:pt x="1513" y="298"/>
                  </a:lnTo>
                  <a:lnTo>
                    <a:pt x="1511" y="339"/>
                  </a:lnTo>
                  <a:lnTo>
                    <a:pt x="1503" y="379"/>
                  </a:lnTo>
                  <a:lnTo>
                    <a:pt x="1491" y="417"/>
                  </a:lnTo>
                  <a:lnTo>
                    <a:pt x="1473" y="453"/>
                  </a:lnTo>
                  <a:lnTo>
                    <a:pt x="1451" y="488"/>
                  </a:lnTo>
                  <a:lnTo>
                    <a:pt x="1424" y="518"/>
                  </a:lnTo>
                  <a:lnTo>
                    <a:pt x="1394" y="545"/>
                  </a:lnTo>
                  <a:lnTo>
                    <a:pt x="1361" y="567"/>
                  </a:lnTo>
                  <a:lnTo>
                    <a:pt x="1325" y="584"/>
                  </a:lnTo>
                  <a:lnTo>
                    <a:pt x="1287" y="598"/>
                  </a:lnTo>
                  <a:lnTo>
                    <a:pt x="1249" y="605"/>
                  </a:lnTo>
                  <a:lnTo>
                    <a:pt x="1208" y="608"/>
                  </a:lnTo>
                  <a:lnTo>
                    <a:pt x="1208" y="608"/>
                  </a:lnTo>
                  <a:lnTo>
                    <a:pt x="1168" y="605"/>
                  </a:lnTo>
                  <a:lnTo>
                    <a:pt x="1127" y="597"/>
                  </a:lnTo>
                  <a:lnTo>
                    <a:pt x="1088" y="583"/>
                  </a:lnTo>
                  <a:lnTo>
                    <a:pt x="856" y="815"/>
                  </a:lnTo>
                  <a:lnTo>
                    <a:pt x="932" y="890"/>
                  </a:lnTo>
                  <a:lnTo>
                    <a:pt x="984" y="840"/>
                  </a:lnTo>
                  <a:lnTo>
                    <a:pt x="996" y="830"/>
                  </a:lnTo>
                  <a:lnTo>
                    <a:pt x="1010" y="824"/>
                  </a:lnTo>
                  <a:lnTo>
                    <a:pt x="1026" y="822"/>
                  </a:lnTo>
                  <a:lnTo>
                    <a:pt x="1041" y="824"/>
                  </a:lnTo>
                  <a:lnTo>
                    <a:pt x="1055" y="830"/>
                  </a:lnTo>
                  <a:lnTo>
                    <a:pt x="1069" y="840"/>
                  </a:lnTo>
                  <a:lnTo>
                    <a:pt x="1433" y="1204"/>
                  </a:lnTo>
                  <a:lnTo>
                    <a:pt x="1443" y="1216"/>
                  </a:lnTo>
                  <a:lnTo>
                    <a:pt x="1448" y="1230"/>
                  </a:lnTo>
                  <a:lnTo>
                    <a:pt x="1450" y="1246"/>
                  </a:lnTo>
                  <a:lnTo>
                    <a:pt x="1448" y="1261"/>
                  </a:lnTo>
                  <a:lnTo>
                    <a:pt x="1443" y="1275"/>
                  </a:lnTo>
                  <a:lnTo>
                    <a:pt x="1433" y="1288"/>
                  </a:lnTo>
                  <a:lnTo>
                    <a:pt x="1236" y="1486"/>
                  </a:lnTo>
                  <a:lnTo>
                    <a:pt x="1223" y="1495"/>
                  </a:lnTo>
                  <a:lnTo>
                    <a:pt x="1208" y="1501"/>
                  </a:lnTo>
                  <a:lnTo>
                    <a:pt x="1193" y="1503"/>
                  </a:lnTo>
                  <a:lnTo>
                    <a:pt x="1177" y="1501"/>
                  </a:lnTo>
                  <a:lnTo>
                    <a:pt x="1163" y="1495"/>
                  </a:lnTo>
                  <a:lnTo>
                    <a:pt x="1151" y="1486"/>
                  </a:lnTo>
                  <a:lnTo>
                    <a:pt x="787" y="1121"/>
                  </a:lnTo>
                  <a:lnTo>
                    <a:pt x="777" y="1108"/>
                  </a:lnTo>
                  <a:lnTo>
                    <a:pt x="771" y="1094"/>
                  </a:lnTo>
                  <a:lnTo>
                    <a:pt x="769" y="1078"/>
                  </a:lnTo>
                  <a:lnTo>
                    <a:pt x="771" y="1063"/>
                  </a:lnTo>
                  <a:lnTo>
                    <a:pt x="777" y="1049"/>
                  </a:lnTo>
                  <a:lnTo>
                    <a:pt x="787" y="1037"/>
                  </a:lnTo>
                  <a:lnTo>
                    <a:pt x="837" y="985"/>
                  </a:lnTo>
                  <a:lnTo>
                    <a:pt x="763" y="909"/>
                  </a:lnTo>
                  <a:lnTo>
                    <a:pt x="583" y="1088"/>
                  </a:lnTo>
                  <a:lnTo>
                    <a:pt x="597" y="1127"/>
                  </a:lnTo>
                  <a:lnTo>
                    <a:pt x="605" y="1166"/>
                  </a:lnTo>
                  <a:lnTo>
                    <a:pt x="609" y="1208"/>
                  </a:lnTo>
                  <a:lnTo>
                    <a:pt x="605" y="1248"/>
                  </a:lnTo>
                  <a:lnTo>
                    <a:pt x="598" y="1286"/>
                  </a:lnTo>
                  <a:lnTo>
                    <a:pt x="586" y="1324"/>
                  </a:lnTo>
                  <a:lnTo>
                    <a:pt x="568" y="1360"/>
                  </a:lnTo>
                  <a:lnTo>
                    <a:pt x="546" y="1393"/>
                  </a:lnTo>
                  <a:lnTo>
                    <a:pt x="520" y="1423"/>
                  </a:lnTo>
                  <a:lnTo>
                    <a:pt x="489" y="1449"/>
                  </a:lnTo>
                  <a:lnTo>
                    <a:pt x="456" y="1471"/>
                  </a:lnTo>
                  <a:lnTo>
                    <a:pt x="420" y="1489"/>
                  </a:lnTo>
                  <a:lnTo>
                    <a:pt x="383" y="1502"/>
                  </a:lnTo>
                  <a:lnTo>
                    <a:pt x="345" y="1510"/>
                  </a:lnTo>
                  <a:lnTo>
                    <a:pt x="304" y="1512"/>
                  </a:lnTo>
                  <a:lnTo>
                    <a:pt x="261" y="1510"/>
                  </a:lnTo>
                  <a:lnTo>
                    <a:pt x="219" y="1500"/>
                  </a:lnTo>
                  <a:lnTo>
                    <a:pt x="215" y="1499"/>
                  </a:lnTo>
                  <a:lnTo>
                    <a:pt x="211" y="1495"/>
                  </a:lnTo>
                  <a:lnTo>
                    <a:pt x="208" y="1491"/>
                  </a:lnTo>
                  <a:lnTo>
                    <a:pt x="207" y="1487"/>
                  </a:lnTo>
                  <a:lnTo>
                    <a:pt x="206" y="1482"/>
                  </a:lnTo>
                  <a:lnTo>
                    <a:pt x="207" y="1478"/>
                  </a:lnTo>
                  <a:lnTo>
                    <a:pt x="208" y="1473"/>
                  </a:lnTo>
                  <a:lnTo>
                    <a:pt x="211" y="1470"/>
                  </a:lnTo>
                  <a:lnTo>
                    <a:pt x="403" y="1278"/>
                  </a:lnTo>
                  <a:lnTo>
                    <a:pt x="400" y="1272"/>
                  </a:lnTo>
                  <a:lnTo>
                    <a:pt x="395" y="1263"/>
                  </a:lnTo>
                  <a:lnTo>
                    <a:pt x="389" y="1252"/>
                  </a:lnTo>
                  <a:lnTo>
                    <a:pt x="379" y="1239"/>
                  </a:lnTo>
                  <a:lnTo>
                    <a:pt x="365" y="1224"/>
                  </a:lnTo>
                  <a:lnTo>
                    <a:pt x="349" y="1205"/>
                  </a:lnTo>
                  <a:lnTo>
                    <a:pt x="328" y="1184"/>
                  </a:lnTo>
                  <a:lnTo>
                    <a:pt x="307" y="1163"/>
                  </a:lnTo>
                  <a:lnTo>
                    <a:pt x="288" y="1147"/>
                  </a:lnTo>
                  <a:lnTo>
                    <a:pt x="273" y="1133"/>
                  </a:lnTo>
                  <a:lnTo>
                    <a:pt x="260" y="1125"/>
                  </a:lnTo>
                  <a:lnTo>
                    <a:pt x="249" y="1117"/>
                  </a:lnTo>
                  <a:lnTo>
                    <a:pt x="240" y="1113"/>
                  </a:lnTo>
                  <a:lnTo>
                    <a:pt x="235" y="1110"/>
                  </a:lnTo>
                  <a:lnTo>
                    <a:pt x="43" y="1302"/>
                  </a:lnTo>
                  <a:lnTo>
                    <a:pt x="40" y="1305"/>
                  </a:lnTo>
                  <a:lnTo>
                    <a:pt x="35" y="1306"/>
                  </a:lnTo>
                  <a:lnTo>
                    <a:pt x="30" y="1307"/>
                  </a:lnTo>
                  <a:lnTo>
                    <a:pt x="26" y="1307"/>
                  </a:lnTo>
                  <a:lnTo>
                    <a:pt x="21" y="1305"/>
                  </a:lnTo>
                  <a:lnTo>
                    <a:pt x="18" y="1302"/>
                  </a:lnTo>
                  <a:lnTo>
                    <a:pt x="15" y="1299"/>
                  </a:lnTo>
                  <a:lnTo>
                    <a:pt x="12" y="1294"/>
                  </a:lnTo>
                  <a:lnTo>
                    <a:pt x="4" y="1253"/>
                  </a:lnTo>
                  <a:lnTo>
                    <a:pt x="0" y="1214"/>
                  </a:lnTo>
                  <a:lnTo>
                    <a:pt x="2" y="1173"/>
                  </a:lnTo>
                  <a:lnTo>
                    <a:pt x="10" y="1133"/>
                  </a:lnTo>
                  <a:lnTo>
                    <a:pt x="22" y="1095"/>
                  </a:lnTo>
                  <a:lnTo>
                    <a:pt x="40" y="1059"/>
                  </a:lnTo>
                  <a:lnTo>
                    <a:pt x="62" y="1025"/>
                  </a:lnTo>
                  <a:lnTo>
                    <a:pt x="89" y="994"/>
                  </a:lnTo>
                  <a:lnTo>
                    <a:pt x="119" y="967"/>
                  </a:lnTo>
                  <a:lnTo>
                    <a:pt x="152" y="945"/>
                  </a:lnTo>
                  <a:lnTo>
                    <a:pt x="187" y="928"/>
                  </a:lnTo>
                  <a:lnTo>
                    <a:pt x="225" y="914"/>
                  </a:lnTo>
                  <a:lnTo>
                    <a:pt x="264" y="907"/>
                  </a:lnTo>
                  <a:lnTo>
                    <a:pt x="304" y="905"/>
                  </a:lnTo>
                  <a:lnTo>
                    <a:pt x="346" y="907"/>
                  </a:lnTo>
                  <a:lnTo>
                    <a:pt x="385" y="916"/>
                  </a:lnTo>
                  <a:lnTo>
                    <a:pt x="424" y="929"/>
                  </a:lnTo>
                  <a:lnTo>
                    <a:pt x="603" y="751"/>
                  </a:lnTo>
                  <a:lnTo>
                    <a:pt x="365" y="513"/>
                  </a:lnTo>
                  <a:lnTo>
                    <a:pt x="364" y="512"/>
                  </a:lnTo>
                  <a:lnTo>
                    <a:pt x="177" y="403"/>
                  </a:lnTo>
                  <a:lnTo>
                    <a:pt x="173" y="400"/>
                  </a:lnTo>
                  <a:lnTo>
                    <a:pt x="170" y="396"/>
                  </a:lnTo>
                  <a:lnTo>
                    <a:pt x="43" y="212"/>
                  </a:lnTo>
                  <a:lnTo>
                    <a:pt x="39" y="201"/>
                  </a:lnTo>
                  <a:lnTo>
                    <a:pt x="40" y="190"/>
                  </a:lnTo>
                  <a:lnTo>
                    <a:pt x="45" y="179"/>
                  </a:lnTo>
                  <a:lnTo>
                    <a:pt x="127" y="98"/>
                  </a:lnTo>
                  <a:lnTo>
                    <a:pt x="138" y="93"/>
                  </a:lnTo>
                  <a:lnTo>
                    <a:pt x="149" y="91"/>
                  </a:lnTo>
                  <a:lnTo>
                    <a:pt x="160" y="96"/>
                  </a:lnTo>
                  <a:lnTo>
                    <a:pt x="343" y="222"/>
                  </a:lnTo>
                  <a:lnTo>
                    <a:pt x="347" y="226"/>
                  </a:lnTo>
                  <a:lnTo>
                    <a:pt x="350" y="231"/>
                  </a:lnTo>
                  <a:lnTo>
                    <a:pt x="459" y="417"/>
                  </a:lnTo>
                  <a:lnTo>
                    <a:pt x="460" y="418"/>
                  </a:lnTo>
                  <a:lnTo>
                    <a:pt x="698" y="656"/>
                  </a:lnTo>
                  <a:lnTo>
                    <a:pt x="930" y="424"/>
                  </a:lnTo>
                  <a:lnTo>
                    <a:pt x="916" y="385"/>
                  </a:lnTo>
                  <a:lnTo>
                    <a:pt x="908" y="346"/>
                  </a:lnTo>
                  <a:lnTo>
                    <a:pt x="905" y="304"/>
                  </a:lnTo>
                  <a:lnTo>
                    <a:pt x="907" y="264"/>
                  </a:lnTo>
                  <a:lnTo>
                    <a:pt x="914" y="225"/>
                  </a:lnTo>
                  <a:lnTo>
                    <a:pt x="928" y="187"/>
                  </a:lnTo>
                  <a:lnTo>
                    <a:pt x="945" y="152"/>
                  </a:lnTo>
                  <a:lnTo>
                    <a:pt x="967" y="119"/>
                  </a:lnTo>
                  <a:lnTo>
                    <a:pt x="994" y="89"/>
                  </a:lnTo>
                  <a:lnTo>
                    <a:pt x="1023" y="63"/>
                  </a:lnTo>
                  <a:lnTo>
                    <a:pt x="1056" y="40"/>
                  </a:lnTo>
                  <a:lnTo>
                    <a:pt x="1092" y="23"/>
                  </a:lnTo>
                  <a:lnTo>
                    <a:pt x="1129" y="10"/>
                  </a:lnTo>
                  <a:lnTo>
                    <a:pt x="1169" y="2"/>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cxnSp>
        <p:nvCxnSpPr>
          <p:cNvPr id="5" name="Connecteur droit 4"/>
          <p:cNvCxnSpPr/>
          <p:nvPr/>
        </p:nvCxnSpPr>
        <p:spPr>
          <a:xfrm flipV="1">
            <a:off x="742951" y="679617"/>
            <a:ext cx="0" cy="357162"/>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9" name="Connecteur droit 8"/>
          <p:cNvCxnSpPr/>
          <p:nvPr/>
        </p:nvCxnSpPr>
        <p:spPr>
          <a:xfrm flipV="1">
            <a:off x="742951" y="646254"/>
            <a:ext cx="4886324" cy="33363"/>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623060" y="1285447"/>
            <a:ext cx="3119540" cy="1015663"/>
          </a:xfrm>
          <a:prstGeom prst="rect">
            <a:avLst/>
          </a:prstGeom>
        </p:spPr>
        <p:txBody>
          <a:bodyPr wrap="square">
            <a:spAutoFit/>
          </a:bodyPr>
          <a:lstStyle/>
          <a:p>
            <a:r>
              <a:rPr lang="fr-CA" sz="2000" b="1" dirty="0" smtClean="0">
                <a:solidFill>
                  <a:srgbClr val="002060"/>
                </a:solidFill>
                <a:latin typeface="+mj-lt"/>
              </a:rPr>
              <a:t>La modélisation des</a:t>
            </a:r>
          </a:p>
          <a:p>
            <a:r>
              <a:rPr lang="fr-CA" sz="2000" b="1" dirty="0">
                <a:solidFill>
                  <a:srgbClr val="002060"/>
                </a:solidFill>
                <a:latin typeface="+mj-lt"/>
              </a:rPr>
              <a:t>p</a:t>
            </a:r>
            <a:r>
              <a:rPr lang="fr-CA" sz="2000" b="1" dirty="0" smtClean="0">
                <a:solidFill>
                  <a:srgbClr val="002060"/>
                </a:solidFill>
                <a:latin typeface="+mj-lt"/>
              </a:rPr>
              <a:t>rocessus</a:t>
            </a:r>
          </a:p>
          <a:p>
            <a:r>
              <a:rPr lang="fr-CA" sz="2000" b="1" dirty="0" smtClean="0">
                <a:solidFill>
                  <a:srgbClr val="002060"/>
                </a:solidFill>
                <a:latin typeface="+mj-lt"/>
              </a:rPr>
              <a:t>« AS-IS » </a:t>
            </a:r>
          </a:p>
        </p:txBody>
      </p:sp>
      <p:pic>
        <p:nvPicPr>
          <p:cNvPr id="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323028" y="2601813"/>
            <a:ext cx="8672016" cy="3406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ZoneTexte 22"/>
          <p:cNvSpPr txBox="1"/>
          <p:nvPr/>
        </p:nvSpPr>
        <p:spPr>
          <a:xfrm>
            <a:off x="2278174" y="6309320"/>
            <a:ext cx="4227994" cy="424700"/>
          </a:xfrm>
          <a:prstGeom prst="rect">
            <a:avLst/>
          </a:prstGeom>
        </p:spPr>
        <p:txBody>
          <a:bodyPr vert="horz" wrap="square" lIns="91440" tIns="45720" rIns="91440" bIns="45720" rtlCol="0">
            <a:normAutofit/>
          </a:bodyPr>
          <a:lstStyle/>
          <a:p>
            <a:pPr algn="ctr" defTabSz="457200">
              <a:spcBef>
                <a:spcPct val="20000"/>
              </a:spcBef>
              <a:buClr>
                <a:srgbClr val="003C71"/>
              </a:buClr>
              <a:buSzPct val="125000"/>
            </a:pPr>
            <a:r>
              <a:rPr lang="fr-CA" sz="1050" dirty="0" smtClean="0">
                <a:solidFill>
                  <a:srgbClr val="000000"/>
                </a:solidFill>
                <a:latin typeface="Arial"/>
                <a:cs typeface="Times"/>
              </a:rPr>
              <a:t>Source: 2015-2017, PMI-PBA Certification </a:t>
            </a:r>
            <a:r>
              <a:rPr lang="fr-CA" sz="1050" dirty="0" err="1" smtClean="0">
                <a:solidFill>
                  <a:srgbClr val="000000"/>
                </a:solidFill>
                <a:latin typeface="Arial"/>
                <a:cs typeface="Times"/>
              </a:rPr>
              <a:t>Study</a:t>
            </a:r>
            <a:r>
              <a:rPr lang="fr-CA" sz="1050" dirty="0" smtClean="0">
                <a:solidFill>
                  <a:srgbClr val="000000"/>
                </a:solidFill>
                <a:latin typeface="Arial"/>
                <a:cs typeface="Times"/>
              </a:rPr>
              <a:t> Guide, p.67</a:t>
            </a:r>
            <a:endParaRPr lang="fr-CA" sz="1050" dirty="0">
              <a:solidFill>
                <a:srgbClr val="000000"/>
              </a:solidFill>
              <a:latin typeface="Arial"/>
              <a:cs typeface="Times"/>
            </a:endParaRPr>
          </a:p>
        </p:txBody>
      </p:sp>
    </p:spTree>
    <p:extLst>
      <p:ext uri="{BB962C8B-B14F-4D97-AF65-F5344CB8AC3E}">
        <p14:creationId xmlns:p14="http://schemas.microsoft.com/office/powerpoint/2010/main" val="6748327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zachman.com/images/ZI_PIcs/ZFW2001-11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799833"/>
            <a:ext cx="8763194" cy="6085551"/>
          </a:xfrm>
          <a:prstGeom prst="rect">
            <a:avLst/>
          </a:prstGeom>
          <a:noFill/>
          <a:extLst>
            <a:ext uri="{909E8E84-426E-40DD-AFC4-6F175D3DCCD1}">
              <a14:hiddenFill xmlns:a14="http://schemas.microsoft.com/office/drawing/2010/main">
                <a:solidFill>
                  <a:srgbClr val="FFFFFF"/>
                </a:solidFill>
              </a14:hiddenFill>
            </a:ext>
          </a:extLst>
        </p:spPr>
      </p:pic>
      <p:sp>
        <p:nvSpPr>
          <p:cNvPr id="4" name="Flèche droite 3"/>
          <p:cNvSpPr/>
          <p:nvPr/>
        </p:nvSpPr>
        <p:spPr>
          <a:xfrm>
            <a:off x="107504" y="1807945"/>
            <a:ext cx="432048" cy="50405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7" name="Étoile à 5 branches 6"/>
          <p:cNvSpPr/>
          <p:nvPr/>
        </p:nvSpPr>
        <p:spPr>
          <a:xfrm>
            <a:off x="1835696" y="4449339"/>
            <a:ext cx="504056" cy="310934"/>
          </a:xfrm>
          <a:prstGeom prst="star5">
            <a:avLst/>
          </a:prstGeom>
          <a:solidFill>
            <a:srgbClr val="FF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11" name="Flèche droite 10"/>
          <p:cNvSpPr/>
          <p:nvPr/>
        </p:nvSpPr>
        <p:spPr>
          <a:xfrm>
            <a:off x="107504" y="4760273"/>
            <a:ext cx="432048" cy="50405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2" name="Étoile à 5 branches 11"/>
          <p:cNvSpPr/>
          <p:nvPr/>
        </p:nvSpPr>
        <p:spPr>
          <a:xfrm>
            <a:off x="2987824" y="4449339"/>
            <a:ext cx="504056" cy="310934"/>
          </a:xfrm>
          <a:prstGeom prst="star5">
            <a:avLst/>
          </a:prstGeom>
          <a:solidFill>
            <a:srgbClr val="FF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13" name="Étoile à 5 branches 12"/>
          <p:cNvSpPr/>
          <p:nvPr/>
        </p:nvSpPr>
        <p:spPr>
          <a:xfrm>
            <a:off x="3995936" y="4449339"/>
            <a:ext cx="504056" cy="310934"/>
          </a:xfrm>
          <a:prstGeom prst="star5">
            <a:avLst/>
          </a:prstGeom>
          <a:solidFill>
            <a:srgbClr val="FF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5" name="Rectangle à coins arrondis 4"/>
          <p:cNvSpPr/>
          <p:nvPr/>
        </p:nvSpPr>
        <p:spPr>
          <a:xfrm>
            <a:off x="1115616" y="1159873"/>
            <a:ext cx="1080120" cy="504056"/>
          </a:xfrm>
          <a:prstGeom prst="roundRect">
            <a:avLst/>
          </a:prstGeom>
          <a:noFill/>
          <a:ln w="38100">
            <a:solidFill>
              <a:srgbClr val="FF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5" name="Rectangle à coins arrondis 14"/>
          <p:cNvSpPr/>
          <p:nvPr/>
        </p:nvSpPr>
        <p:spPr>
          <a:xfrm>
            <a:off x="2267744" y="1159873"/>
            <a:ext cx="1080120" cy="504056"/>
          </a:xfrm>
          <a:prstGeom prst="roundRect">
            <a:avLst/>
          </a:prstGeom>
          <a:noFill/>
          <a:ln w="38100">
            <a:solidFill>
              <a:srgbClr val="FF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6" name="Rectangle à coins arrondis 15"/>
          <p:cNvSpPr/>
          <p:nvPr/>
        </p:nvSpPr>
        <p:spPr>
          <a:xfrm>
            <a:off x="3419872" y="1159873"/>
            <a:ext cx="1080120" cy="504056"/>
          </a:xfrm>
          <a:prstGeom prst="roundRect">
            <a:avLst/>
          </a:prstGeom>
          <a:noFill/>
          <a:ln w="38100">
            <a:solidFill>
              <a:srgbClr val="FF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7"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a:solidFill>
                  <a:srgbClr val="003C71"/>
                </a:solidFill>
              </a:rPr>
              <a:t>détermination des besoins </a:t>
            </a:r>
            <a:r>
              <a:rPr lang="fr-CA" sz="2400" dirty="0">
                <a:solidFill>
                  <a:srgbClr val="003C71"/>
                </a:solidFill>
              </a:rPr>
              <a:t/>
            </a:r>
            <a:br>
              <a:rPr lang="fr-CA" sz="2400" dirty="0">
                <a:solidFill>
                  <a:srgbClr val="003C71"/>
                </a:solidFill>
              </a:rPr>
            </a:br>
            <a:r>
              <a:rPr lang="fr-CA" sz="1600" i="1" dirty="0">
                <a:solidFill>
                  <a:srgbClr val="003C71"/>
                </a:solidFill>
              </a:rPr>
              <a:t>Les incontournables</a:t>
            </a:r>
          </a:p>
        </p:txBody>
      </p:sp>
      <p:grpSp>
        <p:nvGrpSpPr>
          <p:cNvPr id="18" name="Group 219"/>
          <p:cNvGrpSpPr>
            <a:grpSpLocks noChangeAspect="1"/>
          </p:cNvGrpSpPr>
          <p:nvPr>
            <p:custDataLst>
              <p:tags r:id="rId1"/>
            </p:custDataLst>
          </p:nvPr>
        </p:nvGrpSpPr>
        <p:grpSpPr bwMode="auto">
          <a:xfrm>
            <a:off x="180344" y="608154"/>
            <a:ext cx="495932" cy="500088"/>
            <a:chOff x="640" y="1753"/>
            <a:chExt cx="358" cy="361"/>
          </a:xfrm>
          <a:solidFill>
            <a:schemeClr val="accent6">
              <a:lumMod val="50000"/>
            </a:schemeClr>
          </a:solidFill>
        </p:grpSpPr>
        <p:sp>
          <p:nvSpPr>
            <p:cNvPr id="19" name="Freeform 221"/>
            <p:cNvSpPr>
              <a:spLocks noEditPoints="1"/>
            </p:cNvSpPr>
            <p:nvPr/>
          </p:nvSpPr>
          <p:spPr bwMode="auto">
            <a:xfrm>
              <a:off x="640" y="1753"/>
              <a:ext cx="358" cy="361"/>
            </a:xfrm>
            <a:custGeom>
              <a:avLst/>
              <a:gdLst>
                <a:gd name="T0" fmla="*/ 1537 w 3582"/>
                <a:gd name="T1" fmla="*/ 775 h 3608"/>
                <a:gd name="T2" fmla="*/ 1233 w 3582"/>
                <a:gd name="T3" fmla="*/ 903 h 3608"/>
                <a:gd name="T4" fmla="*/ 987 w 3582"/>
                <a:gd name="T5" fmla="*/ 1115 h 3608"/>
                <a:gd name="T6" fmla="*/ 815 w 3582"/>
                <a:gd name="T7" fmla="*/ 1392 h 3608"/>
                <a:gd name="T8" fmla="*/ 735 w 3582"/>
                <a:gd name="T9" fmla="*/ 1718 h 3608"/>
                <a:gd name="T10" fmla="*/ 762 w 3582"/>
                <a:gd name="T11" fmla="*/ 2059 h 3608"/>
                <a:gd name="T12" fmla="*/ 890 w 3582"/>
                <a:gd name="T13" fmla="*/ 2362 h 3608"/>
                <a:gd name="T14" fmla="*/ 1101 w 3582"/>
                <a:gd name="T15" fmla="*/ 2609 h 3608"/>
                <a:gd name="T16" fmla="*/ 1378 w 3582"/>
                <a:gd name="T17" fmla="*/ 2780 h 3608"/>
                <a:gd name="T18" fmla="*/ 1704 w 3582"/>
                <a:gd name="T19" fmla="*/ 2861 h 3608"/>
                <a:gd name="T20" fmla="*/ 2046 w 3582"/>
                <a:gd name="T21" fmla="*/ 2833 h 3608"/>
                <a:gd name="T22" fmla="*/ 2350 w 3582"/>
                <a:gd name="T23" fmla="*/ 2706 h 3608"/>
                <a:gd name="T24" fmla="*/ 2596 w 3582"/>
                <a:gd name="T25" fmla="*/ 2494 h 3608"/>
                <a:gd name="T26" fmla="*/ 2768 w 3582"/>
                <a:gd name="T27" fmla="*/ 2217 h 3608"/>
                <a:gd name="T28" fmla="*/ 2848 w 3582"/>
                <a:gd name="T29" fmla="*/ 1891 h 3608"/>
                <a:gd name="T30" fmla="*/ 2821 w 3582"/>
                <a:gd name="T31" fmla="*/ 1549 h 3608"/>
                <a:gd name="T32" fmla="*/ 2693 w 3582"/>
                <a:gd name="T33" fmla="*/ 1245 h 3608"/>
                <a:gd name="T34" fmla="*/ 2481 w 3582"/>
                <a:gd name="T35" fmla="*/ 999 h 3608"/>
                <a:gd name="T36" fmla="*/ 2204 w 3582"/>
                <a:gd name="T37" fmla="*/ 827 h 3608"/>
                <a:gd name="T38" fmla="*/ 1878 w 3582"/>
                <a:gd name="T39" fmla="*/ 747 h 3608"/>
                <a:gd name="T40" fmla="*/ 2233 w 3582"/>
                <a:gd name="T41" fmla="*/ 3 h 3608"/>
                <a:gd name="T42" fmla="*/ 2348 w 3582"/>
                <a:gd name="T43" fmla="*/ 70 h 3608"/>
                <a:gd name="T44" fmla="*/ 2393 w 3582"/>
                <a:gd name="T45" fmla="*/ 196 h 3608"/>
                <a:gd name="T46" fmla="*/ 2605 w 3582"/>
                <a:gd name="T47" fmla="*/ 556 h 3608"/>
                <a:gd name="T48" fmla="*/ 2947 w 3582"/>
                <a:gd name="T49" fmla="*/ 455 h 3608"/>
                <a:gd name="T50" fmla="*/ 3066 w 3582"/>
                <a:gd name="T51" fmla="*/ 472 h 3608"/>
                <a:gd name="T52" fmla="*/ 3150 w 3582"/>
                <a:gd name="T53" fmla="*/ 550 h 3608"/>
                <a:gd name="T54" fmla="*/ 3582 w 3582"/>
                <a:gd name="T55" fmla="*/ 1341 h 3608"/>
                <a:gd name="T56" fmla="*/ 3551 w 3582"/>
                <a:gd name="T57" fmla="*/ 1459 h 3608"/>
                <a:gd name="T58" fmla="*/ 3274 w 3582"/>
                <a:gd name="T59" fmla="*/ 1643 h 3608"/>
                <a:gd name="T60" fmla="*/ 3274 w 3582"/>
                <a:gd name="T61" fmla="*/ 1965 h 3608"/>
                <a:gd name="T62" fmla="*/ 3551 w 3582"/>
                <a:gd name="T63" fmla="*/ 2150 h 3608"/>
                <a:gd name="T64" fmla="*/ 3582 w 3582"/>
                <a:gd name="T65" fmla="*/ 2267 h 3608"/>
                <a:gd name="T66" fmla="*/ 3150 w 3582"/>
                <a:gd name="T67" fmla="*/ 3058 h 3608"/>
                <a:gd name="T68" fmla="*/ 3066 w 3582"/>
                <a:gd name="T69" fmla="*/ 3136 h 3608"/>
                <a:gd name="T70" fmla="*/ 2947 w 3582"/>
                <a:gd name="T71" fmla="*/ 3152 h 3608"/>
                <a:gd name="T72" fmla="*/ 2605 w 3582"/>
                <a:gd name="T73" fmla="*/ 3053 h 3608"/>
                <a:gd name="T74" fmla="*/ 2393 w 3582"/>
                <a:gd name="T75" fmla="*/ 3412 h 3608"/>
                <a:gd name="T76" fmla="*/ 2348 w 3582"/>
                <a:gd name="T77" fmla="*/ 3539 h 3608"/>
                <a:gd name="T78" fmla="*/ 2233 w 3582"/>
                <a:gd name="T79" fmla="*/ 3605 h 3608"/>
                <a:gd name="T80" fmla="*/ 1325 w 3582"/>
                <a:gd name="T81" fmla="*/ 3598 h 3608"/>
                <a:gd name="T82" fmla="*/ 1227 w 3582"/>
                <a:gd name="T83" fmla="*/ 3528 h 3608"/>
                <a:gd name="T84" fmla="*/ 1189 w 3582"/>
                <a:gd name="T85" fmla="*/ 3412 h 3608"/>
                <a:gd name="T86" fmla="*/ 977 w 3582"/>
                <a:gd name="T87" fmla="*/ 3053 h 3608"/>
                <a:gd name="T88" fmla="*/ 636 w 3582"/>
                <a:gd name="T89" fmla="*/ 3152 h 3608"/>
                <a:gd name="T90" fmla="*/ 517 w 3582"/>
                <a:gd name="T91" fmla="*/ 3136 h 3608"/>
                <a:gd name="T92" fmla="*/ 432 w 3582"/>
                <a:gd name="T93" fmla="*/ 3058 h 3608"/>
                <a:gd name="T94" fmla="*/ 0 w 3582"/>
                <a:gd name="T95" fmla="*/ 2267 h 3608"/>
                <a:gd name="T96" fmla="*/ 32 w 3582"/>
                <a:gd name="T97" fmla="*/ 2150 h 3608"/>
                <a:gd name="T98" fmla="*/ 309 w 3582"/>
                <a:gd name="T99" fmla="*/ 1965 h 3608"/>
                <a:gd name="T100" fmla="*/ 309 w 3582"/>
                <a:gd name="T101" fmla="*/ 1643 h 3608"/>
                <a:gd name="T102" fmla="*/ 32 w 3582"/>
                <a:gd name="T103" fmla="*/ 1459 h 3608"/>
                <a:gd name="T104" fmla="*/ 0 w 3582"/>
                <a:gd name="T105" fmla="*/ 1341 h 3608"/>
                <a:gd name="T106" fmla="*/ 432 w 3582"/>
                <a:gd name="T107" fmla="*/ 550 h 3608"/>
                <a:gd name="T108" fmla="*/ 517 w 3582"/>
                <a:gd name="T109" fmla="*/ 472 h 3608"/>
                <a:gd name="T110" fmla="*/ 636 w 3582"/>
                <a:gd name="T111" fmla="*/ 455 h 3608"/>
                <a:gd name="T112" fmla="*/ 977 w 3582"/>
                <a:gd name="T113" fmla="*/ 556 h 3608"/>
                <a:gd name="T114" fmla="*/ 1189 w 3582"/>
                <a:gd name="T115" fmla="*/ 196 h 3608"/>
                <a:gd name="T116" fmla="*/ 1235 w 3582"/>
                <a:gd name="T117" fmla="*/ 70 h 3608"/>
                <a:gd name="T118" fmla="*/ 1350 w 3582"/>
                <a:gd name="T119" fmla="*/ 3 h 3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2" h="3608">
                  <a:moveTo>
                    <a:pt x="1791" y="744"/>
                  </a:moveTo>
                  <a:lnTo>
                    <a:pt x="1704" y="747"/>
                  </a:lnTo>
                  <a:lnTo>
                    <a:pt x="1619" y="758"/>
                  </a:lnTo>
                  <a:lnTo>
                    <a:pt x="1537" y="775"/>
                  </a:lnTo>
                  <a:lnTo>
                    <a:pt x="1457" y="798"/>
                  </a:lnTo>
                  <a:lnTo>
                    <a:pt x="1378" y="827"/>
                  </a:lnTo>
                  <a:lnTo>
                    <a:pt x="1305" y="863"/>
                  </a:lnTo>
                  <a:lnTo>
                    <a:pt x="1233" y="903"/>
                  </a:lnTo>
                  <a:lnTo>
                    <a:pt x="1165" y="948"/>
                  </a:lnTo>
                  <a:lnTo>
                    <a:pt x="1101" y="999"/>
                  </a:lnTo>
                  <a:lnTo>
                    <a:pt x="1042" y="1054"/>
                  </a:lnTo>
                  <a:lnTo>
                    <a:pt x="987" y="1115"/>
                  </a:lnTo>
                  <a:lnTo>
                    <a:pt x="936" y="1178"/>
                  </a:lnTo>
                  <a:lnTo>
                    <a:pt x="890" y="1245"/>
                  </a:lnTo>
                  <a:lnTo>
                    <a:pt x="849" y="1317"/>
                  </a:lnTo>
                  <a:lnTo>
                    <a:pt x="815" y="1392"/>
                  </a:lnTo>
                  <a:lnTo>
                    <a:pt x="785" y="1469"/>
                  </a:lnTo>
                  <a:lnTo>
                    <a:pt x="762" y="1549"/>
                  </a:lnTo>
                  <a:lnTo>
                    <a:pt x="745" y="1632"/>
                  </a:lnTo>
                  <a:lnTo>
                    <a:pt x="735" y="1718"/>
                  </a:lnTo>
                  <a:lnTo>
                    <a:pt x="732" y="1804"/>
                  </a:lnTo>
                  <a:lnTo>
                    <a:pt x="735" y="1891"/>
                  </a:lnTo>
                  <a:lnTo>
                    <a:pt x="745" y="1976"/>
                  </a:lnTo>
                  <a:lnTo>
                    <a:pt x="762" y="2059"/>
                  </a:lnTo>
                  <a:lnTo>
                    <a:pt x="785" y="2139"/>
                  </a:lnTo>
                  <a:lnTo>
                    <a:pt x="815" y="2217"/>
                  </a:lnTo>
                  <a:lnTo>
                    <a:pt x="849" y="2291"/>
                  </a:lnTo>
                  <a:lnTo>
                    <a:pt x="890" y="2362"/>
                  </a:lnTo>
                  <a:lnTo>
                    <a:pt x="936" y="2431"/>
                  </a:lnTo>
                  <a:lnTo>
                    <a:pt x="987" y="2494"/>
                  </a:lnTo>
                  <a:lnTo>
                    <a:pt x="1042" y="2554"/>
                  </a:lnTo>
                  <a:lnTo>
                    <a:pt x="1101" y="2609"/>
                  </a:lnTo>
                  <a:lnTo>
                    <a:pt x="1165" y="2659"/>
                  </a:lnTo>
                  <a:lnTo>
                    <a:pt x="1233" y="2706"/>
                  </a:lnTo>
                  <a:lnTo>
                    <a:pt x="1305" y="2746"/>
                  </a:lnTo>
                  <a:lnTo>
                    <a:pt x="1378" y="2780"/>
                  </a:lnTo>
                  <a:lnTo>
                    <a:pt x="1457" y="2810"/>
                  </a:lnTo>
                  <a:lnTo>
                    <a:pt x="1537" y="2833"/>
                  </a:lnTo>
                  <a:lnTo>
                    <a:pt x="1619" y="2851"/>
                  </a:lnTo>
                  <a:lnTo>
                    <a:pt x="1704" y="2861"/>
                  </a:lnTo>
                  <a:lnTo>
                    <a:pt x="1791" y="2864"/>
                  </a:lnTo>
                  <a:lnTo>
                    <a:pt x="1878" y="2861"/>
                  </a:lnTo>
                  <a:lnTo>
                    <a:pt x="1964" y="2851"/>
                  </a:lnTo>
                  <a:lnTo>
                    <a:pt x="2046" y="2833"/>
                  </a:lnTo>
                  <a:lnTo>
                    <a:pt x="2127" y="2810"/>
                  </a:lnTo>
                  <a:lnTo>
                    <a:pt x="2204" y="2780"/>
                  </a:lnTo>
                  <a:lnTo>
                    <a:pt x="2278" y="2746"/>
                  </a:lnTo>
                  <a:lnTo>
                    <a:pt x="2350" y="2706"/>
                  </a:lnTo>
                  <a:lnTo>
                    <a:pt x="2417" y="2659"/>
                  </a:lnTo>
                  <a:lnTo>
                    <a:pt x="2481" y="2609"/>
                  </a:lnTo>
                  <a:lnTo>
                    <a:pt x="2541" y="2554"/>
                  </a:lnTo>
                  <a:lnTo>
                    <a:pt x="2596" y="2494"/>
                  </a:lnTo>
                  <a:lnTo>
                    <a:pt x="2647" y="2431"/>
                  </a:lnTo>
                  <a:lnTo>
                    <a:pt x="2693" y="2362"/>
                  </a:lnTo>
                  <a:lnTo>
                    <a:pt x="2733" y="2291"/>
                  </a:lnTo>
                  <a:lnTo>
                    <a:pt x="2768" y="2217"/>
                  </a:lnTo>
                  <a:lnTo>
                    <a:pt x="2798" y="2139"/>
                  </a:lnTo>
                  <a:lnTo>
                    <a:pt x="2821" y="2059"/>
                  </a:lnTo>
                  <a:lnTo>
                    <a:pt x="2837" y="1976"/>
                  </a:lnTo>
                  <a:lnTo>
                    <a:pt x="2848" y="1891"/>
                  </a:lnTo>
                  <a:lnTo>
                    <a:pt x="2852" y="1804"/>
                  </a:lnTo>
                  <a:lnTo>
                    <a:pt x="2848" y="1718"/>
                  </a:lnTo>
                  <a:lnTo>
                    <a:pt x="2837" y="1632"/>
                  </a:lnTo>
                  <a:lnTo>
                    <a:pt x="2821" y="1549"/>
                  </a:lnTo>
                  <a:lnTo>
                    <a:pt x="2798" y="1469"/>
                  </a:lnTo>
                  <a:lnTo>
                    <a:pt x="2768" y="1392"/>
                  </a:lnTo>
                  <a:lnTo>
                    <a:pt x="2733" y="1317"/>
                  </a:lnTo>
                  <a:lnTo>
                    <a:pt x="2693" y="1245"/>
                  </a:lnTo>
                  <a:lnTo>
                    <a:pt x="2647" y="1178"/>
                  </a:lnTo>
                  <a:lnTo>
                    <a:pt x="2596" y="1115"/>
                  </a:lnTo>
                  <a:lnTo>
                    <a:pt x="2541" y="1054"/>
                  </a:lnTo>
                  <a:lnTo>
                    <a:pt x="2481" y="999"/>
                  </a:lnTo>
                  <a:lnTo>
                    <a:pt x="2417" y="948"/>
                  </a:lnTo>
                  <a:lnTo>
                    <a:pt x="2350" y="903"/>
                  </a:lnTo>
                  <a:lnTo>
                    <a:pt x="2278" y="863"/>
                  </a:lnTo>
                  <a:lnTo>
                    <a:pt x="2204" y="827"/>
                  </a:lnTo>
                  <a:lnTo>
                    <a:pt x="2127" y="798"/>
                  </a:lnTo>
                  <a:lnTo>
                    <a:pt x="2046" y="775"/>
                  </a:lnTo>
                  <a:lnTo>
                    <a:pt x="1964" y="758"/>
                  </a:lnTo>
                  <a:lnTo>
                    <a:pt x="1878" y="747"/>
                  </a:lnTo>
                  <a:lnTo>
                    <a:pt x="1791" y="744"/>
                  </a:lnTo>
                  <a:close/>
                  <a:moveTo>
                    <a:pt x="1385" y="0"/>
                  </a:moveTo>
                  <a:lnTo>
                    <a:pt x="2198" y="0"/>
                  </a:lnTo>
                  <a:lnTo>
                    <a:pt x="2233" y="3"/>
                  </a:lnTo>
                  <a:lnTo>
                    <a:pt x="2266" y="12"/>
                  </a:lnTo>
                  <a:lnTo>
                    <a:pt x="2296" y="27"/>
                  </a:lnTo>
                  <a:lnTo>
                    <a:pt x="2324" y="46"/>
                  </a:lnTo>
                  <a:lnTo>
                    <a:pt x="2348" y="70"/>
                  </a:lnTo>
                  <a:lnTo>
                    <a:pt x="2366" y="97"/>
                  </a:lnTo>
                  <a:lnTo>
                    <a:pt x="2381" y="128"/>
                  </a:lnTo>
                  <a:lnTo>
                    <a:pt x="2391" y="161"/>
                  </a:lnTo>
                  <a:lnTo>
                    <a:pt x="2393" y="196"/>
                  </a:lnTo>
                  <a:lnTo>
                    <a:pt x="2393" y="440"/>
                  </a:lnTo>
                  <a:lnTo>
                    <a:pt x="2467" y="474"/>
                  </a:lnTo>
                  <a:lnTo>
                    <a:pt x="2537" y="513"/>
                  </a:lnTo>
                  <a:lnTo>
                    <a:pt x="2605" y="556"/>
                  </a:lnTo>
                  <a:lnTo>
                    <a:pt x="2671" y="601"/>
                  </a:lnTo>
                  <a:lnTo>
                    <a:pt x="2884" y="479"/>
                  </a:lnTo>
                  <a:lnTo>
                    <a:pt x="2914" y="464"/>
                  </a:lnTo>
                  <a:lnTo>
                    <a:pt x="2947" y="455"/>
                  </a:lnTo>
                  <a:lnTo>
                    <a:pt x="2980" y="452"/>
                  </a:lnTo>
                  <a:lnTo>
                    <a:pt x="3010" y="454"/>
                  </a:lnTo>
                  <a:lnTo>
                    <a:pt x="3039" y="461"/>
                  </a:lnTo>
                  <a:lnTo>
                    <a:pt x="3066" y="472"/>
                  </a:lnTo>
                  <a:lnTo>
                    <a:pt x="3090" y="486"/>
                  </a:lnTo>
                  <a:lnTo>
                    <a:pt x="3114" y="504"/>
                  </a:lnTo>
                  <a:lnTo>
                    <a:pt x="3133" y="526"/>
                  </a:lnTo>
                  <a:lnTo>
                    <a:pt x="3150" y="550"/>
                  </a:lnTo>
                  <a:lnTo>
                    <a:pt x="3557" y="1254"/>
                  </a:lnTo>
                  <a:lnTo>
                    <a:pt x="3570" y="1282"/>
                  </a:lnTo>
                  <a:lnTo>
                    <a:pt x="3579" y="1312"/>
                  </a:lnTo>
                  <a:lnTo>
                    <a:pt x="3582" y="1341"/>
                  </a:lnTo>
                  <a:lnTo>
                    <a:pt x="3582" y="1372"/>
                  </a:lnTo>
                  <a:lnTo>
                    <a:pt x="3577" y="1403"/>
                  </a:lnTo>
                  <a:lnTo>
                    <a:pt x="3566" y="1431"/>
                  </a:lnTo>
                  <a:lnTo>
                    <a:pt x="3551" y="1459"/>
                  </a:lnTo>
                  <a:lnTo>
                    <a:pt x="3533" y="1483"/>
                  </a:lnTo>
                  <a:lnTo>
                    <a:pt x="3511" y="1504"/>
                  </a:lnTo>
                  <a:lnTo>
                    <a:pt x="3485" y="1522"/>
                  </a:lnTo>
                  <a:lnTo>
                    <a:pt x="3274" y="1643"/>
                  </a:lnTo>
                  <a:lnTo>
                    <a:pt x="3281" y="1723"/>
                  </a:lnTo>
                  <a:lnTo>
                    <a:pt x="3283" y="1804"/>
                  </a:lnTo>
                  <a:lnTo>
                    <a:pt x="3281" y="1885"/>
                  </a:lnTo>
                  <a:lnTo>
                    <a:pt x="3274" y="1965"/>
                  </a:lnTo>
                  <a:lnTo>
                    <a:pt x="3485" y="2087"/>
                  </a:lnTo>
                  <a:lnTo>
                    <a:pt x="3511" y="2105"/>
                  </a:lnTo>
                  <a:lnTo>
                    <a:pt x="3533" y="2126"/>
                  </a:lnTo>
                  <a:lnTo>
                    <a:pt x="3551" y="2150"/>
                  </a:lnTo>
                  <a:lnTo>
                    <a:pt x="3566" y="2176"/>
                  </a:lnTo>
                  <a:lnTo>
                    <a:pt x="3577" y="2206"/>
                  </a:lnTo>
                  <a:lnTo>
                    <a:pt x="3582" y="2236"/>
                  </a:lnTo>
                  <a:lnTo>
                    <a:pt x="3582" y="2267"/>
                  </a:lnTo>
                  <a:lnTo>
                    <a:pt x="3579" y="2296"/>
                  </a:lnTo>
                  <a:lnTo>
                    <a:pt x="3570" y="2326"/>
                  </a:lnTo>
                  <a:lnTo>
                    <a:pt x="3557" y="2354"/>
                  </a:lnTo>
                  <a:lnTo>
                    <a:pt x="3150" y="3058"/>
                  </a:lnTo>
                  <a:lnTo>
                    <a:pt x="3133" y="3083"/>
                  </a:lnTo>
                  <a:lnTo>
                    <a:pt x="3114" y="3104"/>
                  </a:lnTo>
                  <a:lnTo>
                    <a:pt x="3090" y="3122"/>
                  </a:lnTo>
                  <a:lnTo>
                    <a:pt x="3066" y="3136"/>
                  </a:lnTo>
                  <a:lnTo>
                    <a:pt x="3039" y="3147"/>
                  </a:lnTo>
                  <a:lnTo>
                    <a:pt x="3010" y="3153"/>
                  </a:lnTo>
                  <a:lnTo>
                    <a:pt x="2980" y="3156"/>
                  </a:lnTo>
                  <a:lnTo>
                    <a:pt x="2947" y="3152"/>
                  </a:lnTo>
                  <a:lnTo>
                    <a:pt x="2914" y="3144"/>
                  </a:lnTo>
                  <a:lnTo>
                    <a:pt x="2884" y="3129"/>
                  </a:lnTo>
                  <a:lnTo>
                    <a:pt x="2671" y="3007"/>
                  </a:lnTo>
                  <a:lnTo>
                    <a:pt x="2605" y="3053"/>
                  </a:lnTo>
                  <a:lnTo>
                    <a:pt x="2537" y="3095"/>
                  </a:lnTo>
                  <a:lnTo>
                    <a:pt x="2467" y="3134"/>
                  </a:lnTo>
                  <a:lnTo>
                    <a:pt x="2393" y="3169"/>
                  </a:lnTo>
                  <a:lnTo>
                    <a:pt x="2393" y="3412"/>
                  </a:lnTo>
                  <a:lnTo>
                    <a:pt x="2391" y="3447"/>
                  </a:lnTo>
                  <a:lnTo>
                    <a:pt x="2381" y="3480"/>
                  </a:lnTo>
                  <a:lnTo>
                    <a:pt x="2366" y="3511"/>
                  </a:lnTo>
                  <a:lnTo>
                    <a:pt x="2348" y="3539"/>
                  </a:lnTo>
                  <a:lnTo>
                    <a:pt x="2324" y="3562"/>
                  </a:lnTo>
                  <a:lnTo>
                    <a:pt x="2296" y="3581"/>
                  </a:lnTo>
                  <a:lnTo>
                    <a:pt x="2266" y="3596"/>
                  </a:lnTo>
                  <a:lnTo>
                    <a:pt x="2233" y="3605"/>
                  </a:lnTo>
                  <a:lnTo>
                    <a:pt x="2198" y="3608"/>
                  </a:lnTo>
                  <a:lnTo>
                    <a:pt x="1385" y="3608"/>
                  </a:lnTo>
                  <a:lnTo>
                    <a:pt x="1354" y="3606"/>
                  </a:lnTo>
                  <a:lnTo>
                    <a:pt x="1325" y="3598"/>
                  </a:lnTo>
                  <a:lnTo>
                    <a:pt x="1296" y="3587"/>
                  </a:lnTo>
                  <a:lnTo>
                    <a:pt x="1271" y="3570"/>
                  </a:lnTo>
                  <a:lnTo>
                    <a:pt x="1246" y="3551"/>
                  </a:lnTo>
                  <a:lnTo>
                    <a:pt x="1227" y="3528"/>
                  </a:lnTo>
                  <a:lnTo>
                    <a:pt x="1211" y="3501"/>
                  </a:lnTo>
                  <a:lnTo>
                    <a:pt x="1199" y="3473"/>
                  </a:lnTo>
                  <a:lnTo>
                    <a:pt x="1191" y="3444"/>
                  </a:lnTo>
                  <a:lnTo>
                    <a:pt x="1189" y="3412"/>
                  </a:lnTo>
                  <a:lnTo>
                    <a:pt x="1189" y="3169"/>
                  </a:lnTo>
                  <a:lnTo>
                    <a:pt x="1117" y="3134"/>
                  </a:lnTo>
                  <a:lnTo>
                    <a:pt x="1046" y="3095"/>
                  </a:lnTo>
                  <a:lnTo>
                    <a:pt x="977" y="3053"/>
                  </a:lnTo>
                  <a:lnTo>
                    <a:pt x="912" y="3007"/>
                  </a:lnTo>
                  <a:lnTo>
                    <a:pt x="700" y="3129"/>
                  </a:lnTo>
                  <a:lnTo>
                    <a:pt x="669" y="3144"/>
                  </a:lnTo>
                  <a:lnTo>
                    <a:pt x="636" y="3152"/>
                  </a:lnTo>
                  <a:lnTo>
                    <a:pt x="602" y="3156"/>
                  </a:lnTo>
                  <a:lnTo>
                    <a:pt x="573" y="3153"/>
                  </a:lnTo>
                  <a:lnTo>
                    <a:pt x="545" y="3147"/>
                  </a:lnTo>
                  <a:lnTo>
                    <a:pt x="517" y="3136"/>
                  </a:lnTo>
                  <a:lnTo>
                    <a:pt x="492" y="3122"/>
                  </a:lnTo>
                  <a:lnTo>
                    <a:pt x="470" y="3104"/>
                  </a:lnTo>
                  <a:lnTo>
                    <a:pt x="450" y="3083"/>
                  </a:lnTo>
                  <a:lnTo>
                    <a:pt x="432" y="3058"/>
                  </a:lnTo>
                  <a:lnTo>
                    <a:pt x="26" y="2354"/>
                  </a:lnTo>
                  <a:lnTo>
                    <a:pt x="13" y="2326"/>
                  </a:lnTo>
                  <a:lnTo>
                    <a:pt x="4" y="2296"/>
                  </a:lnTo>
                  <a:lnTo>
                    <a:pt x="0" y="2267"/>
                  </a:lnTo>
                  <a:lnTo>
                    <a:pt x="1" y="2236"/>
                  </a:lnTo>
                  <a:lnTo>
                    <a:pt x="7" y="2206"/>
                  </a:lnTo>
                  <a:lnTo>
                    <a:pt x="18" y="2176"/>
                  </a:lnTo>
                  <a:lnTo>
                    <a:pt x="32" y="2150"/>
                  </a:lnTo>
                  <a:lnTo>
                    <a:pt x="51" y="2126"/>
                  </a:lnTo>
                  <a:lnTo>
                    <a:pt x="73" y="2105"/>
                  </a:lnTo>
                  <a:lnTo>
                    <a:pt x="98" y="2087"/>
                  </a:lnTo>
                  <a:lnTo>
                    <a:pt x="309" y="1965"/>
                  </a:lnTo>
                  <a:lnTo>
                    <a:pt x="302" y="1885"/>
                  </a:lnTo>
                  <a:lnTo>
                    <a:pt x="300" y="1804"/>
                  </a:lnTo>
                  <a:lnTo>
                    <a:pt x="302" y="1723"/>
                  </a:lnTo>
                  <a:lnTo>
                    <a:pt x="309" y="1643"/>
                  </a:lnTo>
                  <a:lnTo>
                    <a:pt x="98" y="1522"/>
                  </a:lnTo>
                  <a:lnTo>
                    <a:pt x="73" y="1504"/>
                  </a:lnTo>
                  <a:lnTo>
                    <a:pt x="51" y="1483"/>
                  </a:lnTo>
                  <a:lnTo>
                    <a:pt x="32" y="1459"/>
                  </a:lnTo>
                  <a:lnTo>
                    <a:pt x="18" y="1431"/>
                  </a:lnTo>
                  <a:lnTo>
                    <a:pt x="7" y="1403"/>
                  </a:lnTo>
                  <a:lnTo>
                    <a:pt x="1" y="1372"/>
                  </a:lnTo>
                  <a:lnTo>
                    <a:pt x="0" y="1341"/>
                  </a:lnTo>
                  <a:lnTo>
                    <a:pt x="4" y="1312"/>
                  </a:lnTo>
                  <a:lnTo>
                    <a:pt x="13" y="1282"/>
                  </a:lnTo>
                  <a:lnTo>
                    <a:pt x="26" y="1254"/>
                  </a:lnTo>
                  <a:lnTo>
                    <a:pt x="432" y="550"/>
                  </a:lnTo>
                  <a:lnTo>
                    <a:pt x="450" y="526"/>
                  </a:lnTo>
                  <a:lnTo>
                    <a:pt x="470" y="504"/>
                  </a:lnTo>
                  <a:lnTo>
                    <a:pt x="492" y="486"/>
                  </a:lnTo>
                  <a:lnTo>
                    <a:pt x="517" y="472"/>
                  </a:lnTo>
                  <a:lnTo>
                    <a:pt x="545" y="461"/>
                  </a:lnTo>
                  <a:lnTo>
                    <a:pt x="573" y="454"/>
                  </a:lnTo>
                  <a:lnTo>
                    <a:pt x="602" y="452"/>
                  </a:lnTo>
                  <a:lnTo>
                    <a:pt x="636" y="455"/>
                  </a:lnTo>
                  <a:lnTo>
                    <a:pt x="669" y="464"/>
                  </a:lnTo>
                  <a:lnTo>
                    <a:pt x="700" y="479"/>
                  </a:lnTo>
                  <a:lnTo>
                    <a:pt x="912" y="601"/>
                  </a:lnTo>
                  <a:lnTo>
                    <a:pt x="977" y="556"/>
                  </a:lnTo>
                  <a:lnTo>
                    <a:pt x="1046" y="513"/>
                  </a:lnTo>
                  <a:lnTo>
                    <a:pt x="1117" y="474"/>
                  </a:lnTo>
                  <a:lnTo>
                    <a:pt x="1189" y="440"/>
                  </a:lnTo>
                  <a:lnTo>
                    <a:pt x="1189" y="196"/>
                  </a:lnTo>
                  <a:lnTo>
                    <a:pt x="1193" y="161"/>
                  </a:lnTo>
                  <a:lnTo>
                    <a:pt x="1201" y="128"/>
                  </a:lnTo>
                  <a:lnTo>
                    <a:pt x="1217" y="97"/>
                  </a:lnTo>
                  <a:lnTo>
                    <a:pt x="1235" y="70"/>
                  </a:lnTo>
                  <a:lnTo>
                    <a:pt x="1259" y="46"/>
                  </a:lnTo>
                  <a:lnTo>
                    <a:pt x="1286" y="27"/>
                  </a:lnTo>
                  <a:lnTo>
                    <a:pt x="1317" y="12"/>
                  </a:lnTo>
                  <a:lnTo>
                    <a:pt x="1350" y="3"/>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0" name="Freeform 222"/>
            <p:cNvSpPr>
              <a:spLocks noEditPoints="1"/>
            </p:cNvSpPr>
            <p:nvPr/>
          </p:nvSpPr>
          <p:spPr bwMode="auto">
            <a:xfrm>
              <a:off x="743" y="1857"/>
              <a:ext cx="152" cy="152"/>
            </a:xfrm>
            <a:custGeom>
              <a:avLst/>
              <a:gdLst>
                <a:gd name="T0" fmla="*/ 909 w 1513"/>
                <a:gd name="T1" fmla="*/ 1086 h 1512"/>
                <a:gd name="T2" fmla="*/ 1150 w 1513"/>
                <a:gd name="T3" fmla="*/ 1356 h 1512"/>
                <a:gd name="T4" fmla="*/ 1197 w 1513"/>
                <a:gd name="T5" fmla="*/ 1356 h 1512"/>
                <a:gd name="T6" fmla="*/ 1197 w 1513"/>
                <a:gd name="T7" fmla="*/ 1308 h 1512"/>
                <a:gd name="T8" fmla="*/ 1045 w 1513"/>
                <a:gd name="T9" fmla="*/ 960 h 1512"/>
                <a:gd name="T10" fmla="*/ 1012 w 1513"/>
                <a:gd name="T11" fmla="*/ 993 h 1512"/>
                <a:gd name="T12" fmla="*/ 1267 w 1513"/>
                <a:gd name="T13" fmla="*/ 1258 h 1512"/>
                <a:gd name="T14" fmla="*/ 1311 w 1513"/>
                <a:gd name="T15" fmla="*/ 1239 h 1512"/>
                <a:gd name="T16" fmla="*/ 1070 w 1513"/>
                <a:gd name="T17" fmla="*/ 968 h 1512"/>
                <a:gd name="T18" fmla="*/ 1251 w 1513"/>
                <a:gd name="T19" fmla="*/ 2 h 1512"/>
                <a:gd name="T20" fmla="*/ 1305 w 1513"/>
                <a:gd name="T21" fmla="*/ 20 h 1512"/>
                <a:gd name="T22" fmla="*/ 1304 w 1513"/>
                <a:gd name="T23" fmla="*/ 39 h 1512"/>
                <a:gd name="T24" fmla="*/ 1118 w 1513"/>
                <a:gd name="T25" fmla="*/ 249 h 1512"/>
                <a:gd name="T26" fmla="*/ 1163 w 1513"/>
                <a:gd name="T27" fmla="*/ 307 h 1512"/>
                <a:gd name="T28" fmla="*/ 1240 w 1513"/>
                <a:gd name="T29" fmla="*/ 378 h 1512"/>
                <a:gd name="T30" fmla="*/ 1279 w 1513"/>
                <a:gd name="T31" fmla="*/ 402 h 1512"/>
                <a:gd name="T32" fmla="*/ 1482 w 1513"/>
                <a:gd name="T33" fmla="*/ 205 h 1512"/>
                <a:gd name="T34" fmla="*/ 1499 w 1513"/>
                <a:gd name="T35" fmla="*/ 214 h 1512"/>
                <a:gd name="T36" fmla="*/ 1511 w 1513"/>
                <a:gd name="T37" fmla="*/ 339 h 1512"/>
                <a:gd name="T38" fmla="*/ 1451 w 1513"/>
                <a:gd name="T39" fmla="*/ 488 h 1512"/>
                <a:gd name="T40" fmla="*/ 1325 w 1513"/>
                <a:gd name="T41" fmla="*/ 584 h 1512"/>
                <a:gd name="T42" fmla="*/ 1208 w 1513"/>
                <a:gd name="T43" fmla="*/ 608 h 1512"/>
                <a:gd name="T44" fmla="*/ 856 w 1513"/>
                <a:gd name="T45" fmla="*/ 815 h 1512"/>
                <a:gd name="T46" fmla="*/ 1010 w 1513"/>
                <a:gd name="T47" fmla="*/ 824 h 1512"/>
                <a:gd name="T48" fmla="*/ 1069 w 1513"/>
                <a:gd name="T49" fmla="*/ 840 h 1512"/>
                <a:gd name="T50" fmla="*/ 1450 w 1513"/>
                <a:gd name="T51" fmla="*/ 1246 h 1512"/>
                <a:gd name="T52" fmla="*/ 1236 w 1513"/>
                <a:gd name="T53" fmla="*/ 1486 h 1512"/>
                <a:gd name="T54" fmla="*/ 1177 w 1513"/>
                <a:gd name="T55" fmla="*/ 1501 h 1512"/>
                <a:gd name="T56" fmla="*/ 777 w 1513"/>
                <a:gd name="T57" fmla="*/ 1108 h 1512"/>
                <a:gd name="T58" fmla="*/ 777 w 1513"/>
                <a:gd name="T59" fmla="*/ 1049 h 1512"/>
                <a:gd name="T60" fmla="*/ 583 w 1513"/>
                <a:gd name="T61" fmla="*/ 1088 h 1512"/>
                <a:gd name="T62" fmla="*/ 605 w 1513"/>
                <a:gd name="T63" fmla="*/ 1248 h 1512"/>
                <a:gd name="T64" fmla="*/ 546 w 1513"/>
                <a:gd name="T65" fmla="*/ 1393 h 1512"/>
                <a:gd name="T66" fmla="*/ 420 w 1513"/>
                <a:gd name="T67" fmla="*/ 1489 h 1512"/>
                <a:gd name="T68" fmla="*/ 261 w 1513"/>
                <a:gd name="T69" fmla="*/ 1510 h 1512"/>
                <a:gd name="T70" fmla="*/ 208 w 1513"/>
                <a:gd name="T71" fmla="*/ 1491 h 1512"/>
                <a:gd name="T72" fmla="*/ 208 w 1513"/>
                <a:gd name="T73" fmla="*/ 1473 h 1512"/>
                <a:gd name="T74" fmla="*/ 395 w 1513"/>
                <a:gd name="T75" fmla="*/ 1263 h 1512"/>
                <a:gd name="T76" fmla="*/ 349 w 1513"/>
                <a:gd name="T77" fmla="*/ 1205 h 1512"/>
                <a:gd name="T78" fmla="*/ 273 w 1513"/>
                <a:gd name="T79" fmla="*/ 1133 h 1512"/>
                <a:gd name="T80" fmla="*/ 235 w 1513"/>
                <a:gd name="T81" fmla="*/ 1110 h 1512"/>
                <a:gd name="T82" fmla="*/ 30 w 1513"/>
                <a:gd name="T83" fmla="*/ 1307 h 1512"/>
                <a:gd name="T84" fmla="*/ 15 w 1513"/>
                <a:gd name="T85" fmla="*/ 1299 h 1512"/>
                <a:gd name="T86" fmla="*/ 2 w 1513"/>
                <a:gd name="T87" fmla="*/ 1173 h 1512"/>
                <a:gd name="T88" fmla="*/ 62 w 1513"/>
                <a:gd name="T89" fmla="*/ 1025 h 1512"/>
                <a:gd name="T90" fmla="*/ 187 w 1513"/>
                <a:gd name="T91" fmla="*/ 928 h 1512"/>
                <a:gd name="T92" fmla="*/ 346 w 1513"/>
                <a:gd name="T93" fmla="*/ 907 h 1512"/>
                <a:gd name="T94" fmla="*/ 365 w 1513"/>
                <a:gd name="T95" fmla="*/ 513 h 1512"/>
                <a:gd name="T96" fmla="*/ 170 w 1513"/>
                <a:gd name="T97" fmla="*/ 396 h 1512"/>
                <a:gd name="T98" fmla="*/ 45 w 1513"/>
                <a:gd name="T99" fmla="*/ 179 h 1512"/>
                <a:gd name="T100" fmla="*/ 160 w 1513"/>
                <a:gd name="T101" fmla="*/ 96 h 1512"/>
                <a:gd name="T102" fmla="*/ 459 w 1513"/>
                <a:gd name="T103" fmla="*/ 417 h 1512"/>
                <a:gd name="T104" fmla="*/ 916 w 1513"/>
                <a:gd name="T105" fmla="*/ 385 h 1512"/>
                <a:gd name="T106" fmla="*/ 914 w 1513"/>
                <a:gd name="T107" fmla="*/ 225 h 1512"/>
                <a:gd name="T108" fmla="*/ 994 w 1513"/>
                <a:gd name="T109" fmla="*/ 89 h 1512"/>
                <a:gd name="T110" fmla="*/ 1129 w 1513"/>
                <a:gd name="T111" fmla="*/ 1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3" h="1512">
                  <a:moveTo>
                    <a:pt x="940" y="1065"/>
                  </a:moveTo>
                  <a:lnTo>
                    <a:pt x="927" y="1067"/>
                  </a:lnTo>
                  <a:lnTo>
                    <a:pt x="916" y="1075"/>
                  </a:lnTo>
                  <a:lnTo>
                    <a:pt x="909" y="1086"/>
                  </a:lnTo>
                  <a:lnTo>
                    <a:pt x="907" y="1098"/>
                  </a:lnTo>
                  <a:lnTo>
                    <a:pt x="909" y="1110"/>
                  </a:lnTo>
                  <a:lnTo>
                    <a:pt x="916" y="1121"/>
                  </a:lnTo>
                  <a:lnTo>
                    <a:pt x="1150" y="1356"/>
                  </a:lnTo>
                  <a:lnTo>
                    <a:pt x="1161" y="1363"/>
                  </a:lnTo>
                  <a:lnTo>
                    <a:pt x="1174" y="1366"/>
                  </a:lnTo>
                  <a:lnTo>
                    <a:pt x="1186" y="1363"/>
                  </a:lnTo>
                  <a:lnTo>
                    <a:pt x="1197" y="1356"/>
                  </a:lnTo>
                  <a:lnTo>
                    <a:pt x="1205" y="1345"/>
                  </a:lnTo>
                  <a:lnTo>
                    <a:pt x="1207" y="1333"/>
                  </a:lnTo>
                  <a:lnTo>
                    <a:pt x="1205" y="1319"/>
                  </a:lnTo>
                  <a:lnTo>
                    <a:pt x="1197" y="1308"/>
                  </a:lnTo>
                  <a:lnTo>
                    <a:pt x="963" y="1075"/>
                  </a:lnTo>
                  <a:lnTo>
                    <a:pt x="952" y="1067"/>
                  </a:lnTo>
                  <a:lnTo>
                    <a:pt x="940" y="1065"/>
                  </a:lnTo>
                  <a:close/>
                  <a:moveTo>
                    <a:pt x="1045" y="960"/>
                  </a:moveTo>
                  <a:lnTo>
                    <a:pt x="1033" y="962"/>
                  </a:lnTo>
                  <a:lnTo>
                    <a:pt x="1022" y="968"/>
                  </a:lnTo>
                  <a:lnTo>
                    <a:pt x="1015" y="979"/>
                  </a:lnTo>
                  <a:lnTo>
                    <a:pt x="1012" y="993"/>
                  </a:lnTo>
                  <a:lnTo>
                    <a:pt x="1015" y="1005"/>
                  </a:lnTo>
                  <a:lnTo>
                    <a:pt x="1022" y="1016"/>
                  </a:lnTo>
                  <a:lnTo>
                    <a:pt x="1256" y="1250"/>
                  </a:lnTo>
                  <a:lnTo>
                    <a:pt x="1267" y="1258"/>
                  </a:lnTo>
                  <a:lnTo>
                    <a:pt x="1280" y="1260"/>
                  </a:lnTo>
                  <a:lnTo>
                    <a:pt x="1292" y="1258"/>
                  </a:lnTo>
                  <a:lnTo>
                    <a:pt x="1303" y="1250"/>
                  </a:lnTo>
                  <a:lnTo>
                    <a:pt x="1311" y="1239"/>
                  </a:lnTo>
                  <a:lnTo>
                    <a:pt x="1313" y="1227"/>
                  </a:lnTo>
                  <a:lnTo>
                    <a:pt x="1311" y="1214"/>
                  </a:lnTo>
                  <a:lnTo>
                    <a:pt x="1303" y="1203"/>
                  </a:lnTo>
                  <a:lnTo>
                    <a:pt x="1070" y="968"/>
                  </a:lnTo>
                  <a:lnTo>
                    <a:pt x="1059" y="962"/>
                  </a:lnTo>
                  <a:lnTo>
                    <a:pt x="1045" y="960"/>
                  </a:lnTo>
                  <a:close/>
                  <a:moveTo>
                    <a:pt x="1208" y="0"/>
                  </a:moveTo>
                  <a:lnTo>
                    <a:pt x="1251" y="2"/>
                  </a:lnTo>
                  <a:lnTo>
                    <a:pt x="1294" y="12"/>
                  </a:lnTo>
                  <a:lnTo>
                    <a:pt x="1298" y="13"/>
                  </a:lnTo>
                  <a:lnTo>
                    <a:pt x="1302" y="17"/>
                  </a:lnTo>
                  <a:lnTo>
                    <a:pt x="1305" y="20"/>
                  </a:lnTo>
                  <a:lnTo>
                    <a:pt x="1306" y="24"/>
                  </a:lnTo>
                  <a:lnTo>
                    <a:pt x="1307" y="30"/>
                  </a:lnTo>
                  <a:lnTo>
                    <a:pt x="1306" y="34"/>
                  </a:lnTo>
                  <a:lnTo>
                    <a:pt x="1304" y="39"/>
                  </a:lnTo>
                  <a:lnTo>
                    <a:pt x="1302" y="42"/>
                  </a:lnTo>
                  <a:lnTo>
                    <a:pt x="1110" y="234"/>
                  </a:lnTo>
                  <a:lnTo>
                    <a:pt x="1113" y="240"/>
                  </a:lnTo>
                  <a:lnTo>
                    <a:pt x="1118" y="249"/>
                  </a:lnTo>
                  <a:lnTo>
                    <a:pt x="1125" y="259"/>
                  </a:lnTo>
                  <a:lnTo>
                    <a:pt x="1135" y="272"/>
                  </a:lnTo>
                  <a:lnTo>
                    <a:pt x="1147" y="288"/>
                  </a:lnTo>
                  <a:lnTo>
                    <a:pt x="1163" y="307"/>
                  </a:lnTo>
                  <a:lnTo>
                    <a:pt x="1184" y="328"/>
                  </a:lnTo>
                  <a:lnTo>
                    <a:pt x="1206" y="349"/>
                  </a:lnTo>
                  <a:lnTo>
                    <a:pt x="1225" y="365"/>
                  </a:lnTo>
                  <a:lnTo>
                    <a:pt x="1240" y="378"/>
                  </a:lnTo>
                  <a:lnTo>
                    <a:pt x="1253" y="387"/>
                  </a:lnTo>
                  <a:lnTo>
                    <a:pt x="1264" y="395"/>
                  </a:lnTo>
                  <a:lnTo>
                    <a:pt x="1272" y="400"/>
                  </a:lnTo>
                  <a:lnTo>
                    <a:pt x="1279" y="402"/>
                  </a:lnTo>
                  <a:lnTo>
                    <a:pt x="1470" y="210"/>
                  </a:lnTo>
                  <a:lnTo>
                    <a:pt x="1473" y="207"/>
                  </a:lnTo>
                  <a:lnTo>
                    <a:pt x="1478" y="205"/>
                  </a:lnTo>
                  <a:lnTo>
                    <a:pt x="1482" y="205"/>
                  </a:lnTo>
                  <a:lnTo>
                    <a:pt x="1488" y="205"/>
                  </a:lnTo>
                  <a:lnTo>
                    <a:pt x="1492" y="207"/>
                  </a:lnTo>
                  <a:lnTo>
                    <a:pt x="1495" y="209"/>
                  </a:lnTo>
                  <a:lnTo>
                    <a:pt x="1499" y="214"/>
                  </a:lnTo>
                  <a:lnTo>
                    <a:pt x="1500" y="218"/>
                  </a:lnTo>
                  <a:lnTo>
                    <a:pt x="1510" y="258"/>
                  </a:lnTo>
                  <a:lnTo>
                    <a:pt x="1513" y="298"/>
                  </a:lnTo>
                  <a:lnTo>
                    <a:pt x="1511" y="339"/>
                  </a:lnTo>
                  <a:lnTo>
                    <a:pt x="1503" y="379"/>
                  </a:lnTo>
                  <a:lnTo>
                    <a:pt x="1491" y="417"/>
                  </a:lnTo>
                  <a:lnTo>
                    <a:pt x="1473" y="453"/>
                  </a:lnTo>
                  <a:lnTo>
                    <a:pt x="1451" y="488"/>
                  </a:lnTo>
                  <a:lnTo>
                    <a:pt x="1424" y="518"/>
                  </a:lnTo>
                  <a:lnTo>
                    <a:pt x="1394" y="545"/>
                  </a:lnTo>
                  <a:lnTo>
                    <a:pt x="1361" y="567"/>
                  </a:lnTo>
                  <a:lnTo>
                    <a:pt x="1325" y="584"/>
                  </a:lnTo>
                  <a:lnTo>
                    <a:pt x="1287" y="598"/>
                  </a:lnTo>
                  <a:lnTo>
                    <a:pt x="1249" y="605"/>
                  </a:lnTo>
                  <a:lnTo>
                    <a:pt x="1208" y="608"/>
                  </a:lnTo>
                  <a:lnTo>
                    <a:pt x="1208" y="608"/>
                  </a:lnTo>
                  <a:lnTo>
                    <a:pt x="1168" y="605"/>
                  </a:lnTo>
                  <a:lnTo>
                    <a:pt x="1127" y="597"/>
                  </a:lnTo>
                  <a:lnTo>
                    <a:pt x="1088" y="583"/>
                  </a:lnTo>
                  <a:lnTo>
                    <a:pt x="856" y="815"/>
                  </a:lnTo>
                  <a:lnTo>
                    <a:pt x="932" y="890"/>
                  </a:lnTo>
                  <a:lnTo>
                    <a:pt x="984" y="840"/>
                  </a:lnTo>
                  <a:lnTo>
                    <a:pt x="996" y="830"/>
                  </a:lnTo>
                  <a:lnTo>
                    <a:pt x="1010" y="824"/>
                  </a:lnTo>
                  <a:lnTo>
                    <a:pt x="1026" y="822"/>
                  </a:lnTo>
                  <a:lnTo>
                    <a:pt x="1041" y="824"/>
                  </a:lnTo>
                  <a:lnTo>
                    <a:pt x="1055" y="830"/>
                  </a:lnTo>
                  <a:lnTo>
                    <a:pt x="1069" y="840"/>
                  </a:lnTo>
                  <a:lnTo>
                    <a:pt x="1433" y="1204"/>
                  </a:lnTo>
                  <a:lnTo>
                    <a:pt x="1443" y="1216"/>
                  </a:lnTo>
                  <a:lnTo>
                    <a:pt x="1448" y="1230"/>
                  </a:lnTo>
                  <a:lnTo>
                    <a:pt x="1450" y="1246"/>
                  </a:lnTo>
                  <a:lnTo>
                    <a:pt x="1448" y="1261"/>
                  </a:lnTo>
                  <a:lnTo>
                    <a:pt x="1443" y="1275"/>
                  </a:lnTo>
                  <a:lnTo>
                    <a:pt x="1433" y="1288"/>
                  </a:lnTo>
                  <a:lnTo>
                    <a:pt x="1236" y="1486"/>
                  </a:lnTo>
                  <a:lnTo>
                    <a:pt x="1223" y="1495"/>
                  </a:lnTo>
                  <a:lnTo>
                    <a:pt x="1208" y="1501"/>
                  </a:lnTo>
                  <a:lnTo>
                    <a:pt x="1193" y="1503"/>
                  </a:lnTo>
                  <a:lnTo>
                    <a:pt x="1177" y="1501"/>
                  </a:lnTo>
                  <a:lnTo>
                    <a:pt x="1163" y="1495"/>
                  </a:lnTo>
                  <a:lnTo>
                    <a:pt x="1151" y="1486"/>
                  </a:lnTo>
                  <a:lnTo>
                    <a:pt x="787" y="1121"/>
                  </a:lnTo>
                  <a:lnTo>
                    <a:pt x="777" y="1108"/>
                  </a:lnTo>
                  <a:lnTo>
                    <a:pt x="771" y="1094"/>
                  </a:lnTo>
                  <a:lnTo>
                    <a:pt x="769" y="1078"/>
                  </a:lnTo>
                  <a:lnTo>
                    <a:pt x="771" y="1063"/>
                  </a:lnTo>
                  <a:lnTo>
                    <a:pt x="777" y="1049"/>
                  </a:lnTo>
                  <a:lnTo>
                    <a:pt x="787" y="1037"/>
                  </a:lnTo>
                  <a:lnTo>
                    <a:pt x="837" y="985"/>
                  </a:lnTo>
                  <a:lnTo>
                    <a:pt x="763" y="909"/>
                  </a:lnTo>
                  <a:lnTo>
                    <a:pt x="583" y="1088"/>
                  </a:lnTo>
                  <a:lnTo>
                    <a:pt x="597" y="1127"/>
                  </a:lnTo>
                  <a:lnTo>
                    <a:pt x="605" y="1166"/>
                  </a:lnTo>
                  <a:lnTo>
                    <a:pt x="609" y="1208"/>
                  </a:lnTo>
                  <a:lnTo>
                    <a:pt x="605" y="1248"/>
                  </a:lnTo>
                  <a:lnTo>
                    <a:pt x="598" y="1286"/>
                  </a:lnTo>
                  <a:lnTo>
                    <a:pt x="586" y="1324"/>
                  </a:lnTo>
                  <a:lnTo>
                    <a:pt x="568" y="1360"/>
                  </a:lnTo>
                  <a:lnTo>
                    <a:pt x="546" y="1393"/>
                  </a:lnTo>
                  <a:lnTo>
                    <a:pt x="520" y="1423"/>
                  </a:lnTo>
                  <a:lnTo>
                    <a:pt x="489" y="1449"/>
                  </a:lnTo>
                  <a:lnTo>
                    <a:pt x="456" y="1471"/>
                  </a:lnTo>
                  <a:lnTo>
                    <a:pt x="420" y="1489"/>
                  </a:lnTo>
                  <a:lnTo>
                    <a:pt x="383" y="1502"/>
                  </a:lnTo>
                  <a:lnTo>
                    <a:pt x="345" y="1510"/>
                  </a:lnTo>
                  <a:lnTo>
                    <a:pt x="304" y="1512"/>
                  </a:lnTo>
                  <a:lnTo>
                    <a:pt x="261" y="1510"/>
                  </a:lnTo>
                  <a:lnTo>
                    <a:pt x="219" y="1500"/>
                  </a:lnTo>
                  <a:lnTo>
                    <a:pt x="215" y="1499"/>
                  </a:lnTo>
                  <a:lnTo>
                    <a:pt x="211" y="1495"/>
                  </a:lnTo>
                  <a:lnTo>
                    <a:pt x="208" y="1491"/>
                  </a:lnTo>
                  <a:lnTo>
                    <a:pt x="207" y="1487"/>
                  </a:lnTo>
                  <a:lnTo>
                    <a:pt x="206" y="1482"/>
                  </a:lnTo>
                  <a:lnTo>
                    <a:pt x="207" y="1478"/>
                  </a:lnTo>
                  <a:lnTo>
                    <a:pt x="208" y="1473"/>
                  </a:lnTo>
                  <a:lnTo>
                    <a:pt x="211" y="1470"/>
                  </a:lnTo>
                  <a:lnTo>
                    <a:pt x="403" y="1278"/>
                  </a:lnTo>
                  <a:lnTo>
                    <a:pt x="400" y="1272"/>
                  </a:lnTo>
                  <a:lnTo>
                    <a:pt x="395" y="1263"/>
                  </a:lnTo>
                  <a:lnTo>
                    <a:pt x="389" y="1252"/>
                  </a:lnTo>
                  <a:lnTo>
                    <a:pt x="379" y="1239"/>
                  </a:lnTo>
                  <a:lnTo>
                    <a:pt x="365" y="1224"/>
                  </a:lnTo>
                  <a:lnTo>
                    <a:pt x="349" y="1205"/>
                  </a:lnTo>
                  <a:lnTo>
                    <a:pt x="328" y="1184"/>
                  </a:lnTo>
                  <a:lnTo>
                    <a:pt x="307" y="1163"/>
                  </a:lnTo>
                  <a:lnTo>
                    <a:pt x="288" y="1147"/>
                  </a:lnTo>
                  <a:lnTo>
                    <a:pt x="273" y="1133"/>
                  </a:lnTo>
                  <a:lnTo>
                    <a:pt x="260" y="1125"/>
                  </a:lnTo>
                  <a:lnTo>
                    <a:pt x="249" y="1117"/>
                  </a:lnTo>
                  <a:lnTo>
                    <a:pt x="240" y="1113"/>
                  </a:lnTo>
                  <a:lnTo>
                    <a:pt x="235" y="1110"/>
                  </a:lnTo>
                  <a:lnTo>
                    <a:pt x="43" y="1302"/>
                  </a:lnTo>
                  <a:lnTo>
                    <a:pt x="40" y="1305"/>
                  </a:lnTo>
                  <a:lnTo>
                    <a:pt x="35" y="1306"/>
                  </a:lnTo>
                  <a:lnTo>
                    <a:pt x="30" y="1307"/>
                  </a:lnTo>
                  <a:lnTo>
                    <a:pt x="26" y="1307"/>
                  </a:lnTo>
                  <a:lnTo>
                    <a:pt x="21" y="1305"/>
                  </a:lnTo>
                  <a:lnTo>
                    <a:pt x="18" y="1302"/>
                  </a:lnTo>
                  <a:lnTo>
                    <a:pt x="15" y="1299"/>
                  </a:lnTo>
                  <a:lnTo>
                    <a:pt x="12" y="1294"/>
                  </a:lnTo>
                  <a:lnTo>
                    <a:pt x="4" y="1253"/>
                  </a:lnTo>
                  <a:lnTo>
                    <a:pt x="0" y="1214"/>
                  </a:lnTo>
                  <a:lnTo>
                    <a:pt x="2" y="1173"/>
                  </a:lnTo>
                  <a:lnTo>
                    <a:pt x="10" y="1133"/>
                  </a:lnTo>
                  <a:lnTo>
                    <a:pt x="22" y="1095"/>
                  </a:lnTo>
                  <a:lnTo>
                    <a:pt x="40" y="1059"/>
                  </a:lnTo>
                  <a:lnTo>
                    <a:pt x="62" y="1025"/>
                  </a:lnTo>
                  <a:lnTo>
                    <a:pt x="89" y="994"/>
                  </a:lnTo>
                  <a:lnTo>
                    <a:pt x="119" y="967"/>
                  </a:lnTo>
                  <a:lnTo>
                    <a:pt x="152" y="945"/>
                  </a:lnTo>
                  <a:lnTo>
                    <a:pt x="187" y="928"/>
                  </a:lnTo>
                  <a:lnTo>
                    <a:pt x="225" y="914"/>
                  </a:lnTo>
                  <a:lnTo>
                    <a:pt x="264" y="907"/>
                  </a:lnTo>
                  <a:lnTo>
                    <a:pt x="304" y="905"/>
                  </a:lnTo>
                  <a:lnTo>
                    <a:pt x="346" y="907"/>
                  </a:lnTo>
                  <a:lnTo>
                    <a:pt x="385" y="916"/>
                  </a:lnTo>
                  <a:lnTo>
                    <a:pt x="424" y="929"/>
                  </a:lnTo>
                  <a:lnTo>
                    <a:pt x="603" y="751"/>
                  </a:lnTo>
                  <a:lnTo>
                    <a:pt x="365" y="513"/>
                  </a:lnTo>
                  <a:lnTo>
                    <a:pt x="364" y="512"/>
                  </a:lnTo>
                  <a:lnTo>
                    <a:pt x="177" y="403"/>
                  </a:lnTo>
                  <a:lnTo>
                    <a:pt x="173" y="400"/>
                  </a:lnTo>
                  <a:lnTo>
                    <a:pt x="170" y="396"/>
                  </a:lnTo>
                  <a:lnTo>
                    <a:pt x="43" y="212"/>
                  </a:lnTo>
                  <a:lnTo>
                    <a:pt x="39" y="201"/>
                  </a:lnTo>
                  <a:lnTo>
                    <a:pt x="40" y="190"/>
                  </a:lnTo>
                  <a:lnTo>
                    <a:pt x="45" y="179"/>
                  </a:lnTo>
                  <a:lnTo>
                    <a:pt x="127" y="98"/>
                  </a:lnTo>
                  <a:lnTo>
                    <a:pt x="138" y="93"/>
                  </a:lnTo>
                  <a:lnTo>
                    <a:pt x="149" y="91"/>
                  </a:lnTo>
                  <a:lnTo>
                    <a:pt x="160" y="96"/>
                  </a:lnTo>
                  <a:lnTo>
                    <a:pt x="343" y="222"/>
                  </a:lnTo>
                  <a:lnTo>
                    <a:pt x="347" y="226"/>
                  </a:lnTo>
                  <a:lnTo>
                    <a:pt x="350" y="231"/>
                  </a:lnTo>
                  <a:lnTo>
                    <a:pt x="459" y="417"/>
                  </a:lnTo>
                  <a:lnTo>
                    <a:pt x="460" y="418"/>
                  </a:lnTo>
                  <a:lnTo>
                    <a:pt x="698" y="656"/>
                  </a:lnTo>
                  <a:lnTo>
                    <a:pt x="930" y="424"/>
                  </a:lnTo>
                  <a:lnTo>
                    <a:pt x="916" y="385"/>
                  </a:lnTo>
                  <a:lnTo>
                    <a:pt x="908" y="346"/>
                  </a:lnTo>
                  <a:lnTo>
                    <a:pt x="905" y="304"/>
                  </a:lnTo>
                  <a:lnTo>
                    <a:pt x="907" y="264"/>
                  </a:lnTo>
                  <a:lnTo>
                    <a:pt x="914" y="225"/>
                  </a:lnTo>
                  <a:lnTo>
                    <a:pt x="928" y="187"/>
                  </a:lnTo>
                  <a:lnTo>
                    <a:pt x="945" y="152"/>
                  </a:lnTo>
                  <a:lnTo>
                    <a:pt x="967" y="119"/>
                  </a:lnTo>
                  <a:lnTo>
                    <a:pt x="994" y="89"/>
                  </a:lnTo>
                  <a:lnTo>
                    <a:pt x="1023" y="63"/>
                  </a:lnTo>
                  <a:lnTo>
                    <a:pt x="1056" y="40"/>
                  </a:lnTo>
                  <a:lnTo>
                    <a:pt x="1092" y="23"/>
                  </a:lnTo>
                  <a:lnTo>
                    <a:pt x="1129" y="10"/>
                  </a:lnTo>
                  <a:lnTo>
                    <a:pt x="1169" y="2"/>
                  </a:lnTo>
                  <a:lnTo>
                    <a:pt x="1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cxnSp>
        <p:nvCxnSpPr>
          <p:cNvPr id="21" name="Connecteur droit 20"/>
          <p:cNvCxnSpPr/>
          <p:nvPr/>
        </p:nvCxnSpPr>
        <p:spPr>
          <a:xfrm flipV="1">
            <a:off x="742951" y="679617"/>
            <a:ext cx="0" cy="357162"/>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Connecteur droit 21"/>
          <p:cNvCxnSpPr/>
          <p:nvPr/>
        </p:nvCxnSpPr>
        <p:spPr>
          <a:xfrm flipV="1">
            <a:off x="742951" y="646254"/>
            <a:ext cx="4886324" cy="33363"/>
          </a:xfrm>
          <a:prstGeom prst="lin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sp>
        <p:nvSpPr>
          <p:cNvPr id="23" name="ZoneTexte 22"/>
          <p:cNvSpPr txBox="1"/>
          <p:nvPr/>
        </p:nvSpPr>
        <p:spPr>
          <a:xfrm>
            <a:off x="777434" y="646254"/>
            <a:ext cx="7229475" cy="353116"/>
          </a:xfrm>
          <a:prstGeom prst="rect">
            <a:avLst/>
          </a:prstGeom>
        </p:spPr>
        <p:txBody>
          <a:bodyPr vert="horz" wrap="square" lIns="91440" tIns="45720" rIns="91440" bIns="45720" rtlCol="0">
            <a:normAutofit/>
          </a:bodyPr>
          <a:lstStyle/>
          <a:p>
            <a:pPr defTabSz="457200">
              <a:spcBef>
                <a:spcPct val="20000"/>
              </a:spcBef>
              <a:buClr>
                <a:srgbClr val="003C71"/>
              </a:buClr>
              <a:buSzPct val="125000"/>
            </a:pPr>
            <a:r>
              <a:rPr lang="fr-CA" sz="1600" b="1" dirty="0" smtClean="0">
                <a:solidFill>
                  <a:srgbClr val="005EB8">
                    <a:lumMod val="50000"/>
                  </a:srgbClr>
                </a:solidFill>
                <a:latin typeface="Arial"/>
                <a:cs typeface="Times"/>
              </a:rPr>
              <a:t>Outils et Techniques</a:t>
            </a:r>
            <a:endParaRPr lang="fr-CA" sz="1600" b="1" dirty="0">
              <a:solidFill>
                <a:srgbClr val="005EB8">
                  <a:lumMod val="50000"/>
                </a:srgbClr>
              </a:solidFill>
              <a:latin typeface="Arial"/>
              <a:cs typeface="Times"/>
            </a:endParaRPr>
          </a:p>
        </p:txBody>
      </p:sp>
      <p:cxnSp>
        <p:nvCxnSpPr>
          <p:cNvPr id="3" name="Connecteur droit avec flèche 2"/>
          <p:cNvCxnSpPr>
            <a:stCxn id="5" idx="2"/>
            <a:endCxn id="7" idx="0"/>
          </p:cNvCxnSpPr>
          <p:nvPr/>
        </p:nvCxnSpPr>
        <p:spPr>
          <a:xfrm>
            <a:off x="1655676" y="1663929"/>
            <a:ext cx="432048" cy="27854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cteur droit avec flèche 7"/>
          <p:cNvCxnSpPr>
            <a:stCxn id="15" idx="2"/>
            <a:endCxn id="12" idx="0"/>
          </p:cNvCxnSpPr>
          <p:nvPr/>
        </p:nvCxnSpPr>
        <p:spPr>
          <a:xfrm>
            <a:off x="2807804" y="1663929"/>
            <a:ext cx="432048" cy="27854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16" idx="2"/>
            <a:endCxn id="13" idx="0"/>
          </p:cNvCxnSpPr>
          <p:nvPr/>
        </p:nvCxnSpPr>
        <p:spPr>
          <a:xfrm>
            <a:off x="3959932" y="1663929"/>
            <a:ext cx="288032" cy="27854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48456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2</a:t>
            </a:r>
            <a:br>
              <a:rPr lang="fr-CA" dirty="0" smtClean="0">
                <a:solidFill>
                  <a:srgbClr val="002060"/>
                </a:solidFill>
              </a:rPr>
            </a:br>
            <a:r>
              <a:rPr lang="fr-CA" sz="2200" dirty="0" smtClean="0">
                <a:solidFill>
                  <a:srgbClr val="002060"/>
                </a:solidFill>
              </a:rPr>
              <a:t>analyser les écarts « </a:t>
            </a:r>
            <a:r>
              <a:rPr lang="fr-CA" sz="2200" dirty="0" err="1" smtClean="0">
                <a:solidFill>
                  <a:srgbClr val="002060"/>
                </a:solidFill>
              </a:rPr>
              <a:t>as-is</a:t>
            </a:r>
            <a:r>
              <a:rPr lang="fr-CA" sz="2200" dirty="0" smtClean="0">
                <a:solidFill>
                  <a:srgbClr val="002060"/>
                </a:solidFill>
              </a:rPr>
              <a:t> » vs «</a:t>
            </a:r>
            <a:r>
              <a:rPr lang="fr-CA" sz="2200" dirty="0" err="1" smtClean="0">
                <a:solidFill>
                  <a:srgbClr val="002060"/>
                </a:solidFill>
              </a:rPr>
              <a:t>to-be</a:t>
            </a:r>
            <a:r>
              <a:rPr lang="fr-CA" sz="2200" smtClean="0">
                <a:solidFill>
                  <a:srgbClr val="002060"/>
                </a:solidFill>
              </a:rPr>
              <a:t> »</a:t>
            </a:r>
            <a:r>
              <a:rPr lang="fr-CA" dirty="0">
                <a:solidFill>
                  <a:srgbClr val="002060"/>
                </a:solidFill>
              </a:rPr>
              <a:t/>
            </a:r>
            <a:br>
              <a:rPr lang="fr-CA" dirty="0">
                <a:solidFill>
                  <a:srgbClr val="002060"/>
                </a:solidFill>
              </a:rPr>
            </a:b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Comprendre les buts et objectifs ;</a:t>
            </a:r>
          </a:p>
          <a:p>
            <a:pPr marL="457200" indent="-457200">
              <a:buFont typeface="+mj-lt"/>
              <a:buAutoNum type="alphaLcParenR"/>
            </a:pPr>
            <a:r>
              <a:rPr lang="fr-CA" b="1" dirty="0">
                <a:solidFill>
                  <a:srgbClr val="FF0066"/>
                </a:solidFill>
              </a:rPr>
              <a:t>Miser sur des critères pertinents</a:t>
            </a:r>
            <a:r>
              <a:rPr lang="fr-CA" b="1" i="1" dirty="0" smtClean="0">
                <a:solidFill>
                  <a:srgbClr val="FF0066"/>
                </a:solidFill>
              </a:rPr>
              <a:t>;</a:t>
            </a:r>
          </a:p>
          <a:p>
            <a:pPr marL="457200" indent="-457200">
              <a:buFont typeface="+mj-lt"/>
              <a:buAutoNum type="alphaLcParenR"/>
            </a:pPr>
            <a:r>
              <a:rPr lang="fr-CA" b="1" dirty="0">
                <a:solidFill>
                  <a:srgbClr val="FF0066"/>
                </a:solidFill>
              </a:rPr>
              <a:t>Analyser les FFOM </a:t>
            </a:r>
            <a:r>
              <a:rPr lang="fr-CA" b="1" i="1" dirty="0">
                <a:solidFill>
                  <a:srgbClr val="FF0066"/>
                </a:solidFill>
              </a:rPr>
              <a:t>« SWOT </a:t>
            </a:r>
            <a:r>
              <a:rPr lang="fr-CA" b="1" i="1" dirty="0" smtClean="0">
                <a:solidFill>
                  <a:srgbClr val="FF0066"/>
                </a:solidFill>
              </a:rPr>
              <a:t>» </a:t>
            </a:r>
            <a:r>
              <a:rPr lang="fr-CA" b="1" dirty="0" smtClean="0">
                <a:solidFill>
                  <a:srgbClr val="FF0066"/>
                </a:solidFill>
              </a:rPr>
              <a:t>;</a:t>
            </a:r>
          </a:p>
          <a:p>
            <a:pPr marL="457200" indent="-457200">
              <a:buFont typeface="+mj-lt"/>
              <a:buAutoNum type="alphaLcParenR"/>
            </a:pPr>
            <a:r>
              <a:rPr lang="fr-CA" b="1" dirty="0" smtClean="0">
                <a:solidFill>
                  <a:srgbClr val="FF0066"/>
                </a:solidFill>
              </a:rPr>
              <a:t>Analyser </a:t>
            </a:r>
            <a:r>
              <a:rPr lang="fr-CA" b="1" dirty="0">
                <a:solidFill>
                  <a:srgbClr val="FF0066"/>
                </a:solidFill>
              </a:rPr>
              <a:t>l</a:t>
            </a:r>
            <a:r>
              <a:rPr lang="fr-CA" b="1" dirty="0" smtClean="0">
                <a:solidFill>
                  <a:srgbClr val="FF0066"/>
                </a:solidFill>
              </a:rPr>
              <a:t>es causes fondamentales « </a:t>
            </a:r>
            <a:r>
              <a:rPr lang="fr-CA" b="1" dirty="0" err="1" smtClean="0">
                <a:solidFill>
                  <a:srgbClr val="FF0066"/>
                </a:solidFill>
              </a:rPr>
              <a:t>Root</a:t>
            </a:r>
            <a:r>
              <a:rPr lang="fr-CA" b="1" dirty="0" smtClean="0">
                <a:solidFill>
                  <a:srgbClr val="FF0066"/>
                </a:solidFill>
              </a:rPr>
              <a:t> Cause » ;</a:t>
            </a:r>
          </a:p>
          <a:p>
            <a:pPr marL="457200" indent="-457200">
              <a:buFont typeface="+mj-lt"/>
              <a:buAutoNum type="alphaLcParenR"/>
            </a:pPr>
            <a:r>
              <a:rPr lang="fr-CA" b="1" dirty="0" smtClean="0">
                <a:solidFill>
                  <a:srgbClr val="FF0066"/>
                </a:solidFill>
              </a:rPr>
              <a:t>Déterminer les ressources / capacités additionnelles ;</a:t>
            </a:r>
          </a:p>
          <a:p>
            <a:pPr marL="457200" indent="-457200">
              <a:buFont typeface="+mj-lt"/>
              <a:buAutoNum type="alphaLcParenR"/>
            </a:pPr>
            <a:r>
              <a:rPr lang="fr-CA" b="1" dirty="0" smtClean="0">
                <a:solidFill>
                  <a:srgbClr val="FF0066"/>
                </a:solidFill>
              </a:rPr>
              <a:t>Évaluer les ressources / capacités en place « AS-IS »</a:t>
            </a:r>
          </a:p>
          <a:p>
            <a:pPr marL="457200" indent="-457200">
              <a:buFont typeface="+mj-lt"/>
              <a:buAutoNum type="alphaLcParenR"/>
            </a:pPr>
            <a:r>
              <a:rPr lang="fr-CA" b="1" dirty="0" smtClean="0">
                <a:solidFill>
                  <a:srgbClr val="FF0066"/>
                </a:solidFill>
              </a:rPr>
              <a:t>Identifier les écarts de ressources / capacités.</a:t>
            </a:r>
          </a:p>
          <a:p>
            <a:pPr marL="457200" indent="-457200">
              <a:buFont typeface="+mj-lt"/>
              <a:buAutoNum type="alphaLcParenR"/>
            </a:pPr>
            <a:endParaRPr lang="fr-CA" dirty="0"/>
          </a:p>
        </p:txBody>
      </p:sp>
    </p:spTree>
    <p:extLst>
      <p:ext uri="{BB962C8B-B14F-4D97-AF65-F5344CB8AC3E}">
        <p14:creationId xmlns:p14="http://schemas.microsoft.com/office/powerpoint/2010/main" val="26058206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p:cNvSpPr txBox="1"/>
          <p:nvPr/>
        </p:nvSpPr>
        <p:spPr>
          <a:xfrm>
            <a:off x="1152928" y="1122605"/>
            <a:ext cx="7431996" cy="819150"/>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400" b="1" dirty="0" smtClean="0">
                <a:solidFill>
                  <a:srgbClr val="000000"/>
                </a:solidFill>
                <a:latin typeface="Arial"/>
                <a:cs typeface="Times"/>
              </a:rPr>
              <a:t>Identification des écarts de capacité: </a:t>
            </a:r>
            <a:r>
              <a:rPr lang="fr-CA" sz="1400" dirty="0" smtClean="0">
                <a:solidFill>
                  <a:srgbClr val="000000"/>
                </a:solidFill>
                <a:latin typeface="Arial"/>
                <a:cs typeface="Times"/>
              </a:rPr>
              <a:t>Une fois l’identification des capacités requises et les capacités actuelles de l’entreprise, il est possible de faire ressortir les écarts et les différences qui devront être pris en charge par le projet.</a:t>
            </a:r>
          </a:p>
        </p:txBody>
      </p:sp>
      <p:sp>
        <p:nvSpPr>
          <p:cNvPr id="28" name="Freeform 72"/>
          <p:cNvSpPr>
            <a:spLocks noChangeAspect="1" noEditPoints="1"/>
          </p:cNvSpPr>
          <p:nvPr>
            <p:custDataLst>
              <p:tags r:id="rId1"/>
            </p:custDataLst>
          </p:nvPr>
        </p:nvSpPr>
        <p:spPr bwMode="auto">
          <a:xfrm>
            <a:off x="680417" y="1290494"/>
            <a:ext cx="472509" cy="483371"/>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aphicFrame>
        <p:nvGraphicFramePr>
          <p:cNvPr id="9" name="Tableau 8"/>
          <p:cNvGraphicFramePr>
            <a:graphicFrameLocks noGrp="1"/>
          </p:cNvGraphicFramePr>
          <p:nvPr>
            <p:extLst>
              <p:ext uri="{D42A27DB-BD31-4B8C-83A1-F6EECF244321}">
                <p14:modId xmlns:p14="http://schemas.microsoft.com/office/powerpoint/2010/main" val="1509094939"/>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Évaluer</a:t>
                      </a:r>
                      <a:r>
                        <a:rPr lang="fr-CA" sz="1000" baseline="0" dirty="0" smtClean="0">
                          <a:solidFill>
                            <a:schemeClr val="accent6">
                              <a:lumMod val="50000"/>
                            </a:schemeClr>
                          </a:solidFill>
                        </a:rPr>
                        <a:t> la situation actuelle</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accent6">
                              <a:lumMod val="50000"/>
                            </a:schemeClr>
                          </a:solidFill>
                        </a:rPr>
                        <a:t>Capacités requises </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Capacités</a:t>
                      </a:r>
                      <a:r>
                        <a:rPr lang="fr-CA" sz="1000" baseline="0" dirty="0" smtClean="0">
                          <a:solidFill>
                            <a:schemeClr val="accent6">
                              <a:lumMod val="50000"/>
                            </a:schemeClr>
                          </a:solidFill>
                        </a:rPr>
                        <a:t> actuelles</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Identifier</a:t>
                      </a:r>
                      <a:r>
                        <a:rPr lang="fr-CA" sz="1000" baseline="0" dirty="0" smtClean="0">
                          <a:solidFill>
                            <a:schemeClr val="bg1"/>
                          </a:solidFill>
                        </a:rPr>
                        <a:t> les écarts </a:t>
                      </a:r>
                      <a:endParaRPr lang="fr-CA" sz="1000" dirty="0">
                        <a:solidFill>
                          <a:schemeClr val="bg1"/>
                        </a:solidFill>
                      </a:endParaRPr>
                    </a:p>
                  </a:txBody>
                  <a:tcPr anchor="ctr">
                    <a:solidFill>
                      <a:schemeClr val="accent6">
                        <a:lumMod val="50000"/>
                      </a:schemeClr>
                    </a:solidFill>
                  </a:tcPr>
                </a:tc>
                <a:tc>
                  <a:txBody>
                    <a:bodyPr/>
                    <a:lstStyle/>
                    <a:p>
                      <a:pPr algn="ctr"/>
                      <a:r>
                        <a:rPr lang="fr-CA" sz="1000" dirty="0" smtClean="0">
                          <a:solidFill>
                            <a:schemeClr val="accent6">
                              <a:lumMod val="50000"/>
                            </a:schemeClr>
                          </a:solidFill>
                        </a:rPr>
                        <a:t>Recommandation</a:t>
                      </a:r>
                      <a:r>
                        <a:rPr lang="fr-CA" sz="1000" baseline="0" dirty="0" smtClean="0">
                          <a:solidFill>
                            <a:schemeClr val="accent6">
                              <a:lumMod val="50000"/>
                            </a:schemeClr>
                          </a:solidFill>
                        </a:rPr>
                        <a:t>s (Business Case)</a:t>
                      </a: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
        <p:nvSpPr>
          <p:cNvPr id="4" name="ZoneTexte 3"/>
          <p:cNvSpPr txBox="1"/>
          <p:nvPr/>
        </p:nvSpPr>
        <p:spPr>
          <a:xfrm>
            <a:off x="3753016" y="4231888"/>
            <a:ext cx="1463047" cy="387820"/>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2400" b="1" dirty="0" smtClean="0">
                <a:solidFill>
                  <a:prstClr val="white"/>
                </a:solidFill>
                <a:latin typeface="Arial"/>
                <a:cs typeface="Times"/>
              </a:rPr>
              <a:t>Source?</a:t>
            </a:r>
            <a:endParaRPr lang="fr-CA" sz="2400" b="1" dirty="0">
              <a:solidFill>
                <a:prstClr val="white"/>
              </a:solidFill>
              <a:latin typeface="Arial"/>
              <a:cs typeface="Times"/>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48" y="2193062"/>
            <a:ext cx="8865704" cy="3664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4707673" y="5764696"/>
            <a:ext cx="4227994" cy="424700"/>
          </a:xfrm>
          <a:prstGeom prst="rect">
            <a:avLst/>
          </a:prstGeom>
        </p:spPr>
        <p:txBody>
          <a:bodyPr vert="horz" wrap="square" lIns="91440" tIns="45720" rIns="91440" bIns="45720" rtlCol="0">
            <a:normAutofit/>
          </a:bodyPr>
          <a:lstStyle/>
          <a:p>
            <a:pPr algn="ctr" defTabSz="457200">
              <a:spcBef>
                <a:spcPct val="20000"/>
              </a:spcBef>
              <a:buClr>
                <a:srgbClr val="003C71"/>
              </a:buClr>
              <a:buSzPct val="125000"/>
            </a:pPr>
            <a:r>
              <a:rPr lang="fr-CA" sz="900" dirty="0" smtClean="0">
                <a:solidFill>
                  <a:srgbClr val="000000"/>
                </a:solidFill>
                <a:latin typeface="Arial"/>
                <a:cs typeface="Times"/>
              </a:rPr>
              <a:t>Source: 2015 PMI-Business </a:t>
            </a:r>
            <a:r>
              <a:rPr lang="fr-CA" sz="900" dirty="0" err="1" smtClean="0">
                <a:solidFill>
                  <a:srgbClr val="000000"/>
                </a:solidFill>
                <a:latin typeface="Arial"/>
                <a:cs typeface="Times"/>
              </a:rPr>
              <a:t>Analysis</a:t>
            </a:r>
            <a:r>
              <a:rPr lang="fr-CA" sz="900" dirty="0" smtClean="0">
                <a:solidFill>
                  <a:srgbClr val="000000"/>
                </a:solidFill>
                <a:latin typeface="Arial"/>
                <a:cs typeface="Times"/>
              </a:rPr>
              <a:t> for </a:t>
            </a:r>
            <a:r>
              <a:rPr lang="fr-CA" sz="900" dirty="0" err="1" smtClean="0">
                <a:solidFill>
                  <a:srgbClr val="000000"/>
                </a:solidFill>
                <a:latin typeface="Arial"/>
                <a:cs typeface="Times"/>
              </a:rPr>
              <a:t>Practionners</a:t>
            </a:r>
            <a:r>
              <a:rPr lang="fr-CA" sz="900" dirty="0" smtClean="0">
                <a:solidFill>
                  <a:srgbClr val="000000"/>
                </a:solidFill>
                <a:latin typeface="Arial"/>
                <a:cs typeface="Times"/>
              </a:rPr>
              <a:t> :A </a:t>
            </a:r>
            <a:r>
              <a:rPr lang="fr-CA" sz="900" dirty="0" err="1" smtClean="0">
                <a:solidFill>
                  <a:srgbClr val="000000"/>
                </a:solidFill>
                <a:latin typeface="Arial"/>
                <a:cs typeface="Times"/>
              </a:rPr>
              <a:t>practise</a:t>
            </a:r>
            <a:r>
              <a:rPr lang="fr-CA" sz="900" dirty="0" smtClean="0">
                <a:solidFill>
                  <a:srgbClr val="000000"/>
                </a:solidFill>
                <a:latin typeface="Arial"/>
                <a:cs typeface="Times"/>
              </a:rPr>
              <a:t> Guide, p.25</a:t>
            </a:r>
            <a:endParaRPr lang="fr-CA" sz="900" dirty="0">
              <a:solidFill>
                <a:srgbClr val="000000"/>
              </a:solidFill>
              <a:latin typeface="Arial"/>
              <a:cs typeface="Times"/>
            </a:endParaRPr>
          </a:p>
        </p:txBody>
      </p:sp>
      <p:sp>
        <p:nvSpPr>
          <p:cNvPr id="10"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2 </a:t>
            </a:r>
            <a:r>
              <a:rPr lang="fr-CA" sz="1800" b="0" i="1" dirty="0">
                <a:solidFill>
                  <a:srgbClr val="003C71"/>
                </a:solidFill>
              </a:rPr>
              <a:t>- Activité </a:t>
            </a:r>
            <a:r>
              <a:rPr lang="fr-CA" sz="1800" b="0" i="1" dirty="0" smtClean="0">
                <a:solidFill>
                  <a:srgbClr val="003C71"/>
                </a:solidFill>
              </a:rPr>
              <a:t>g. –identifier les écarts de capacité </a:t>
            </a:r>
            <a:endParaRPr lang="fr-CA" sz="1800" b="0" i="1" dirty="0">
              <a:solidFill>
                <a:srgbClr val="003C71"/>
              </a:solidFill>
            </a:endParaRPr>
          </a:p>
        </p:txBody>
      </p:sp>
    </p:spTree>
    <p:extLst>
      <p:ext uri="{BB962C8B-B14F-4D97-AF65-F5344CB8AC3E}">
        <p14:creationId xmlns:p14="http://schemas.microsoft.com/office/powerpoint/2010/main" val="12570845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4412636" y="710238"/>
            <a:ext cx="4335827" cy="1109230"/>
          </a:xfrm>
          <a:prstGeom prst="roundRect">
            <a:avLst/>
          </a:prstGeom>
          <a:solidFill>
            <a:schemeClr val="bg1"/>
          </a:solidFill>
          <a:ln w="28575" cmpd="dbl">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smtClean="0">
                <a:solidFill>
                  <a:srgbClr val="003C71"/>
                </a:solidFill>
              </a:rPr>
              <a:t>DÉTERMINATION des besoins</a:t>
            </a:r>
            <a:r>
              <a:rPr lang="fr-CA" sz="2400" dirty="0" smtClean="0">
                <a:solidFill>
                  <a:srgbClr val="003C71"/>
                </a:solidFill>
              </a:rPr>
              <a:t/>
            </a:r>
            <a:br>
              <a:rPr lang="fr-CA" sz="2400" dirty="0" smtClean="0">
                <a:solidFill>
                  <a:srgbClr val="003C71"/>
                </a:solidFill>
              </a:rPr>
            </a:br>
            <a:r>
              <a:rPr lang="fr-CA" sz="1600" b="0" i="1" dirty="0" smtClean="0">
                <a:solidFill>
                  <a:srgbClr val="003C71"/>
                </a:solidFill>
              </a:rPr>
              <a:t>Fiche descriptive sommaire du domaine et démarche</a:t>
            </a:r>
            <a:endParaRPr lang="fr-CA" sz="1600" b="0" i="1" dirty="0">
              <a:solidFill>
                <a:srgbClr val="003C71"/>
              </a:solidFill>
            </a:endParaRPr>
          </a:p>
        </p:txBody>
      </p:sp>
      <p:sp>
        <p:nvSpPr>
          <p:cNvPr id="2" name="ZoneTexte 1"/>
          <p:cNvSpPr txBox="1"/>
          <p:nvPr/>
        </p:nvSpPr>
        <p:spPr>
          <a:xfrm>
            <a:off x="4375976" y="787874"/>
            <a:ext cx="2044461" cy="353683"/>
          </a:xfrm>
          <a:prstGeom prst="rect">
            <a:avLst/>
          </a:prstGeom>
        </p:spPr>
        <p:txBody>
          <a:bodyPr vert="horz" wrap="square" lIns="91440" tIns="45720" rIns="91440" bIns="45720" rtlCol="0">
            <a:normAutofit fontScale="92500" lnSpcReduction="10000"/>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grpSp>
        <p:nvGrpSpPr>
          <p:cNvPr id="13" name="Group 10"/>
          <p:cNvGrpSpPr>
            <a:grpSpLocks noChangeAspect="1"/>
          </p:cNvGrpSpPr>
          <p:nvPr>
            <p:custDataLst>
              <p:tags r:id="rId1"/>
            </p:custDataLst>
          </p:nvPr>
        </p:nvGrpSpPr>
        <p:grpSpPr bwMode="auto">
          <a:xfrm>
            <a:off x="4665441" y="800821"/>
            <a:ext cx="573088" cy="573087"/>
            <a:chOff x="2930" y="2200"/>
            <a:chExt cx="361" cy="361"/>
          </a:xfrm>
          <a:solidFill>
            <a:srgbClr val="92D050"/>
          </a:solidFill>
        </p:grpSpPr>
        <p:sp>
          <p:nvSpPr>
            <p:cNvPr id="16" name="Freeform 12"/>
            <p:cNvSpPr>
              <a:spLocks/>
            </p:cNvSpPr>
            <p:nvPr/>
          </p:nvSpPr>
          <p:spPr bwMode="auto">
            <a:xfrm>
              <a:off x="3064" y="2200"/>
              <a:ext cx="227" cy="227"/>
            </a:xfrm>
            <a:custGeom>
              <a:avLst/>
              <a:gdLst>
                <a:gd name="T0" fmla="*/ 1860 w 2276"/>
                <a:gd name="T1" fmla="*/ 0 h 2276"/>
                <a:gd name="T2" fmla="*/ 1908 w 2276"/>
                <a:gd name="T3" fmla="*/ 367 h 2276"/>
                <a:gd name="T4" fmla="*/ 2276 w 2276"/>
                <a:gd name="T5" fmla="*/ 415 h 2276"/>
                <a:gd name="T6" fmla="*/ 1789 w 2276"/>
                <a:gd name="T7" fmla="*/ 901 h 2276"/>
                <a:gd name="T8" fmla="*/ 1634 w 2276"/>
                <a:gd name="T9" fmla="*/ 880 h 2276"/>
                <a:gd name="T10" fmla="*/ 675 w 2276"/>
                <a:gd name="T11" fmla="*/ 1839 h 2276"/>
                <a:gd name="T12" fmla="*/ 683 w 2276"/>
                <a:gd name="T13" fmla="*/ 1869 h 2276"/>
                <a:gd name="T14" fmla="*/ 687 w 2276"/>
                <a:gd name="T15" fmla="*/ 1899 h 2276"/>
                <a:gd name="T16" fmla="*/ 688 w 2276"/>
                <a:gd name="T17" fmla="*/ 1931 h 2276"/>
                <a:gd name="T18" fmla="*/ 685 w 2276"/>
                <a:gd name="T19" fmla="*/ 1977 h 2276"/>
                <a:gd name="T20" fmla="*/ 676 w 2276"/>
                <a:gd name="T21" fmla="*/ 2023 h 2276"/>
                <a:gd name="T22" fmla="*/ 661 w 2276"/>
                <a:gd name="T23" fmla="*/ 2064 h 2276"/>
                <a:gd name="T24" fmla="*/ 641 w 2276"/>
                <a:gd name="T25" fmla="*/ 2105 h 2276"/>
                <a:gd name="T26" fmla="*/ 617 w 2276"/>
                <a:gd name="T27" fmla="*/ 2141 h 2276"/>
                <a:gd name="T28" fmla="*/ 587 w 2276"/>
                <a:gd name="T29" fmla="*/ 2174 h 2276"/>
                <a:gd name="T30" fmla="*/ 554 w 2276"/>
                <a:gd name="T31" fmla="*/ 2203 h 2276"/>
                <a:gd name="T32" fmla="*/ 518 w 2276"/>
                <a:gd name="T33" fmla="*/ 2228 h 2276"/>
                <a:gd name="T34" fmla="*/ 478 w 2276"/>
                <a:gd name="T35" fmla="*/ 2248 h 2276"/>
                <a:gd name="T36" fmla="*/ 435 w 2276"/>
                <a:gd name="T37" fmla="*/ 2263 h 2276"/>
                <a:gd name="T38" fmla="*/ 390 w 2276"/>
                <a:gd name="T39" fmla="*/ 2272 h 2276"/>
                <a:gd name="T40" fmla="*/ 344 w 2276"/>
                <a:gd name="T41" fmla="*/ 2276 h 2276"/>
                <a:gd name="T42" fmla="*/ 297 w 2276"/>
                <a:gd name="T43" fmla="*/ 2272 h 2276"/>
                <a:gd name="T44" fmla="*/ 253 w 2276"/>
                <a:gd name="T45" fmla="*/ 2263 h 2276"/>
                <a:gd name="T46" fmla="*/ 210 w 2276"/>
                <a:gd name="T47" fmla="*/ 2248 h 2276"/>
                <a:gd name="T48" fmla="*/ 170 w 2276"/>
                <a:gd name="T49" fmla="*/ 2228 h 2276"/>
                <a:gd name="T50" fmla="*/ 134 w 2276"/>
                <a:gd name="T51" fmla="*/ 2203 h 2276"/>
                <a:gd name="T52" fmla="*/ 101 w 2276"/>
                <a:gd name="T53" fmla="*/ 2174 h 2276"/>
                <a:gd name="T54" fmla="*/ 71 w 2276"/>
                <a:gd name="T55" fmla="*/ 2141 h 2276"/>
                <a:gd name="T56" fmla="*/ 47 w 2276"/>
                <a:gd name="T57" fmla="*/ 2105 h 2276"/>
                <a:gd name="T58" fmla="*/ 26 w 2276"/>
                <a:gd name="T59" fmla="*/ 2064 h 2276"/>
                <a:gd name="T60" fmla="*/ 12 w 2276"/>
                <a:gd name="T61" fmla="*/ 2023 h 2276"/>
                <a:gd name="T62" fmla="*/ 3 w 2276"/>
                <a:gd name="T63" fmla="*/ 1977 h 2276"/>
                <a:gd name="T64" fmla="*/ 0 w 2276"/>
                <a:gd name="T65" fmla="*/ 1931 h 2276"/>
                <a:gd name="T66" fmla="*/ 3 w 2276"/>
                <a:gd name="T67" fmla="*/ 1884 h 2276"/>
                <a:gd name="T68" fmla="*/ 12 w 2276"/>
                <a:gd name="T69" fmla="*/ 1840 h 2276"/>
                <a:gd name="T70" fmla="*/ 26 w 2276"/>
                <a:gd name="T71" fmla="*/ 1797 h 2276"/>
                <a:gd name="T72" fmla="*/ 47 w 2276"/>
                <a:gd name="T73" fmla="*/ 1757 h 2276"/>
                <a:gd name="T74" fmla="*/ 71 w 2276"/>
                <a:gd name="T75" fmla="*/ 1720 h 2276"/>
                <a:gd name="T76" fmla="*/ 101 w 2276"/>
                <a:gd name="T77" fmla="*/ 1687 h 2276"/>
                <a:gd name="T78" fmla="*/ 134 w 2276"/>
                <a:gd name="T79" fmla="*/ 1658 h 2276"/>
                <a:gd name="T80" fmla="*/ 170 w 2276"/>
                <a:gd name="T81" fmla="*/ 1633 h 2276"/>
                <a:gd name="T82" fmla="*/ 210 w 2276"/>
                <a:gd name="T83" fmla="*/ 1613 h 2276"/>
                <a:gd name="T84" fmla="*/ 253 w 2276"/>
                <a:gd name="T85" fmla="*/ 1599 h 2276"/>
                <a:gd name="T86" fmla="*/ 297 w 2276"/>
                <a:gd name="T87" fmla="*/ 1590 h 2276"/>
                <a:gd name="T88" fmla="*/ 344 w 2276"/>
                <a:gd name="T89" fmla="*/ 1587 h 2276"/>
                <a:gd name="T90" fmla="*/ 375 w 2276"/>
                <a:gd name="T91" fmla="*/ 1588 h 2276"/>
                <a:gd name="T92" fmla="*/ 406 w 2276"/>
                <a:gd name="T93" fmla="*/ 1592 h 2276"/>
                <a:gd name="T94" fmla="*/ 435 w 2276"/>
                <a:gd name="T95" fmla="*/ 1599 h 2276"/>
                <a:gd name="T96" fmla="*/ 1394 w 2276"/>
                <a:gd name="T97" fmla="*/ 640 h 2276"/>
                <a:gd name="T98" fmla="*/ 1374 w 2276"/>
                <a:gd name="T99" fmla="*/ 485 h 2276"/>
                <a:gd name="T100" fmla="*/ 1860 w 2276"/>
                <a:gd name="T101" fmla="*/ 0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6" h="2276">
                  <a:moveTo>
                    <a:pt x="1860" y="0"/>
                  </a:moveTo>
                  <a:lnTo>
                    <a:pt x="1908" y="367"/>
                  </a:lnTo>
                  <a:lnTo>
                    <a:pt x="2276" y="415"/>
                  </a:lnTo>
                  <a:lnTo>
                    <a:pt x="1789" y="901"/>
                  </a:lnTo>
                  <a:lnTo>
                    <a:pt x="1634" y="880"/>
                  </a:lnTo>
                  <a:lnTo>
                    <a:pt x="675" y="1839"/>
                  </a:lnTo>
                  <a:lnTo>
                    <a:pt x="683" y="1869"/>
                  </a:lnTo>
                  <a:lnTo>
                    <a:pt x="687" y="1899"/>
                  </a:lnTo>
                  <a:lnTo>
                    <a:pt x="688" y="1931"/>
                  </a:lnTo>
                  <a:lnTo>
                    <a:pt x="685" y="1977"/>
                  </a:lnTo>
                  <a:lnTo>
                    <a:pt x="676" y="2023"/>
                  </a:lnTo>
                  <a:lnTo>
                    <a:pt x="661" y="2064"/>
                  </a:lnTo>
                  <a:lnTo>
                    <a:pt x="641" y="2105"/>
                  </a:lnTo>
                  <a:lnTo>
                    <a:pt x="617" y="2141"/>
                  </a:lnTo>
                  <a:lnTo>
                    <a:pt x="587" y="2174"/>
                  </a:lnTo>
                  <a:lnTo>
                    <a:pt x="554" y="2203"/>
                  </a:lnTo>
                  <a:lnTo>
                    <a:pt x="518" y="2228"/>
                  </a:lnTo>
                  <a:lnTo>
                    <a:pt x="478" y="2248"/>
                  </a:lnTo>
                  <a:lnTo>
                    <a:pt x="435" y="2263"/>
                  </a:lnTo>
                  <a:lnTo>
                    <a:pt x="390" y="2272"/>
                  </a:lnTo>
                  <a:lnTo>
                    <a:pt x="344" y="2276"/>
                  </a:lnTo>
                  <a:lnTo>
                    <a:pt x="297" y="2272"/>
                  </a:lnTo>
                  <a:lnTo>
                    <a:pt x="253" y="2263"/>
                  </a:lnTo>
                  <a:lnTo>
                    <a:pt x="210" y="2248"/>
                  </a:lnTo>
                  <a:lnTo>
                    <a:pt x="170" y="2228"/>
                  </a:lnTo>
                  <a:lnTo>
                    <a:pt x="134" y="2203"/>
                  </a:lnTo>
                  <a:lnTo>
                    <a:pt x="101" y="2174"/>
                  </a:lnTo>
                  <a:lnTo>
                    <a:pt x="71" y="2141"/>
                  </a:lnTo>
                  <a:lnTo>
                    <a:pt x="47" y="2105"/>
                  </a:lnTo>
                  <a:lnTo>
                    <a:pt x="26" y="2064"/>
                  </a:lnTo>
                  <a:lnTo>
                    <a:pt x="12" y="2023"/>
                  </a:lnTo>
                  <a:lnTo>
                    <a:pt x="3" y="1977"/>
                  </a:lnTo>
                  <a:lnTo>
                    <a:pt x="0" y="1931"/>
                  </a:lnTo>
                  <a:lnTo>
                    <a:pt x="3" y="1884"/>
                  </a:lnTo>
                  <a:lnTo>
                    <a:pt x="12" y="1840"/>
                  </a:lnTo>
                  <a:lnTo>
                    <a:pt x="26" y="1797"/>
                  </a:lnTo>
                  <a:lnTo>
                    <a:pt x="47" y="1757"/>
                  </a:lnTo>
                  <a:lnTo>
                    <a:pt x="71" y="1720"/>
                  </a:lnTo>
                  <a:lnTo>
                    <a:pt x="101" y="1687"/>
                  </a:lnTo>
                  <a:lnTo>
                    <a:pt x="134" y="1658"/>
                  </a:lnTo>
                  <a:lnTo>
                    <a:pt x="170" y="1633"/>
                  </a:lnTo>
                  <a:lnTo>
                    <a:pt x="210" y="1613"/>
                  </a:lnTo>
                  <a:lnTo>
                    <a:pt x="253" y="1599"/>
                  </a:lnTo>
                  <a:lnTo>
                    <a:pt x="297" y="1590"/>
                  </a:lnTo>
                  <a:lnTo>
                    <a:pt x="344" y="1587"/>
                  </a:lnTo>
                  <a:lnTo>
                    <a:pt x="375" y="1588"/>
                  </a:lnTo>
                  <a:lnTo>
                    <a:pt x="406" y="1592"/>
                  </a:lnTo>
                  <a:lnTo>
                    <a:pt x="435" y="1599"/>
                  </a:lnTo>
                  <a:lnTo>
                    <a:pt x="1394" y="640"/>
                  </a:lnTo>
                  <a:lnTo>
                    <a:pt x="1374" y="485"/>
                  </a:lnTo>
                  <a:lnTo>
                    <a:pt x="18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7" name="Freeform 13"/>
            <p:cNvSpPr>
              <a:spLocks/>
            </p:cNvSpPr>
            <p:nvPr/>
          </p:nvSpPr>
          <p:spPr bwMode="auto">
            <a:xfrm>
              <a:off x="2999" y="2293"/>
              <a:ext cx="199" cy="199"/>
            </a:xfrm>
            <a:custGeom>
              <a:avLst/>
              <a:gdLst>
                <a:gd name="T0" fmla="*/ 1177 w 1996"/>
                <a:gd name="T1" fmla="*/ 15 h 1994"/>
                <a:gd name="T2" fmla="*/ 1034 w 1996"/>
                <a:gd name="T3" fmla="*/ 335 h 1994"/>
                <a:gd name="T4" fmla="*/ 871 w 1996"/>
                <a:gd name="T5" fmla="*/ 346 h 1994"/>
                <a:gd name="T6" fmla="*/ 715 w 1996"/>
                <a:gd name="T7" fmla="*/ 398 h 1994"/>
                <a:gd name="T8" fmla="*/ 572 w 1996"/>
                <a:gd name="T9" fmla="*/ 489 h 1994"/>
                <a:gd name="T10" fmla="*/ 449 w 1996"/>
                <a:gd name="T11" fmla="*/ 625 h 1994"/>
                <a:gd name="T12" fmla="*/ 368 w 1996"/>
                <a:gd name="T13" fmla="*/ 790 h 1994"/>
                <a:gd name="T14" fmla="*/ 336 w 1996"/>
                <a:gd name="T15" fmla="*/ 966 h 1994"/>
                <a:gd name="T16" fmla="*/ 352 w 1996"/>
                <a:gd name="T17" fmla="*/ 1146 h 1994"/>
                <a:gd name="T18" fmla="*/ 416 w 1996"/>
                <a:gd name="T19" fmla="*/ 1315 h 1994"/>
                <a:gd name="T20" fmla="*/ 529 w 1996"/>
                <a:gd name="T21" fmla="*/ 1466 h 1994"/>
                <a:gd name="T22" fmla="*/ 679 w 1996"/>
                <a:gd name="T23" fmla="*/ 1578 h 1994"/>
                <a:gd name="T24" fmla="*/ 849 w 1996"/>
                <a:gd name="T25" fmla="*/ 1643 h 1994"/>
                <a:gd name="T26" fmla="*/ 1028 w 1996"/>
                <a:gd name="T27" fmla="*/ 1658 h 1994"/>
                <a:gd name="T28" fmla="*/ 1205 w 1996"/>
                <a:gd name="T29" fmla="*/ 1626 h 1994"/>
                <a:gd name="T30" fmla="*/ 1369 w 1996"/>
                <a:gd name="T31" fmla="*/ 1546 h 1994"/>
                <a:gd name="T32" fmla="*/ 1506 w 1996"/>
                <a:gd name="T33" fmla="*/ 1422 h 1994"/>
                <a:gd name="T34" fmla="*/ 1597 w 1996"/>
                <a:gd name="T35" fmla="*/ 1280 h 1994"/>
                <a:gd name="T36" fmla="*/ 1648 w 1996"/>
                <a:gd name="T37" fmla="*/ 1123 h 1994"/>
                <a:gd name="T38" fmla="*/ 1659 w 1996"/>
                <a:gd name="T39" fmla="*/ 959 h 1994"/>
                <a:gd name="T40" fmla="*/ 1979 w 1996"/>
                <a:gd name="T41" fmla="*/ 817 h 1994"/>
                <a:gd name="T42" fmla="*/ 1995 w 1996"/>
                <a:gd name="T43" fmla="*/ 1035 h 1994"/>
                <a:gd name="T44" fmla="*/ 1963 w 1996"/>
                <a:gd name="T45" fmla="*/ 1251 h 1994"/>
                <a:gd name="T46" fmla="*/ 1883 w 1996"/>
                <a:gd name="T47" fmla="*/ 1457 h 1994"/>
                <a:gd name="T48" fmla="*/ 1756 w 1996"/>
                <a:gd name="T49" fmla="*/ 1645 h 1994"/>
                <a:gd name="T50" fmla="*/ 1586 w 1996"/>
                <a:gd name="T51" fmla="*/ 1804 h 1994"/>
                <a:gd name="T52" fmla="*/ 1391 w 1996"/>
                <a:gd name="T53" fmla="*/ 1915 h 1994"/>
                <a:gd name="T54" fmla="*/ 1179 w 1996"/>
                <a:gd name="T55" fmla="*/ 1978 h 1994"/>
                <a:gd name="T56" fmla="*/ 962 w 1996"/>
                <a:gd name="T57" fmla="*/ 1994 h 1994"/>
                <a:gd name="T58" fmla="*/ 745 w 1996"/>
                <a:gd name="T59" fmla="*/ 1962 h 1994"/>
                <a:gd name="T60" fmla="*/ 538 w 1996"/>
                <a:gd name="T61" fmla="*/ 1883 h 1994"/>
                <a:gd name="T62" fmla="*/ 349 w 1996"/>
                <a:gd name="T63" fmla="*/ 1755 h 1994"/>
                <a:gd name="T64" fmla="*/ 192 w 1996"/>
                <a:gd name="T65" fmla="*/ 1585 h 1994"/>
                <a:gd name="T66" fmla="*/ 81 w 1996"/>
                <a:gd name="T67" fmla="*/ 1390 h 1994"/>
                <a:gd name="T68" fmla="*/ 17 w 1996"/>
                <a:gd name="T69" fmla="*/ 1179 h 1994"/>
                <a:gd name="T70" fmla="*/ 0 w 1996"/>
                <a:gd name="T71" fmla="*/ 960 h 1994"/>
                <a:gd name="T72" fmla="*/ 32 w 1996"/>
                <a:gd name="T73" fmla="*/ 743 h 1994"/>
                <a:gd name="T74" fmla="*/ 111 w 1996"/>
                <a:gd name="T75" fmla="*/ 536 h 1994"/>
                <a:gd name="T76" fmla="*/ 239 w 1996"/>
                <a:gd name="T77" fmla="*/ 348 h 1994"/>
                <a:gd name="T78" fmla="*/ 409 w 1996"/>
                <a:gd name="T79" fmla="*/ 191 h 1994"/>
                <a:gd name="T80" fmla="*/ 604 w 1996"/>
                <a:gd name="T81" fmla="*/ 80 h 1994"/>
                <a:gd name="T82" fmla="*/ 814 w 1996"/>
                <a:gd name="T83" fmla="*/ 16 h 1994"/>
                <a:gd name="T84" fmla="*/ 1032 w 1996"/>
                <a:gd name="T85" fmla="*/ 0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6" h="1994">
                  <a:moveTo>
                    <a:pt x="1032" y="0"/>
                  </a:moveTo>
                  <a:lnTo>
                    <a:pt x="1105" y="5"/>
                  </a:lnTo>
                  <a:lnTo>
                    <a:pt x="1177" y="15"/>
                  </a:lnTo>
                  <a:lnTo>
                    <a:pt x="1248" y="30"/>
                  </a:lnTo>
                  <a:lnTo>
                    <a:pt x="1318" y="52"/>
                  </a:lnTo>
                  <a:lnTo>
                    <a:pt x="1034" y="335"/>
                  </a:lnTo>
                  <a:lnTo>
                    <a:pt x="980" y="335"/>
                  </a:lnTo>
                  <a:lnTo>
                    <a:pt x="925" y="338"/>
                  </a:lnTo>
                  <a:lnTo>
                    <a:pt x="871" y="346"/>
                  </a:lnTo>
                  <a:lnTo>
                    <a:pt x="819" y="359"/>
                  </a:lnTo>
                  <a:lnTo>
                    <a:pt x="766" y="376"/>
                  </a:lnTo>
                  <a:lnTo>
                    <a:pt x="715" y="398"/>
                  </a:lnTo>
                  <a:lnTo>
                    <a:pt x="666" y="423"/>
                  </a:lnTo>
                  <a:lnTo>
                    <a:pt x="617" y="454"/>
                  </a:lnTo>
                  <a:lnTo>
                    <a:pt x="572" y="489"/>
                  </a:lnTo>
                  <a:lnTo>
                    <a:pt x="529" y="529"/>
                  </a:lnTo>
                  <a:lnTo>
                    <a:pt x="486" y="576"/>
                  </a:lnTo>
                  <a:lnTo>
                    <a:pt x="449" y="625"/>
                  </a:lnTo>
                  <a:lnTo>
                    <a:pt x="416" y="678"/>
                  </a:lnTo>
                  <a:lnTo>
                    <a:pt x="390" y="733"/>
                  </a:lnTo>
                  <a:lnTo>
                    <a:pt x="368" y="790"/>
                  </a:lnTo>
                  <a:lnTo>
                    <a:pt x="352" y="849"/>
                  </a:lnTo>
                  <a:lnTo>
                    <a:pt x="341" y="907"/>
                  </a:lnTo>
                  <a:lnTo>
                    <a:pt x="336" y="966"/>
                  </a:lnTo>
                  <a:lnTo>
                    <a:pt x="336" y="1027"/>
                  </a:lnTo>
                  <a:lnTo>
                    <a:pt x="341" y="1086"/>
                  </a:lnTo>
                  <a:lnTo>
                    <a:pt x="352" y="1146"/>
                  </a:lnTo>
                  <a:lnTo>
                    <a:pt x="368" y="1204"/>
                  </a:lnTo>
                  <a:lnTo>
                    <a:pt x="390" y="1260"/>
                  </a:lnTo>
                  <a:lnTo>
                    <a:pt x="416" y="1315"/>
                  </a:lnTo>
                  <a:lnTo>
                    <a:pt x="449" y="1368"/>
                  </a:lnTo>
                  <a:lnTo>
                    <a:pt x="486" y="1419"/>
                  </a:lnTo>
                  <a:lnTo>
                    <a:pt x="529" y="1466"/>
                  </a:lnTo>
                  <a:lnTo>
                    <a:pt x="577" y="1509"/>
                  </a:lnTo>
                  <a:lnTo>
                    <a:pt x="626" y="1546"/>
                  </a:lnTo>
                  <a:lnTo>
                    <a:pt x="679" y="1578"/>
                  </a:lnTo>
                  <a:lnTo>
                    <a:pt x="734" y="1604"/>
                  </a:lnTo>
                  <a:lnTo>
                    <a:pt x="791" y="1626"/>
                  </a:lnTo>
                  <a:lnTo>
                    <a:pt x="849" y="1643"/>
                  </a:lnTo>
                  <a:lnTo>
                    <a:pt x="908" y="1653"/>
                  </a:lnTo>
                  <a:lnTo>
                    <a:pt x="968" y="1658"/>
                  </a:lnTo>
                  <a:lnTo>
                    <a:pt x="1028" y="1658"/>
                  </a:lnTo>
                  <a:lnTo>
                    <a:pt x="1087" y="1653"/>
                  </a:lnTo>
                  <a:lnTo>
                    <a:pt x="1146" y="1643"/>
                  </a:lnTo>
                  <a:lnTo>
                    <a:pt x="1205" y="1626"/>
                  </a:lnTo>
                  <a:lnTo>
                    <a:pt x="1261" y="1604"/>
                  </a:lnTo>
                  <a:lnTo>
                    <a:pt x="1316" y="1578"/>
                  </a:lnTo>
                  <a:lnTo>
                    <a:pt x="1369" y="1546"/>
                  </a:lnTo>
                  <a:lnTo>
                    <a:pt x="1419" y="1509"/>
                  </a:lnTo>
                  <a:lnTo>
                    <a:pt x="1467" y="1466"/>
                  </a:lnTo>
                  <a:lnTo>
                    <a:pt x="1506" y="1422"/>
                  </a:lnTo>
                  <a:lnTo>
                    <a:pt x="1540" y="1377"/>
                  </a:lnTo>
                  <a:lnTo>
                    <a:pt x="1571" y="1329"/>
                  </a:lnTo>
                  <a:lnTo>
                    <a:pt x="1597" y="1280"/>
                  </a:lnTo>
                  <a:lnTo>
                    <a:pt x="1618" y="1228"/>
                  </a:lnTo>
                  <a:lnTo>
                    <a:pt x="1636" y="1175"/>
                  </a:lnTo>
                  <a:lnTo>
                    <a:pt x="1648" y="1123"/>
                  </a:lnTo>
                  <a:lnTo>
                    <a:pt x="1657" y="1069"/>
                  </a:lnTo>
                  <a:lnTo>
                    <a:pt x="1660" y="1014"/>
                  </a:lnTo>
                  <a:lnTo>
                    <a:pt x="1659" y="959"/>
                  </a:lnTo>
                  <a:lnTo>
                    <a:pt x="1943" y="675"/>
                  </a:lnTo>
                  <a:lnTo>
                    <a:pt x="1964" y="745"/>
                  </a:lnTo>
                  <a:lnTo>
                    <a:pt x="1979" y="817"/>
                  </a:lnTo>
                  <a:lnTo>
                    <a:pt x="1990" y="889"/>
                  </a:lnTo>
                  <a:lnTo>
                    <a:pt x="1996" y="962"/>
                  </a:lnTo>
                  <a:lnTo>
                    <a:pt x="1995" y="1035"/>
                  </a:lnTo>
                  <a:lnTo>
                    <a:pt x="1990" y="1107"/>
                  </a:lnTo>
                  <a:lnTo>
                    <a:pt x="1979" y="1180"/>
                  </a:lnTo>
                  <a:lnTo>
                    <a:pt x="1963" y="1251"/>
                  </a:lnTo>
                  <a:lnTo>
                    <a:pt x="1942" y="1322"/>
                  </a:lnTo>
                  <a:lnTo>
                    <a:pt x="1915" y="1390"/>
                  </a:lnTo>
                  <a:lnTo>
                    <a:pt x="1883" y="1457"/>
                  </a:lnTo>
                  <a:lnTo>
                    <a:pt x="1846" y="1523"/>
                  </a:lnTo>
                  <a:lnTo>
                    <a:pt x="1804" y="1586"/>
                  </a:lnTo>
                  <a:lnTo>
                    <a:pt x="1756" y="1645"/>
                  </a:lnTo>
                  <a:lnTo>
                    <a:pt x="1703" y="1702"/>
                  </a:lnTo>
                  <a:lnTo>
                    <a:pt x="1646" y="1755"/>
                  </a:lnTo>
                  <a:lnTo>
                    <a:pt x="1586" y="1804"/>
                  </a:lnTo>
                  <a:lnTo>
                    <a:pt x="1523" y="1845"/>
                  </a:lnTo>
                  <a:lnTo>
                    <a:pt x="1458" y="1883"/>
                  </a:lnTo>
                  <a:lnTo>
                    <a:pt x="1391" y="1915"/>
                  </a:lnTo>
                  <a:lnTo>
                    <a:pt x="1321" y="1941"/>
                  </a:lnTo>
                  <a:lnTo>
                    <a:pt x="1251" y="1962"/>
                  </a:lnTo>
                  <a:lnTo>
                    <a:pt x="1179" y="1978"/>
                  </a:lnTo>
                  <a:lnTo>
                    <a:pt x="1107" y="1988"/>
                  </a:lnTo>
                  <a:lnTo>
                    <a:pt x="1034" y="1994"/>
                  </a:lnTo>
                  <a:lnTo>
                    <a:pt x="962" y="1994"/>
                  </a:lnTo>
                  <a:lnTo>
                    <a:pt x="888" y="1988"/>
                  </a:lnTo>
                  <a:lnTo>
                    <a:pt x="816" y="1978"/>
                  </a:lnTo>
                  <a:lnTo>
                    <a:pt x="745" y="1962"/>
                  </a:lnTo>
                  <a:lnTo>
                    <a:pt x="675" y="1941"/>
                  </a:lnTo>
                  <a:lnTo>
                    <a:pt x="605" y="1915"/>
                  </a:lnTo>
                  <a:lnTo>
                    <a:pt x="538" y="1883"/>
                  </a:lnTo>
                  <a:lnTo>
                    <a:pt x="472" y="1845"/>
                  </a:lnTo>
                  <a:lnTo>
                    <a:pt x="409" y="1804"/>
                  </a:lnTo>
                  <a:lnTo>
                    <a:pt x="349" y="1755"/>
                  </a:lnTo>
                  <a:lnTo>
                    <a:pt x="292" y="1702"/>
                  </a:lnTo>
                  <a:lnTo>
                    <a:pt x="239" y="1645"/>
                  </a:lnTo>
                  <a:lnTo>
                    <a:pt x="192" y="1585"/>
                  </a:lnTo>
                  <a:lnTo>
                    <a:pt x="149" y="1522"/>
                  </a:lnTo>
                  <a:lnTo>
                    <a:pt x="111" y="1457"/>
                  </a:lnTo>
                  <a:lnTo>
                    <a:pt x="81" y="1390"/>
                  </a:lnTo>
                  <a:lnTo>
                    <a:pt x="54" y="1321"/>
                  </a:lnTo>
                  <a:lnTo>
                    <a:pt x="32" y="1250"/>
                  </a:lnTo>
                  <a:lnTo>
                    <a:pt x="17" y="1179"/>
                  </a:lnTo>
                  <a:lnTo>
                    <a:pt x="6" y="1106"/>
                  </a:lnTo>
                  <a:lnTo>
                    <a:pt x="0" y="1034"/>
                  </a:lnTo>
                  <a:lnTo>
                    <a:pt x="0" y="960"/>
                  </a:lnTo>
                  <a:lnTo>
                    <a:pt x="6" y="887"/>
                  </a:lnTo>
                  <a:lnTo>
                    <a:pt x="17" y="816"/>
                  </a:lnTo>
                  <a:lnTo>
                    <a:pt x="32" y="743"/>
                  </a:lnTo>
                  <a:lnTo>
                    <a:pt x="54" y="673"/>
                  </a:lnTo>
                  <a:lnTo>
                    <a:pt x="81" y="605"/>
                  </a:lnTo>
                  <a:lnTo>
                    <a:pt x="111" y="536"/>
                  </a:lnTo>
                  <a:lnTo>
                    <a:pt x="149" y="471"/>
                  </a:lnTo>
                  <a:lnTo>
                    <a:pt x="192" y="409"/>
                  </a:lnTo>
                  <a:lnTo>
                    <a:pt x="239" y="348"/>
                  </a:lnTo>
                  <a:lnTo>
                    <a:pt x="292" y="291"/>
                  </a:lnTo>
                  <a:lnTo>
                    <a:pt x="349" y="238"/>
                  </a:lnTo>
                  <a:lnTo>
                    <a:pt x="409" y="191"/>
                  </a:lnTo>
                  <a:lnTo>
                    <a:pt x="472" y="148"/>
                  </a:lnTo>
                  <a:lnTo>
                    <a:pt x="537" y="111"/>
                  </a:lnTo>
                  <a:lnTo>
                    <a:pt x="604" y="80"/>
                  </a:lnTo>
                  <a:lnTo>
                    <a:pt x="672" y="52"/>
                  </a:lnTo>
                  <a:lnTo>
                    <a:pt x="743" y="31"/>
                  </a:lnTo>
                  <a:lnTo>
                    <a:pt x="814" y="16"/>
                  </a:lnTo>
                  <a:lnTo>
                    <a:pt x="887" y="5"/>
                  </a:lnTo>
                  <a:lnTo>
                    <a:pt x="959" y="0"/>
                  </a:lnTo>
                  <a:lnTo>
                    <a:pt x="10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8" name="Freeform 14"/>
            <p:cNvSpPr>
              <a:spLocks/>
            </p:cNvSpPr>
            <p:nvPr/>
          </p:nvSpPr>
          <p:spPr bwMode="auto">
            <a:xfrm>
              <a:off x="2930" y="2225"/>
              <a:ext cx="336" cy="336"/>
            </a:xfrm>
            <a:custGeom>
              <a:avLst/>
              <a:gdLst>
                <a:gd name="T0" fmla="*/ 1892 w 3365"/>
                <a:gd name="T1" fmla="*/ 12 h 3365"/>
                <a:gd name="T2" fmla="*/ 2169 w 3365"/>
                <a:gd name="T3" fmla="*/ 72 h 3365"/>
                <a:gd name="T4" fmla="*/ 2434 w 3365"/>
                <a:gd name="T5" fmla="*/ 176 h 3365"/>
                <a:gd name="T6" fmla="*/ 2170 w 3365"/>
                <a:gd name="T7" fmla="*/ 459 h 3365"/>
                <a:gd name="T8" fmla="*/ 1927 w 3365"/>
                <a:gd name="T9" fmla="*/ 389 h 3365"/>
                <a:gd name="T10" fmla="*/ 1676 w 3365"/>
                <a:gd name="T11" fmla="*/ 367 h 3365"/>
                <a:gd name="T12" fmla="*/ 1427 w 3365"/>
                <a:gd name="T13" fmla="*/ 391 h 3365"/>
                <a:gd name="T14" fmla="*/ 1185 w 3365"/>
                <a:gd name="T15" fmla="*/ 463 h 3365"/>
                <a:gd name="T16" fmla="*/ 957 w 3365"/>
                <a:gd name="T17" fmla="*/ 584 h 3365"/>
                <a:gd name="T18" fmla="*/ 751 w 3365"/>
                <a:gd name="T19" fmla="*/ 752 h 3365"/>
                <a:gd name="T20" fmla="*/ 583 w 3365"/>
                <a:gd name="T21" fmla="*/ 958 h 3365"/>
                <a:gd name="T22" fmla="*/ 462 w 3365"/>
                <a:gd name="T23" fmla="*/ 1187 h 3365"/>
                <a:gd name="T24" fmla="*/ 390 w 3365"/>
                <a:gd name="T25" fmla="*/ 1431 h 3365"/>
                <a:gd name="T26" fmla="*/ 366 w 3365"/>
                <a:gd name="T27" fmla="*/ 1683 h 3365"/>
                <a:gd name="T28" fmla="*/ 390 w 3365"/>
                <a:gd name="T29" fmla="*/ 1934 h 3365"/>
                <a:gd name="T30" fmla="*/ 462 w 3365"/>
                <a:gd name="T31" fmla="*/ 2178 h 3365"/>
                <a:gd name="T32" fmla="*/ 583 w 3365"/>
                <a:gd name="T33" fmla="*/ 2407 h 3365"/>
                <a:gd name="T34" fmla="*/ 751 w 3365"/>
                <a:gd name="T35" fmla="*/ 2614 h 3365"/>
                <a:gd name="T36" fmla="*/ 958 w 3365"/>
                <a:gd name="T37" fmla="*/ 2783 h 3365"/>
                <a:gd name="T38" fmla="*/ 1187 w 3365"/>
                <a:gd name="T39" fmla="*/ 2903 h 3365"/>
                <a:gd name="T40" fmla="*/ 1431 w 3365"/>
                <a:gd name="T41" fmla="*/ 2976 h 3365"/>
                <a:gd name="T42" fmla="*/ 1683 w 3365"/>
                <a:gd name="T43" fmla="*/ 3000 h 3365"/>
                <a:gd name="T44" fmla="*/ 1934 w 3365"/>
                <a:gd name="T45" fmla="*/ 2976 h 3365"/>
                <a:gd name="T46" fmla="*/ 2178 w 3365"/>
                <a:gd name="T47" fmla="*/ 2903 h 3365"/>
                <a:gd name="T48" fmla="*/ 2407 w 3365"/>
                <a:gd name="T49" fmla="*/ 2783 h 3365"/>
                <a:gd name="T50" fmla="*/ 2614 w 3365"/>
                <a:gd name="T51" fmla="*/ 2614 h 3365"/>
                <a:gd name="T52" fmla="*/ 2782 w 3365"/>
                <a:gd name="T53" fmla="*/ 2408 h 3365"/>
                <a:gd name="T54" fmla="*/ 2902 w 3365"/>
                <a:gd name="T55" fmla="*/ 2182 h 3365"/>
                <a:gd name="T56" fmla="*/ 2974 w 3365"/>
                <a:gd name="T57" fmla="*/ 1938 h 3365"/>
                <a:gd name="T58" fmla="*/ 3000 w 3365"/>
                <a:gd name="T59" fmla="*/ 1689 h 3365"/>
                <a:gd name="T60" fmla="*/ 2977 w 3365"/>
                <a:gd name="T61" fmla="*/ 1439 h 3365"/>
                <a:gd name="T62" fmla="*/ 2906 w 3365"/>
                <a:gd name="T63" fmla="*/ 1196 h 3365"/>
                <a:gd name="T64" fmla="*/ 3189 w 3365"/>
                <a:gd name="T65" fmla="*/ 931 h 3365"/>
                <a:gd name="T66" fmla="*/ 3293 w 3365"/>
                <a:gd name="T67" fmla="*/ 1196 h 3365"/>
                <a:gd name="T68" fmla="*/ 3352 w 3365"/>
                <a:gd name="T69" fmla="*/ 1472 h 3365"/>
                <a:gd name="T70" fmla="*/ 3364 w 3365"/>
                <a:gd name="T71" fmla="*/ 1754 h 3365"/>
                <a:gd name="T72" fmla="*/ 3329 w 3365"/>
                <a:gd name="T73" fmla="*/ 2033 h 3365"/>
                <a:gd name="T74" fmla="*/ 3246 w 3365"/>
                <a:gd name="T75" fmla="*/ 2306 h 3365"/>
                <a:gd name="T76" fmla="*/ 3117 w 3365"/>
                <a:gd name="T77" fmla="*/ 2563 h 3365"/>
                <a:gd name="T78" fmla="*/ 2941 w 3365"/>
                <a:gd name="T79" fmla="*/ 2800 h 3365"/>
                <a:gd name="T80" fmla="*/ 2720 w 3365"/>
                <a:gd name="T81" fmla="*/ 3008 h 3365"/>
                <a:gd name="T82" fmla="*/ 2471 w 3365"/>
                <a:gd name="T83" fmla="*/ 3170 h 3365"/>
                <a:gd name="T84" fmla="*/ 2202 w 3365"/>
                <a:gd name="T85" fmla="*/ 3284 h 3365"/>
                <a:gd name="T86" fmla="*/ 1922 w 3365"/>
                <a:gd name="T87" fmla="*/ 3349 h 3365"/>
                <a:gd name="T88" fmla="*/ 1635 w 3365"/>
                <a:gd name="T89" fmla="*/ 3365 h 3365"/>
                <a:gd name="T90" fmla="*/ 1350 w 3365"/>
                <a:gd name="T91" fmla="*/ 3332 h 3365"/>
                <a:gd name="T92" fmla="*/ 1071 w 3365"/>
                <a:gd name="T93" fmla="*/ 3252 h 3365"/>
                <a:gd name="T94" fmla="*/ 808 w 3365"/>
                <a:gd name="T95" fmla="*/ 3122 h 3365"/>
                <a:gd name="T96" fmla="*/ 566 w 3365"/>
                <a:gd name="T97" fmla="*/ 2943 h 3365"/>
                <a:gd name="T98" fmla="*/ 357 w 3365"/>
                <a:gd name="T99" fmla="*/ 2721 h 3365"/>
                <a:gd name="T100" fmla="*/ 195 w 3365"/>
                <a:gd name="T101" fmla="*/ 2471 h 3365"/>
                <a:gd name="T102" fmla="*/ 81 w 3365"/>
                <a:gd name="T103" fmla="*/ 2202 h 3365"/>
                <a:gd name="T104" fmla="*/ 16 w 3365"/>
                <a:gd name="T105" fmla="*/ 1922 h 3365"/>
                <a:gd name="T106" fmla="*/ 0 w 3365"/>
                <a:gd name="T107" fmla="*/ 1635 h 3365"/>
                <a:gd name="T108" fmla="*/ 32 w 3365"/>
                <a:gd name="T109" fmla="*/ 1350 h 3365"/>
                <a:gd name="T110" fmla="*/ 113 w 3365"/>
                <a:gd name="T111" fmla="*/ 1072 h 3365"/>
                <a:gd name="T112" fmla="*/ 243 w 3365"/>
                <a:gd name="T113" fmla="*/ 809 h 3365"/>
                <a:gd name="T114" fmla="*/ 422 w 3365"/>
                <a:gd name="T115" fmla="*/ 567 h 3365"/>
                <a:gd name="T116" fmla="*/ 641 w 3365"/>
                <a:gd name="T117" fmla="*/ 360 h 3365"/>
                <a:gd name="T118" fmla="*/ 885 w 3365"/>
                <a:gd name="T119" fmla="*/ 199 h 3365"/>
                <a:gd name="T120" fmla="*/ 1148 w 3365"/>
                <a:gd name="T121" fmla="*/ 86 h 3365"/>
                <a:gd name="T122" fmla="*/ 1424 w 3365"/>
                <a:gd name="T123" fmla="*/ 20 h 3365"/>
                <a:gd name="T124" fmla="*/ 1705 w 3365"/>
                <a:gd name="T125" fmla="*/ 0 h 3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5" h="3365">
                  <a:moveTo>
                    <a:pt x="1705" y="0"/>
                  </a:moveTo>
                  <a:lnTo>
                    <a:pt x="1798" y="4"/>
                  </a:lnTo>
                  <a:lnTo>
                    <a:pt x="1892" y="12"/>
                  </a:lnTo>
                  <a:lnTo>
                    <a:pt x="1985" y="27"/>
                  </a:lnTo>
                  <a:lnTo>
                    <a:pt x="2078" y="46"/>
                  </a:lnTo>
                  <a:lnTo>
                    <a:pt x="2169" y="72"/>
                  </a:lnTo>
                  <a:lnTo>
                    <a:pt x="2259" y="101"/>
                  </a:lnTo>
                  <a:lnTo>
                    <a:pt x="2347" y="137"/>
                  </a:lnTo>
                  <a:lnTo>
                    <a:pt x="2434" y="176"/>
                  </a:lnTo>
                  <a:lnTo>
                    <a:pt x="2519" y="222"/>
                  </a:lnTo>
                  <a:lnTo>
                    <a:pt x="2248" y="493"/>
                  </a:lnTo>
                  <a:lnTo>
                    <a:pt x="2170" y="459"/>
                  </a:lnTo>
                  <a:lnTo>
                    <a:pt x="2090" y="430"/>
                  </a:lnTo>
                  <a:lnTo>
                    <a:pt x="2009" y="407"/>
                  </a:lnTo>
                  <a:lnTo>
                    <a:pt x="1927" y="389"/>
                  </a:lnTo>
                  <a:lnTo>
                    <a:pt x="1844" y="376"/>
                  </a:lnTo>
                  <a:lnTo>
                    <a:pt x="1761" y="369"/>
                  </a:lnTo>
                  <a:lnTo>
                    <a:pt x="1676" y="367"/>
                  </a:lnTo>
                  <a:lnTo>
                    <a:pt x="1593" y="369"/>
                  </a:lnTo>
                  <a:lnTo>
                    <a:pt x="1510" y="378"/>
                  </a:lnTo>
                  <a:lnTo>
                    <a:pt x="1427" y="391"/>
                  </a:lnTo>
                  <a:lnTo>
                    <a:pt x="1345" y="411"/>
                  </a:lnTo>
                  <a:lnTo>
                    <a:pt x="1264" y="434"/>
                  </a:lnTo>
                  <a:lnTo>
                    <a:pt x="1185" y="463"/>
                  </a:lnTo>
                  <a:lnTo>
                    <a:pt x="1107" y="499"/>
                  </a:lnTo>
                  <a:lnTo>
                    <a:pt x="1031" y="538"/>
                  </a:lnTo>
                  <a:lnTo>
                    <a:pt x="957" y="584"/>
                  </a:lnTo>
                  <a:lnTo>
                    <a:pt x="885" y="635"/>
                  </a:lnTo>
                  <a:lnTo>
                    <a:pt x="817" y="691"/>
                  </a:lnTo>
                  <a:lnTo>
                    <a:pt x="751" y="752"/>
                  </a:lnTo>
                  <a:lnTo>
                    <a:pt x="690" y="818"/>
                  </a:lnTo>
                  <a:lnTo>
                    <a:pt x="634" y="887"/>
                  </a:lnTo>
                  <a:lnTo>
                    <a:pt x="583" y="958"/>
                  </a:lnTo>
                  <a:lnTo>
                    <a:pt x="538" y="1033"/>
                  </a:lnTo>
                  <a:lnTo>
                    <a:pt x="497" y="1109"/>
                  </a:lnTo>
                  <a:lnTo>
                    <a:pt x="462" y="1187"/>
                  </a:lnTo>
                  <a:lnTo>
                    <a:pt x="433" y="1267"/>
                  </a:lnTo>
                  <a:lnTo>
                    <a:pt x="409" y="1349"/>
                  </a:lnTo>
                  <a:lnTo>
                    <a:pt x="390" y="1431"/>
                  </a:lnTo>
                  <a:lnTo>
                    <a:pt x="376" y="1515"/>
                  </a:lnTo>
                  <a:lnTo>
                    <a:pt x="368" y="1599"/>
                  </a:lnTo>
                  <a:lnTo>
                    <a:pt x="366" y="1683"/>
                  </a:lnTo>
                  <a:lnTo>
                    <a:pt x="368" y="1767"/>
                  </a:lnTo>
                  <a:lnTo>
                    <a:pt x="376" y="1852"/>
                  </a:lnTo>
                  <a:lnTo>
                    <a:pt x="390" y="1934"/>
                  </a:lnTo>
                  <a:lnTo>
                    <a:pt x="409" y="2017"/>
                  </a:lnTo>
                  <a:lnTo>
                    <a:pt x="433" y="2098"/>
                  </a:lnTo>
                  <a:lnTo>
                    <a:pt x="462" y="2178"/>
                  </a:lnTo>
                  <a:lnTo>
                    <a:pt x="497" y="2256"/>
                  </a:lnTo>
                  <a:lnTo>
                    <a:pt x="538" y="2333"/>
                  </a:lnTo>
                  <a:lnTo>
                    <a:pt x="583" y="2407"/>
                  </a:lnTo>
                  <a:lnTo>
                    <a:pt x="634" y="2480"/>
                  </a:lnTo>
                  <a:lnTo>
                    <a:pt x="690" y="2548"/>
                  </a:lnTo>
                  <a:lnTo>
                    <a:pt x="751" y="2614"/>
                  </a:lnTo>
                  <a:lnTo>
                    <a:pt x="817" y="2675"/>
                  </a:lnTo>
                  <a:lnTo>
                    <a:pt x="887" y="2732"/>
                  </a:lnTo>
                  <a:lnTo>
                    <a:pt x="958" y="2783"/>
                  </a:lnTo>
                  <a:lnTo>
                    <a:pt x="1033" y="2828"/>
                  </a:lnTo>
                  <a:lnTo>
                    <a:pt x="1109" y="2868"/>
                  </a:lnTo>
                  <a:lnTo>
                    <a:pt x="1187" y="2903"/>
                  </a:lnTo>
                  <a:lnTo>
                    <a:pt x="1267" y="2933"/>
                  </a:lnTo>
                  <a:lnTo>
                    <a:pt x="1349" y="2957"/>
                  </a:lnTo>
                  <a:lnTo>
                    <a:pt x="1431" y="2976"/>
                  </a:lnTo>
                  <a:lnTo>
                    <a:pt x="1515" y="2989"/>
                  </a:lnTo>
                  <a:lnTo>
                    <a:pt x="1598" y="2997"/>
                  </a:lnTo>
                  <a:lnTo>
                    <a:pt x="1683" y="3000"/>
                  </a:lnTo>
                  <a:lnTo>
                    <a:pt x="1767" y="2997"/>
                  </a:lnTo>
                  <a:lnTo>
                    <a:pt x="1851" y="2989"/>
                  </a:lnTo>
                  <a:lnTo>
                    <a:pt x="1934" y="2976"/>
                  </a:lnTo>
                  <a:lnTo>
                    <a:pt x="2016" y="2957"/>
                  </a:lnTo>
                  <a:lnTo>
                    <a:pt x="2098" y="2933"/>
                  </a:lnTo>
                  <a:lnTo>
                    <a:pt x="2178" y="2903"/>
                  </a:lnTo>
                  <a:lnTo>
                    <a:pt x="2256" y="2868"/>
                  </a:lnTo>
                  <a:lnTo>
                    <a:pt x="2333" y="2828"/>
                  </a:lnTo>
                  <a:lnTo>
                    <a:pt x="2407" y="2783"/>
                  </a:lnTo>
                  <a:lnTo>
                    <a:pt x="2479" y="2732"/>
                  </a:lnTo>
                  <a:lnTo>
                    <a:pt x="2548" y="2675"/>
                  </a:lnTo>
                  <a:lnTo>
                    <a:pt x="2614" y="2614"/>
                  </a:lnTo>
                  <a:lnTo>
                    <a:pt x="2675" y="2549"/>
                  </a:lnTo>
                  <a:lnTo>
                    <a:pt x="2731" y="2480"/>
                  </a:lnTo>
                  <a:lnTo>
                    <a:pt x="2782" y="2408"/>
                  </a:lnTo>
                  <a:lnTo>
                    <a:pt x="2827" y="2334"/>
                  </a:lnTo>
                  <a:lnTo>
                    <a:pt x="2868" y="2259"/>
                  </a:lnTo>
                  <a:lnTo>
                    <a:pt x="2902" y="2182"/>
                  </a:lnTo>
                  <a:lnTo>
                    <a:pt x="2931" y="2101"/>
                  </a:lnTo>
                  <a:lnTo>
                    <a:pt x="2956" y="2021"/>
                  </a:lnTo>
                  <a:lnTo>
                    <a:pt x="2974" y="1938"/>
                  </a:lnTo>
                  <a:lnTo>
                    <a:pt x="2989" y="1856"/>
                  </a:lnTo>
                  <a:lnTo>
                    <a:pt x="2996" y="1772"/>
                  </a:lnTo>
                  <a:lnTo>
                    <a:pt x="3000" y="1689"/>
                  </a:lnTo>
                  <a:lnTo>
                    <a:pt x="2997" y="1605"/>
                  </a:lnTo>
                  <a:lnTo>
                    <a:pt x="2990" y="1522"/>
                  </a:lnTo>
                  <a:lnTo>
                    <a:pt x="2977" y="1439"/>
                  </a:lnTo>
                  <a:lnTo>
                    <a:pt x="2959" y="1357"/>
                  </a:lnTo>
                  <a:lnTo>
                    <a:pt x="2935" y="1275"/>
                  </a:lnTo>
                  <a:lnTo>
                    <a:pt x="2906" y="1196"/>
                  </a:lnTo>
                  <a:lnTo>
                    <a:pt x="2872" y="1118"/>
                  </a:lnTo>
                  <a:lnTo>
                    <a:pt x="3143" y="846"/>
                  </a:lnTo>
                  <a:lnTo>
                    <a:pt x="3189" y="931"/>
                  </a:lnTo>
                  <a:lnTo>
                    <a:pt x="3228" y="1018"/>
                  </a:lnTo>
                  <a:lnTo>
                    <a:pt x="3264" y="1106"/>
                  </a:lnTo>
                  <a:lnTo>
                    <a:pt x="3293" y="1196"/>
                  </a:lnTo>
                  <a:lnTo>
                    <a:pt x="3319" y="1287"/>
                  </a:lnTo>
                  <a:lnTo>
                    <a:pt x="3337" y="1380"/>
                  </a:lnTo>
                  <a:lnTo>
                    <a:pt x="3352" y="1472"/>
                  </a:lnTo>
                  <a:lnTo>
                    <a:pt x="3362" y="1567"/>
                  </a:lnTo>
                  <a:lnTo>
                    <a:pt x="3365" y="1660"/>
                  </a:lnTo>
                  <a:lnTo>
                    <a:pt x="3364" y="1754"/>
                  </a:lnTo>
                  <a:lnTo>
                    <a:pt x="3357" y="1847"/>
                  </a:lnTo>
                  <a:lnTo>
                    <a:pt x="3345" y="1941"/>
                  </a:lnTo>
                  <a:lnTo>
                    <a:pt x="3329" y="2033"/>
                  </a:lnTo>
                  <a:lnTo>
                    <a:pt x="3307" y="2125"/>
                  </a:lnTo>
                  <a:lnTo>
                    <a:pt x="3279" y="2216"/>
                  </a:lnTo>
                  <a:lnTo>
                    <a:pt x="3246" y="2306"/>
                  </a:lnTo>
                  <a:lnTo>
                    <a:pt x="3209" y="2393"/>
                  </a:lnTo>
                  <a:lnTo>
                    <a:pt x="3166" y="2479"/>
                  </a:lnTo>
                  <a:lnTo>
                    <a:pt x="3117" y="2563"/>
                  </a:lnTo>
                  <a:lnTo>
                    <a:pt x="3063" y="2645"/>
                  </a:lnTo>
                  <a:lnTo>
                    <a:pt x="3005" y="2723"/>
                  </a:lnTo>
                  <a:lnTo>
                    <a:pt x="2941" y="2800"/>
                  </a:lnTo>
                  <a:lnTo>
                    <a:pt x="2872" y="2872"/>
                  </a:lnTo>
                  <a:lnTo>
                    <a:pt x="2797" y="2943"/>
                  </a:lnTo>
                  <a:lnTo>
                    <a:pt x="2720" y="3008"/>
                  </a:lnTo>
                  <a:lnTo>
                    <a:pt x="2640" y="3067"/>
                  </a:lnTo>
                  <a:lnTo>
                    <a:pt x="2556" y="3122"/>
                  </a:lnTo>
                  <a:lnTo>
                    <a:pt x="2471" y="3170"/>
                  </a:lnTo>
                  <a:lnTo>
                    <a:pt x="2383" y="3213"/>
                  </a:lnTo>
                  <a:lnTo>
                    <a:pt x="2293" y="3252"/>
                  </a:lnTo>
                  <a:lnTo>
                    <a:pt x="2202" y="3284"/>
                  </a:lnTo>
                  <a:lnTo>
                    <a:pt x="2110" y="3311"/>
                  </a:lnTo>
                  <a:lnTo>
                    <a:pt x="2016" y="3332"/>
                  </a:lnTo>
                  <a:lnTo>
                    <a:pt x="1922" y="3349"/>
                  </a:lnTo>
                  <a:lnTo>
                    <a:pt x="1826" y="3360"/>
                  </a:lnTo>
                  <a:lnTo>
                    <a:pt x="1730" y="3365"/>
                  </a:lnTo>
                  <a:lnTo>
                    <a:pt x="1635" y="3365"/>
                  </a:lnTo>
                  <a:lnTo>
                    <a:pt x="1539" y="3360"/>
                  </a:lnTo>
                  <a:lnTo>
                    <a:pt x="1444" y="3349"/>
                  </a:lnTo>
                  <a:lnTo>
                    <a:pt x="1350" y="3332"/>
                  </a:lnTo>
                  <a:lnTo>
                    <a:pt x="1256" y="3311"/>
                  </a:lnTo>
                  <a:lnTo>
                    <a:pt x="1163" y="3284"/>
                  </a:lnTo>
                  <a:lnTo>
                    <a:pt x="1071" y="3252"/>
                  </a:lnTo>
                  <a:lnTo>
                    <a:pt x="982" y="3213"/>
                  </a:lnTo>
                  <a:lnTo>
                    <a:pt x="894" y="3170"/>
                  </a:lnTo>
                  <a:lnTo>
                    <a:pt x="808" y="3122"/>
                  </a:lnTo>
                  <a:lnTo>
                    <a:pt x="726" y="3067"/>
                  </a:lnTo>
                  <a:lnTo>
                    <a:pt x="645" y="3008"/>
                  </a:lnTo>
                  <a:lnTo>
                    <a:pt x="566" y="2943"/>
                  </a:lnTo>
                  <a:lnTo>
                    <a:pt x="493" y="2872"/>
                  </a:lnTo>
                  <a:lnTo>
                    <a:pt x="422" y="2798"/>
                  </a:lnTo>
                  <a:lnTo>
                    <a:pt x="357" y="2721"/>
                  </a:lnTo>
                  <a:lnTo>
                    <a:pt x="297" y="2639"/>
                  </a:lnTo>
                  <a:lnTo>
                    <a:pt x="243" y="2557"/>
                  </a:lnTo>
                  <a:lnTo>
                    <a:pt x="195" y="2471"/>
                  </a:lnTo>
                  <a:lnTo>
                    <a:pt x="152" y="2383"/>
                  </a:lnTo>
                  <a:lnTo>
                    <a:pt x="113" y="2294"/>
                  </a:lnTo>
                  <a:lnTo>
                    <a:pt x="81" y="2202"/>
                  </a:lnTo>
                  <a:lnTo>
                    <a:pt x="54" y="2110"/>
                  </a:lnTo>
                  <a:lnTo>
                    <a:pt x="32" y="2017"/>
                  </a:lnTo>
                  <a:lnTo>
                    <a:pt x="16" y="1922"/>
                  </a:lnTo>
                  <a:lnTo>
                    <a:pt x="5" y="1826"/>
                  </a:lnTo>
                  <a:lnTo>
                    <a:pt x="0" y="1731"/>
                  </a:lnTo>
                  <a:lnTo>
                    <a:pt x="0" y="1635"/>
                  </a:lnTo>
                  <a:lnTo>
                    <a:pt x="5" y="1539"/>
                  </a:lnTo>
                  <a:lnTo>
                    <a:pt x="16" y="1445"/>
                  </a:lnTo>
                  <a:lnTo>
                    <a:pt x="32" y="1350"/>
                  </a:lnTo>
                  <a:lnTo>
                    <a:pt x="54" y="1255"/>
                  </a:lnTo>
                  <a:lnTo>
                    <a:pt x="81" y="1163"/>
                  </a:lnTo>
                  <a:lnTo>
                    <a:pt x="113" y="1072"/>
                  </a:lnTo>
                  <a:lnTo>
                    <a:pt x="152" y="983"/>
                  </a:lnTo>
                  <a:lnTo>
                    <a:pt x="195" y="895"/>
                  </a:lnTo>
                  <a:lnTo>
                    <a:pt x="243" y="809"/>
                  </a:lnTo>
                  <a:lnTo>
                    <a:pt x="297" y="725"/>
                  </a:lnTo>
                  <a:lnTo>
                    <a:pt x="357" y="645"/>
                  </a:lnTo>
                  <a:lnTo>
                    <a:pt x="422" y="567"/>
                  </a:lnTo>
                  <a:lnTo>
                    <a:pt x="493" y="492"/>
                  </a:lnTo>
                  <a:lnTo>
                    <a:pt x="565" y="424"/>
                  </a:lnTo>
                  <a:lnTo>
                    <a:pt x="641" y="360"/>
                  </a:lnTo>
                  <a:lnTo>
                    <a:pt x="720" y="301"/>
                  </a:lnTo>
                  <a:lnTo>
                    <a:pt x="802" y="248"/>
                  </a:lnTo>
                  <a:lnTo>
                    <a:pt x="885" y="199"/>
                  </a:lnTo>
                  <a:lnTo>
                    <a:pt x="972" y="156"/>
                  </a:lnTo>
                  <a:lnTo>
                    <a:pt x="1059" y="119"/>
                  </a:lnTo>
                  <a:lnTo>
                    <a:pt x="1148" y="86"/>
                  </a:lnTo>
                  <a:lnTo>
                    <a:pt x="1240" y="59"/>
                  </a:lnTo>
                  <a:lnTo>
                    <a:pt x="1331" y="37"/>
                  </a:lnTo>
                  <a:lnTo>
                    <a:pt x="1424" y="20"/>
                  </a:lnTo>
                  <a:lnTo>
                    <a:pt x="1517" y="8"/>
                  </a:lnTo>
                  <a:lnTo>
                    <a:pt x="1611" y="1"/>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sp>
        <p:nvSpPr>
          <p:cNvPr id="7" name="ZoneTexte 6"/>
          <p:cNvSpPr txBox="1"/>
          <p:nvPr/>
        </p:nvSpPr>
        <p:spPr>
          <a:xfrm>
            <a:off x="4412637" y="1373908"/>
            <a:ext cx="1090763" cy="13802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200" dirty="0" smtClean="0">
                <a:solidFill>
                  <a:srgbClr val="005EB8">
                    <a:lumMod val="50000"/>
                  </a:srgbClr>
                </a:solidFill>
                <a:latin typeface="Arial"/>
                <a:cs typeface="Times"/>
              </a:rPr>
              <a:t>Objectifs</a:t>
            </a:r>
          </a:p>
          <a:p>
            <a:pPr algn="ctr" defTabSz="457200">
              <a:spcBef>
                <a:spcPct val="20000"/>
              </a:spcBef>
              <a:buClr>
                <a:srgbClr val="003C71"/>
              </a:buClr>
              <a:buSzPct val="125000"/>
            </a:pPr>
            <a:r>
              <a:rPr lang="fr-CA" sz="1200" dirty="0" smtClean="0">
                <a:solidFill>
                  <a:srgbClr val="005EB8">
                    <a:lumMod val="50000"/>
                  </a:srgbClr>
                </a:solidFill>
                <a:latin typeface="Arial"/>
                <a:cs typeface="Times"/>
              </a:rPr>
              <a:t>(pourquoi)</a:t>
            </a:r>
            <a:endParaRPr lang="fr-CA" sz="1200" dirty="0">
              <a:solidFill>
                <a:srgbClr val="005EB8">
                  <a:lumMod val="50000"/>
                </a:srgbClr>
              </a:solidFill>
              <a:latin typeface="Arial"/>
              <a:cs typeface="Times"/>
            </a:endParaRPr>
          </a:p>
        </p:txBody>
      </p:sp>
      <p:sp>
        <p:nvSpPr>
          <p:cNvPr id="20" name="Rectangle à coins arrondis 19"/>
          <p:cNvSpPr/>
          <p:nvPr/>
        </p:nvSpPr>
        <p:spPr>
          <a:xfrm>
            <a:off x="402675" y="682425"/>
            <a:ext cx="3835958" cy="1137043"/>
          </a:xfrm>
          <a:prstGeom prst="roundRect">
            <a:avLst/>
          </a:prstGeom>
          <a:solidFill>
            <a:schemeClr val="bg1"/>
          </a:solidFill>
          <a:ln w="28575" cmpd="dbl">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21" name="ZoneTexte 20"/>
          <p:cNvSpPr txBox="1"/>
          <p:nvPr/>
        </p:nvSpPr>
        <p:spPr>
          <a:xfrm>
            <a:off x="321413" y="787873"/>
            <a:ext cx="2044461" cy="353683"/>
          </a:xfrm>
          <a:prstGeom prst="rect">
            <a:avLst/>
          </a:prstGeom>
        </p:spPr>
        <p:txBody>
          <a:bodyPr vert="horz" wrap="square" lIns="91440" tIns="45720" rIns="91440" bIns="45720" rtlCol="0">
            <a:normAutofit fontScale="92500" lnSpcReduction="10000"/>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
        <p:nvSpPr>
          <p:cNvPr id="26" name="ZoneTexte 25"/>
          <p:cNvSpPr txBox="1"/>
          <p:nvPr/>
        </p:nvSpPr>
        <p:spPr>
          <a:xfrm>
            <a:off x="358074" y="1382533"/>
            <a:ext cx="1090763" cy="13802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200" dirty="0" smtClean="0">
                <a:solidFill>
                  <a:srgbClr val="005EB8">
                    <a:lumMod val="50000"/>
                  </a:srgbClr>
                </a:solidFill>
                <a:latin typeface="Arial"/>
                <a:cs typeface="Times"/>
              </a:rPr>
              <a:t>Description (quoi)</a:t>
            </a:r>
            <a:endParaRPr lang="fr-CA" sz="1200" dirty="0">
              <a:solidFill>
                <a:srgbClr val="005EB8">
                  <a:lumMod val="50000"/>
                </a:srgbClr>
              </a:solidFill>
              <a:latin typeface="Arial"/>
              <a:cs typeface="Times"/>
            </a:endParaRPr>
          </a:p>
        </p:txBody>
      </p:sp>
      <p:sp>
        <p:nvSpPr>
          <p:cNvPr id="27" name="Freeform 102"/>
          <p:cNvSpPr>
            <a:spLocks noChangeAspect="1" noEditPoints="1"/>
          </p:cNvSpPr>
          <p:nvPr>
            <p:custDataLst>
              <p:tags r:id="rId2"/>
            </p:custDataLst>
          </p:nvPr>
        </p:nvSpPr>
        <p:spPr bwMode="auto">
          <a:xfrm>
            <a:off x="697080" y="830035"/>
            <a:ext cx="412750" cy="558800"/>
          </a:xfrm>
          <a:custGeom>
            <a:avLst/>
            <a:gdLst>
              <a:gd name="T0" fmla="*/ 2057 w 2600"/>
              <a:gd name="T1" fmla="*/ 2319 h 3528"/>
              <a:gd name="T2" fmla="*/ 2098 w 2600"/>
              <a:gd name="T3" fmla="*/ 2350 h 3528"/>
              <a:gd name="T4" fmla="*/ 2104 w 2600"/>
              <a:gd name="T5" fmla="*/ 2403 h 3528"/>
              <a:gd name="T6" fmla="*/ 2072 w 2600"/>
              <a:gd name="T7" fmla="*/ 2443 h 3528"/>
              <a:gd name="T8" fmla="*/ 501 w 2600"/>
              <a:gd name="T9" fmla="*/ 2453 h 3528"/>
              <a:gd name="T10" fmla="*/ 453 w 2600"/>
              <a:gd name="T11" fmla="*/ 2432 h 3528"/>
              <a:gd name="T12" fmla="*/ 433 w 2600"/>
              <a:gd name="T13" fmla="*/ 2385 h 3528"/>
              <a:gd name="T14" fmla="*/ 453 w 2600"/>
              <a:gd name="T15" fmla="*/ 2337 h 3528"/>
              <a:gd name="T16" fmla="*/ 501 w 2600"/>
              <a:gd name="T17" fmla="*/ 2317 h 3528"/>
              <a:gd name="T18" fmla="*/ 2057 w 2600"/>
              <a:gd name="T19" fmla="*/ 1869 h 3528"/>
              <a:gd name="T20" fmla="*/ 2098 w 2600"/>
              <a:gd name="T21" fmla="*/ 1900 h 3528"/>
              <a:gd name="T22" fmla="*/ 2104 w 2600"/>
              <a:gd name="T23" fmla="*/ 1953 h 3528"/>
              <a:gd name="T24" fmla="*/ 2072 w 2600"/>
              <a:gd name="T25" fmla="*/ 1993 h 3528"/>
              <a:gd name="T26" fmla="*/ 501 w 2600"/>
              <a:gd name="T27" fmla="*/ 2003 h 3528"/>
              <a:gd name="T28" fmla="*/ 453 w 2600"/>
              <a:gd name="T29" fmla="*/ 1982 h 3528"/>
              <a:gd name="T30" fmla="*/ 433 w 2600"/>
              <a:gd name="T31" fmla="*/ 1935 h 3528"/>
              <a:gd name="T32" fmla="*/ 453 w 2600"/>
              <a:gd name="T33" fmla="*/ 1887 h 3528"/>
              <a:gd name="T34" fmla="*/ 501 w 2600"/>
              <a:gd name="T35" fmla="*/ 1867 h 3528"/>
              <a:gd name="T36" fmla="*/ 2057 w 2600"/>
              <a:gd name="T37" fmla="*/ 1427 h 3528"/>
              <a:gd name="T38" fmla="*/ 2098 w 2600"/>
              <a:gd name="T39" fmla="*/ 1458 h 3528"/>
              <a:gd name="T40" fmla="*/ 2104 w 2600"/>
              <a:gd name="T41" fmla="*/ 1510 h 3528"/>
              <a:gd name="T42" fmla="*/ 2072 w 2600"/>
              <a:gd name="T43" fmla="*/ 1551 h 3528"/>
              <a:gd name="T44" fmla="*/ 501 w 2600"/>
              <a:gd name="T45" fmla="*/ 1560 h 3528"/>
              <a:gd name="T46" fmla="*/ 453 w 2600"/>
              <a:gd name="T47" fmla="*/ 1540 h 3528"/>
              <a:gd name="T48" fmla="*/ 433 w 2600"/>
              <a:gd name="T49" fmla="*/ 1492 h 3528"/>
              <a:gd name="T50" fmla="*/ 453 w 2600"/>
              <a:gd name="T51" fmla="*/ 1444 h 3528"/>
              <a:gd name="T52" fmla="*/ 501 w 2600"/>
              <a:gd name="T53" fmla="*/ 1425 h 3528"/>
              <a:gd name="T54" fmla="*/ 2057 w 2600"/>
              <a:gd name="T55" fmla="*/ 969 h 3528"/>
              <a:gd name="T56" fmla="*/ 2098 w 2600"/>
              <a:gd name="T57" fmla="*/ 1000 h 3528"/>
              <a:gd name="T58" fmla="*/ 2104 w 2600"/>
              <a:gd name="T59" fmla="*/ 1053 h 3528"/>
              <a:gd name="T60" fmla="*/ 2072 w 2600"/>
              <a:gd name="T61" fmla="*/ 1094 h 3528"/>
              <a:gd name="T62" fmla="*/ 501 w 2600"/>
              <a:gd name="T63" fmla="*/ 1103 h 3528"/>
              <a:gd name="T64" fmla="*/ 453 w 2600"/>
              <a:gd name="T65" fmla="*/ 1083 h 3528"/>
              <a:gd name="T66" fmla="*/ 433 w 2600"/>
              <a:gd name="T67" fmla="*/ 1034 h 3528"/>
              <a:gd name="T68" fmla="*/ 453 w 2600"/>
              <a:gd name="T69" fmla="*/ 987 h 3528"/>
              <a:gd name="T70" fmla="*/ 501 w 2600"/>
              <a:gd name="T71" fmla="*/ 967 h 3528"/>
              <a:gd name="T72" fmla="*/ 2306 w 2600"/>
              <a:gd name="T73" fmla="*/ 617 h 3528"/>
              <a:gd name="T74" fmla="*/ 202 w 2600"/>
              <a:gd name="T75" fmla="*/ 185 h 3528"/>
              <a:gd name="T76" fmla="*/ 181 w 2600"/>
              <a:gd name="T77" fmla="*/ 217 h 3528"/>
              <a:gd name="T78" fmla="*/ 191 w 2600"/>
              <a:gd name="T79" fmla="*/ 3336 h 3528"/>
              <a:gd name="T80" fmla="*/ 2384 w 2600"/>
              <a:gd name="T81" fmla="*/ 3346 h 3528"/>
              <a:gd name="T82" fmla="*/ 2416 w 2600"/>
              <a:gd name="T83" fmla="*/ 3325 h 3528"/>
              <a:gd name="T84" fmla="*/ 1946 w 2600"/>
              <a:gd name="T85" fmla="*/ 799 h 3528"/>
              <a:gd name="T86" fmla="*/ 1882 w 2600"/>
              <a:gd name="T87" fmla="*/ 772 h 3528"/>
              <a:gd name="T88" fmla="*/ 1855 w 2600"/>
              <a:gd name="T89" fmla="*/ 709 h 3528"/>
              <a:gd name="T90" fmla="*/ 216 w 2600"/>
              <a:gd name="T91" fmla="*/ 0 h 3528"/>
              <a:gd name="T92" fmla="*/ 2600 w 2600"/>
              <a:gd name="T93" fmla="*/ 3312 h 3528"/>
              <a:gd name="T94" fmla="*/ 2576 w 2600"/>
              <a:gd name="T95" fmla="*/ 3411 h 3528"/>
              <a:gd name="T96" fmla="*/ 2511 w 2600"/>
              <a:gd name="T97" fmla="*/ 3486 h 3528"/>
              <a:gd name="T98" fmla="*/ 2419 w 2600"/>
              <a:gd name="T99" fmla="*/ 3526 h 3528"/>
              <a:gd name="T100" fmla="*/ 181 w 2600"/>
              <a:gd name="T101" fmla="*/ 3526 h 3528"/>
              <a:gd name="T102" fmla="*/ 89 w 2600"/>
              <a:gd name="T103" fmla="*/ 3486 h 3528"/>
              <a:gd name="T104" fmla="*/ 24 w 2600"/>
              <a:gd name="T105" fmla="*/ 3411 h 3528"/>
              <a:gd name="T106" fmla="*/ 0 w 2600"/>
              <a:gd name="T107" fmla="*/ 3312 h 3528"/>
              <a:gd name="T108" fmla="*/ 11 w 2600"/>
              <a:gd name="T109" fmla="*/ 149 h 3528"/>
              <a:gd name="T110" fmla="*/ 64 w 2600"/>
              <a:gd name="T111" fmla="*/ 64 h 3528"/>
              <a:gd name="T112" fmla="*/ 148 w 2600"/>
              <a:gd name="T113" fmla="*/ 11 h 3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0" h="3528">
                <a:moveTo>
                  <a:pt x="501" y="2317"/>
                </a:moveTo>
                <a:lnTo>
                  <a:pt x="2038" y="2317"/>
                </a:lnTo>
                <a:lnTo>
                  <a:pt x="2057" y="2319"/>
                </a:lnTo>
                <a:lnTo>
                  <a:pt x="2072" y="2326"/>
                </a:lnTo>
                <a:lnTo>
                  <a:pt x="2087" y="2337"/>
                </a:lnTo>
                <a:lnTo>
                  <a:pt x="2098" y="2350"/>
                </a:lnTo>
                <a:lnTo>
                  <a:pt x="2104" y="2366"/>
                </a:lnTo>
                <a:lnTo>
                  <a:pt x="2106" y="2385"/>
                </a:lnTo>
                <a:lnTo>
                  <a:pt x="2104" y="2403"/>
                </a:lnTo>
                <a:lnTo>
                  <a:pt x="2098" y="2419"/>
                </a:lnTo>
                <a:lnTo>
                  <a:pt x="2087" y="2432"/>
                </a:lnTo>
                <a:lnTo>
                  <a:pt x="2072" y="2443"/>
                </a:lnTo>
                <a:lnTo>
                  <a:pt x="2057" y="2450"/>
                </a:lnTo>
                <a:lnTo>
                  <a:pt x="2038" y="2453"/>
                </a:lnTo>
                <a:lnTo>
                  <a:pt x="501" y="2453"/>
                </a:lnTo>
                <a:lnTo>
                  <a:pt x="482" y="2450"/>
                </a:lnTo>
                <a:lnTo>
                  <a:pt x="466" y="2443"/>
                </a:lnTo>
                <a:lnTo>
                  <a:pt x="453" y="2432"/>
                </a:lnTo>
                <a:lnTo>
                  <a:pt x="442" y="2419"/>
                </a:lnTo>
                <a:lnTo>
                  <a:pt x="435" y="2403"/>
                </a:lnTo>
                <a:lnTo>
                  <a:pt x="433" y="2385"/>
                </a:lnTo>
                <a:lnTo>
                  <a:pt x="435" y="2366"/>
                </a:lnTo>
                <a:lnTo>
                  <a:pt x="442" y="2350"/>
                </a:lnTo>
                <a:lnTo>
                  <a:pt x="453" y="2337"/>
                </a:lnTo>
                <a:lnTo>
                  <a:pt x="466" y="2326"/>
                </a:lnTo>
                <a:lnTo>
                  <a:pt x="482" y="2319"/>
                </a:lnTo>
                <a:lnTo>
                  <a:pt x="501" y="2317"/>
                </a:lnTo>
                <a:close/>
                <a:moveTo>
                  <a:pt x="501" y="1867"/>
                </a:moveTo>
                <a:lnTo>
                  <a:pt x="2038" y="1867"/>
                </a:lnTo>
                <a:lnTo>
                  <a:pt x="2057" y="1869"/>
                </a:lnTo>
                <a:lnTo>
                  <a:pt x="2072" y="1876"/>
                </a:lnTo>
                <a:lnTo>
                  <a:pt x="2087" y="1887"/>
                </a:lnTo>
                <a:lnTo>
                  <a:pt x="2098" y="1900"/>
                </a:lnTo>
                <a:lnTo>
                  <a:pt x="2104" y="1916"/>
                </a:lnTo>
                <a:lnTo>
                  <a:pt x="2106" y="1935"/>
                </a:lnTo>
                <a:lnTo>
                  <a:pt x="2104" y="1953"/>
                </a:lnTo>
                <a:lnTo>
                  <a:pt x="2098" y="1969"/>
                </a:lnTo>
                <a:lnTo>
                  <a:pt x="2087" y="1982"/>
                </a:lnTo>
                <a:lnTo>
                  <a:pt x="2072" y="1993"/>
                </a:lnTo>
                <a:lnTo>
                  <a:pt x="2057" y="2000"/>
                </a:lnTo>
                <a:lnTo>
                  <a:pt x="2038" y="2003"/>
                </a:lnTo>
                <a:lnTo>
                  <a:pt x="501" y="2003"/>
                </a:lnTo>
                <a:lnTo>
                  <a:pt x="482" y="2000"/>
                </a:lnTo>
                <a:lnTo>
                  <a:pt x="466" y="1993"/>
                </a:lnTo>
                <a:lnTo>
                  <a:pt x="453" y="1982"/>
                </a:lnTo>
                <a:lnTo>
                  <a:pt x="442" y="1969"/>
                </a:lnTo>
                <a:lnTo>
                  <a:pt x="435" y="1953"/>
                </a:lnTo>
                <a:lnTo>
                  <a:pt x="433" y="1935"/>
                </a:lnTo>
                <a:lnTo>
                  <a:pt x="435" y="1916"/>
                </a:lnTo>
                <a:lnTo>
                  <a:pt x="442" y="1900"/>
                </a:lnTo>
                <a:lnTo>
                  <a:pt x="453" y="1887"/>
                </a:lnTo>
                <a:lnTo>
                  <a:pt x="466" y="1876"/>
                </a:lnTo>
                <a:lnTo>
                  <a:pt x="482" y="1869"/>
                </a:lnTo>
                <a:lnTo>
                  <a:pt x="501" y="1867"/>
                </a:lnTo>
                <a:close/>
                <a:moveTo>
                  <a:pt x="501" y="1425"/>
                </a:moveTo>
                <a:lnTo>
                  <a:pt x="2038" y="1425"/>
                </a:lnTo>
                <a:lnTo>
                  <a:pt x="2057" y="1427"/>
                </a:lnTo>
                <a:lnTo>
                  <a:pt x="2072" y="1433"/>
                </a:lnTo>
                <a:lnTo>
                  <a:pt x="2087" y="1444"/>
                </a:lnTo>
                <a:lnTo>
                  <a:pt x="2098" y="1458"/>
                </a:lnTo>
                <a:lnTo>
                  <a:pt x="2104" y="1474"/>
                </a:lnTo>
                <a:lnTo>
                  <a:pt x="2106" y="1492"/>
                </a:lnTo>
                <a:lnTo>
                  <a:pt x="2104" y="1510"/>
                </a:lnTo>
                <a:lnTo>
                  <a:pt x="2098" y="1527"/>
                </a:lnTo>
                <a:lnTo>
                  <a:pt x="2087" y="1540"/>
                </a:lnTo>
                <a:lnTo>
                  <a:pt x="2072" y="1551"/>
                </a:lnTo>
                <a:lnTo>
                  <a:pt x="2057" y="1558"/>
                </a:lnTo>
                <a:lnTo>
                  <a:pt x="2038" y="1560"/>
                </a:lnTo>
                <a:lnTo>
                  <a:pt x="501" y="1560"/>
                </a:lnTo>
                <a:lnTo>
                  <a:pt x="482" y="1558"/>
                </a:lnTo>
                <a:lnTo>
                  <a:pt x="466" y="1551"/>
                </a:lnTo>
                <a:lnTo>
                  <a:pt x="453" y="1540"/>
                </a:lnTo>
                <a:lnTo>
                  <a:pt x="442" y="1527"/>
                </a:lnTo>
                <a:lnTo>
                  <a:pt x="435" y="1510"/>
                </a:lnTo>
                <a:lnTo>
                  <a:pt x="433" y="1492"/>
                </a:lnTo>
                <a:lnTo>
                  <a:pt x="435" y="1474"/>
                </a:lnTo>
                <a:lnTo>
                  <a:pt x="442" y="1458"/>
                </a:lnTo>
                <a:lnTo>
                  <a:pt x="453" y="1444"/>
                </a:lnTo>
                <a:lnTo>
                  <a:pt x="466" y="1433"/>
                </a:lnTo>
                <a:lnTo>
                  <a:pt x="482" y="1427"/>
                </a:lnTo>
                <a:lnTo>
                  <a:pt x="501" y="1425"/>
                </a:lnTo>
                <a:close/>
                <a:moveTo>
                  <a:pt x="501" y="967"/>
                </a:moveTo>
                <a:lnTo>
                  <a:pt x="2038" y="967"/>
                </a:lnTo>
                <a:lnTo>
                  <a:pt x="2057" y="969"/>
                </a:lnTo>
                <a:lnTo>
                  <a:pt x="2072" y="976"/>
                </a:lnTo>
                <a:lnTo>
                  <a:pt x="2087" y="987"/>
                </a:lnTo>
                <a:lnTo>
                  <a:pt x="2098" y="1000"/>
                </a:lnTo>
                <a:lnTo>
                  <a:pt x="2104" y="1017"/>
                </a:lnTo>
                <a:lnTo>
                  <a:pt x="2106" y="1034"/>
                </a:lnTo>
                <a:lnTo>
                  <a:pt x="2104" y="1053"/>
                </a:lnTo>
                <a:lnTo>
                  <a:pt x="2098" y="1069"/>
                </a:lnTo>
                <a:lnTo>
                  <a:pt x="2087" y="1083"/>
                </a:lnTo>
                <a:lnTo>
                  <a:pt x="2072" y="1094"/>
                </a:lnTo>
                <a:lnTo>
                  <a:pt x="2057" y="1100"/>
                </a:lnTo>
                <a:lnTo>
                  <a:pt x="2038" y="1103"/>
                </a:lnTo>
                <a:lnTo>
                  <a:pt x="501" y="1103"/>
                </a:lnTo>
                <a:lnTo>
                  <a:pt x="482" y="1100"/>
                </a:lnTo>
                <a:lnTo>
                  <a:pt x="466" y="1094"/>
                </a:lnTo>
                <a:lnTo>
                  <a:pt x="453" y="1083"/>
                </a:lnTo>
                <a:lnTo>
                  <a:pt x="442" y="1069"/>
                </a:lnTo>
                <a:lnTo>
                  <a:pt x="435" y="1053"/>
                </a:lnTo>
                <a:lnTo>
                  <a:pt x="433" y="1034"/>
                </a:lnTo>
                <a:lnTo>
                  <a:pt x="435" y="1017"/>
                </a:lnTo>
                <a:lnTo>
                  <a:pt x="442" y="1000"/>
                </a:lnTo>
                <a:lnTo>
                  <a:pt x="453" y="987"/>
                </a:lnTo>
                <a:lnTo>
                  <a:pt x="466" y="976"/>
                </a:lnTo>
                <a:lnTo>
                  <a:pt x="482" y="969"/>
                </a:lnTo>
                <a:lnTo>
                  <a:pt x="501" y="967"/>
                </a:lnTo>
                <a:close/>
                <a:moveTo>
                  <a:pt x="2036" y="325"/>
                </a:moveTo>
                <a:lnTo>
                  <a:pt x="2036" y="617"/>
                </a:lnTo>
                <a:lnTo>
                  <a:pt x="2306" y="617"/>
                </a:lnTo>
                <a:lnTo>
                  <a:pt x="2036" y="325"/>
                </a:lnTo>
                <a:close/>
                <a:moveTo>
                  <a:pt x="216" y="182"/>
                </a:moveTo>
                <a:lnTo>
                  <a:pt x="202" y="185"/>
                </a:lnTo>
                <a:lnTo>
                  <a:pt x="191" y="193"/>
                </a:lnTo>
                <a:lnTo>
                  <a:pt x="184" y="204"/>
                </a:lnTo>
                <a:lnTo>
                  <a:pt x="181" y="217"/>
                </a:lnTo>
                <a:lnTo>
                  <a:pt x="181" y="3312"/>
                </a:lnTo>
                <a:lnTo>
                  <a:pt x="184" y="3325"/>
                </a:lnTo>
                <a:lnTo>
                  <a:pt x="191" y="3336"/>
                </a:lnTo>
                <a:lnTo>
                  <a:pt x="202" y="3344"/>
                </a:lnTo>
                <a:lnTo>
                  <a:pt x="216" y="3346"/>
                </a:lnTo>
                <a:lnTo>
                  <a:pt x="2384" y="3346"/>
                </a:lnTo>
                <a:lnTo>
                  <a:pt x="2397" y="3344"/>
                </a:lnTo>
                <a:lnTo>
                  <a:pt x="2408" y="3336"/>
                </a:lnTo>
                <a:lnTo>
                  <a:pt x="2416" y="3325"/>
                </a:lnTo>
                <a:lnTo>
                  <a:pt x="2418" y="3312"/>
                </a:lnTo>
                <a:lnTo>
                  <a:pt x="2418" y="799"/>
                </a:lnTo>
                <a:lnTo>
                  <a:pt x="1946" y="799"/>
                </a:lnTo>
                <a:lnTo>
                  <a:pt x="1922" y="795"/>
                </a:lnTo>
                <a:lnTo>
                  <a:pt x="1900" y="787"/>
                </a:lnTo>
                <a:lnTo>
                  <a:pt x="1882" y="772"/>
                </a:lnTo>
                <a:lnTo>
                  <a:pt x="1867" y="754"/>
                </a:lnTo>
                <a:lnTo>
                  <a:pt x="1859" y="733"/>
                </a:lnTo>
                <a:lnTo>
                  <a:pt x="1855" y="709"/>
                </a:lnTo>
                <a:lnTo>
                  <a:pt x="1855" y="182"/>
                </a:lnTo>
                <a:lnTo>
                  <a:pt x="216" y="182"/>
                </a:lnTo>
                <a:close/>
                <a:moveTo>
                  <a:pt x="216" y="0"/>
                </a:moveTo>
                <a:lnTo>
                  <a:pt x="1986" y="0"/>
                </a:lnTo>
                <a:lnTo>
                  <a:pt x="2600" y="669"/>
                </a:lnTo>
                <a:lnTo>
                  <a:pt x="2600" y="3312"/>
                </a:lnTo>
                <a:lnTo>
                  <a:pt x="2597" y="3347"/>
                </a:lnTo>
                <a:lnTo>
                  <a:pt x="2589" y="3380"/>
                </a:lnTo>
                <a:lnTo>
                  <a:pt x="2576" y="3411"/>
                </a:lnTo>
                <a:lnTo>
                  <a:pt x="2558" y="3440"/>
                </a:lnTo>
                <a:lnTo>
                  <a:pt x="2536" y="3465"/>
                </a:lnTo>
                <a:lnTo>
                  <a:pt x="2511" y="3486"/>
                </a:lnTo>
                <a:lnTo>
                  <a:pt x="2483" y="3504"/>
                </a:lnTo>
                <a:lnTo>
                  <a:pt x="2452" y="3517"/>
                </a:lnTo>
                <a:lnTo>
                  <a:pt x="2419" y="3526"/>
                </a:lnTo>
                <a:lnTo>
                  <a:pt x="2384" y="3528"/>
                </a:lnTo>
                <a:lnTo>
                  <a:pt x="216" y="3528"/>
                </a:lnTo>
                <a:lnTo>
                  <a:pt x="181" y="3526"/>
                </a:lnTo>
                <a:lnTo>
                  <a:pt x="148" y="3517"/>
                </a:lnTo>
                <a:lnTo>
                  <a:pt x="116" y="3504"/>
                </a:lnTo>
                <a:lnTo>
                  <a:pt x="89" y="3486"/>
                </a:lnTo>
                <a:lnTo>
                  <a:pt x="64" y="3465"/>
                </a:lnTo>
                <a:lnTo>
                  <a:pt x="42" y="3440"/>
                </a:lnTo>
                <a:lnTo>
                  <a:pt x="24" y="3411"/>
                </a:lnTo>
                <a:lnTo>
                  <a:pt x="11" y="3380"/>
                </a:lnTo>
                <a:lnTo>
                  <a:pt x="3" y="3347"/>
                </a:lnTo>
                <a:lnTo>
                  <a:pt x="0" y="3312"/>
                </a:lnTo>
                <a:lnTo>
                  <a:pt x="0" y="217"/>
                </a:lnTo>
                <a:lnTo>
                  <a:pt x="3" y="182"/>
                </a:lnTo>
                <a:lnTo>
                  <a:pt x="11" y="149"/>
                </a:lnTo>
                <a:lnTo>
                  <a:pt x="24" y="118"/>
                </a:lnTo>
                <a:lnTo>
                  <a:pt x="42" y="89"/>
                </a:lnTo>
                <a:lnTo>
                  <a:pt x="64" y="64"/>
                </a:lnTo>
                <a:lnTo>
                  <a:pt x="89" y="42"/>
                </a:lnTo>
                <a:lnTo>
                  <a:pt x="116" y="24"/>
                </a:lnTo>
                <a:lnTo>
                  <a:pt x="148" y="11"/>
                </a:lnTo>
                <a:lnTo>
                  <a:pt x="181" y="3"/>
                </a:lnTo>
                <a:lnTo>
                  <a:pt x="216"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8" name="ZoneTexte 27"/>
          <p:cNvSpPr txBox="1"/>
          <p:nvPr/>
        </p:nvSpPr>
        <p:spPr>
          <a:xfrm>
            <a:off x="1343643" y="701475"/>
            <a:ext cx="2940210" cy="923435"/>
          </a:xfrm>
          <a:prstGeom prst="rect">
            <a:avLst/>
          </a:prstGeom>
        </p:spPr>
        <p:txBody>
          <a:bodyPr vert="horz" wrap="square" lIns="91440" tIns="45720" rIns="91440" bIns="45720" rtlCol="0">
            <a:noAutofit/>
          </a:bodyPr>
          <a:lstStyle/>
          <a:p>
            <a:pPr>
              <a:defRPr/>
            </a:pPr>
            <a:r>
              <a:rPr lang="fr-CA" sz="1200" kern="0" dirty="0">
                <a:solidFill>
                  <a:srgbClr val="5B9BD5">
                    <a:lumMod val="50000"/>
                  </a:srgbClr>
                </a:solidFill>
                <a:latin typeface="Calibri" panose="020F0502020204030204"/>
              </a:rPr>
              <a:t>Analyser </a:t>
            </a:r>
            <a:r>
              <a:rPr lang="fr-CA" sz="1200" kern="0" dirty="0" smtClean="0">
                <a:solidFill>
                  <a:srgbClr val="5B9BD5">
                    <a:lumMod val="50000"/>
                  </a:srgbClr>
                </a:solidFill>
                <a:latin typeface="Calibri" panose="020F0502020204030204"/>
              </a:rPr>
              <a:t>le </a:t>
            </a:r>
            <a:r>
              <a:rPr lang="fr-CA" sz="1200" b="1" kern="0" dirty="0" smtClean="0">
                <a:solidFill>
                  <a:srgbClr val="5B9BD5">
                    <a:lumMod val="50000"/>
                  </a:srgbClr>
                </a:solidFill>
                <a:latin typeface="Calibri" panose="020F0502020204030204"/>
              </a:rPr>
              <a:t>problème et/ou l’opportunité d’affaires </a:t>
            </a:r>
            <a:r>
              <a:rPr lang="fr-CA" sz="1200" kern="0" dirty="0" smtClean="0">
                <a:solidFill>
                  <a:srgbClr val="5B9BD5">
                    <a:lumMod val="50000"/>
                  </a:srgbClr>
                </a:solidFill>
                <a:latin typeface="Calibri" panose="020F0502020204030204"/>
              </a:rPr>
              <a:t>et </a:t>
            </a:r>
            <a:r>
              <a:rPr lang="fr-CA" sz="1200" b="1" kern="0" dirty="0" smtClean="0">
                <a:solidFill>
                  <a:srgbClr val="5B9BD5">
                    <a:lumMod val="50000"/>
                  </a:srgbClr>
                </a:solidFill>
                <a:latin typeface="Calibri" panose="020F0502020204030204"/>
              </a:rPr>
              <a:t>l’environnement</a:t>
            </a:r>
            <a:r>
              <a:rPr lang="fr-CA" sz="1200" kern="0" dirty="0" smtClean="0">
                <a:solidFill>
                  <a:srgbClr val="5B9BD5">
                    <a:lumMod val="50000"/>
                  </a:srgbClr>
                </a:solidFill>
                <a:latin typeface="Calibri" panose="020F0502020204030204"/>
              </a:rPr>
              <a:t> (interne et externe) de </a:t>
            </a:r>
            <a:r>
              <a:rPr lang="fr-CA" sz="1200" kern="0" dirty="0">
                <a:solidFill>
                  <a:srgbClr val="5B9BD5">
                    <a:lumMod val="50000"/>
                  </a:srgbClr>
                </a:solidFill>
                <a:latin typeface="Calibri" panose="020F0502020204030204"/>
              </a:rPr>
              <a:t>l’organisation pour </a:t>
            </a:r>
            <a:r>
              <a:rPr lang="fr-CA" sz="1200" kern="0" dirty="0" smtClean="0">
                <a:solidFill>
                  <a:srgbClr val="5B9BD5">
                    <a:lumMod val="50000"/>
                  </a:srgbClr>
                </a:solidFill>
                <a:latin typeface="Calibri" panose="020F0502020204030204"/>
              </a:rPr>
              <a:t>cristalliser les </a:t>
            </a:r>
            <a:r>
              <a:rPr lang="fr-CA" sz="1200" b="1" kern="0" dirty="0" smtClean="0">
                <a:solidFill>
                  <a:srgbClr val="5B9BD5">
                    <a:lumMod val="50000"/>
                  </a:srgbClr>
                </a:solidFill>
                <a:latin typeface="Calibri" panose="020F0502020204030204"/>
              </a:rPr>
              <a:t>besoins</a:t>
            </a:r>
            <a:r>
              <a:rPr lang="fr-CA" sz="1200" kern="0" dirty="0" smtClean="0">
                <a:solidFill>
                  <a:srgbClr val="5B9BD5">
                    <a:lumMod val="50000"/>
                  </a:srgbClr>
                </a:solidFill>
                <a:latin typeface="Calibri" panose="020F0502020204030204"/>
              </a:rPr>
              <a:t> et circonscrire </a:t>
            </a:r>
            <a:r>
              <a:rPr lang="fr-CA" sz="1200" b="1" kern="0" dirty="0" smtClean="0">
                <a:solidFill>
                  <a:srgbClr val="5B9BD5">
                    <a:lumMod val="50000"/>
                  </a:srgbClr>
                </a:solidFill>
                <a:latin typeface="Calibri" panose="020F0502020204030204"/>
              </a:rPr>
              <a:t>l’envergure « scope » </a:t>
            </a:r>
            <a:r>
              <a:rPr lang="fr-CA" sz="1200" kern="0" dirty="0" smtClean="0">
                <a:solidFill>
                  <a:srgbClr val="5B9BD5">
                    <a:lumMod val="50000"/>
                  </a:srgbClr>
                </a:solidFill>
                <a:latin typeface="Calibri" panose="020F0502020204030204"/>
              </a:rPr>
              <a:t>de la solution (i.e.: du produit).</a:t>
            </a:r>
            <a:endParaRPr lang="en-US" sz="1200" kern="0" dirty="0">
              <a:solidFill>
                <a:srgbClr val="5B9BD5">
                  <a:lumMod val="50000"/>
                </a:srgbClr>
              </a:solidFill>
              <a:latin typeface="Calibri" panose="020F0502020204030204"/>
            </a:endParaRPr>
          </a:p>
        </p:txBody>
      </p:sp>
      <p:sp>
        <p:nvSpPr>
          <p:cNvPr id="29" name="ZoneTexte 28"/>
          <p:cNvSpPr txBox="1"/>
          <p:nvPr/>
        </p:nvSpPr>
        <p:spPr>
          <a:xfrm>
            <a:off x="5280981" y="692696"/>
            <a:ext cx="3467483" cy="1006138"/>
          </a:xfrm>
          <a:prstGeom prst="rect">
            <a:avLst/>
          </a:prstGeom>
        </p:spPr>
        <p:txBody>
          <a:bodyPr vert="horz" wrap="square" lIns="91440" tIns="45720" rIns="91440" bIns="45720" rtlCol="0">
            <a:noAutofit/>
          </a:bodyPr>
          <a:lstStyle>
            <a:defPPr>
              <a:defRPr lang="en-US"/>
            </a:defPPr>
            <a:lvl1pPr lvl="0" defTabSz="914400">
              <a:defRPr sz="1400" kern="0">
                <a:solidFill>
                  <a:srgbClr val="5B9BD5">
                    <a:lumMod val="50000"/>
                  </a:srgbClr>
                </a:solidFill>
                <a:latin typeface="Calibri" panose="020F0502020204030204"/>
              </a:defRPr>
            </a:lvl1pPr>
          </a:lstStyle>
          <a:p>
            <a:pPr marL="285750" indent="-285750">
              <a:buFont typeface="Arial" panose="020B0604020202020204" pitchFamily="34" charset="0"/>
              <a:buChar char="•"/>
            </a:pPr>
            <a:r>
              <a:rPr lang="fr-CA" sz="1200" b="1" dirty="0"/>
              <a:t>Comprendre</a:t>
            </a:r>
            <a:r>
              <a:rPr lang="fr-CA" sz="1200" dirty="0"/>
              <a:t> </a:t>
            </a:r>
            <a:r>
              <a:rPr lang="fr-CA" sz="1200" dirty="0" smtClean="0"/>
              <a:t>le problème </a:t>
            </a:r>
            <a:r>
              <a:rPr lang="fr-CA" sz="1200" dirty="0"/>
              <a:t>ou l’opportunité </a:t>
            </a:r>
            <a:r>
              <a:rPr lang="fr-CA" sz="1200" dirty="0" smtClean="0"/>
              <a:t>;</a:t>
            </a:r>
          </a:p>
          <a:p>
            <a:pPr marL="285750" indent="-285750">
              <a:buFont typeface="Arial" panose="020B0604020202020204" pitchFamily="34" charset="0"/>
              <a:buChar char="•"/>
            </a:pPr>
            <a:r>
              <a:rPr lang="fr-CA" sz="1200" b="1" dirty="0" smtClean="0"/>
              <a:t>Cristalliser</a:t>
            </a:r>
            <a:r>
              <a:rPr lang="fr-CA" sz="1200" dirty="0" smtClean="0"/>
              <a:t> les besoins d’affaires ;</a:t>
            </a:r>
            <a:endParaRPr lang="fr-CA" sz="1200" dirty="0"/>
          </a:p>
          <a:p>
            <a:pPr marL="285750" indent="-285750">
              <a:buFont typeface="Arial" panose="020B0604020202020204" pitchFamily="34" charset="0"/>
              <a:buChar char="•"/>
            </a:pPr>
            <a:r>
              <a:rPr lang="fr-CA" sz="1200" b="1" dirty="0"/>
              <a:t>Évaluer</a:t>
            </a:r>
            <a:r>
              <a:rPr lang="fr-CA" sz="1200" dirty="0"/>
              <a:t> </a:t>
            </a:r>
            <a:r>
              <a:rPr lang="fr-CA" sz="1200" dirty="0" smtClean="0"/>
              <a:t> les écarts « gap » ;</a:t>
            </a:r>
          </a:p>
          <a:p>
            <a:pPr marL="285750" indent="-285750">
              <a:buFont typeface="Arial" panose="020B0604020202020204" pitchFamily="34" charset="0"/>
              <a:buChar char="•"/>
            </a:pPr>
            <a:r>
              <a:rPr lang="fr-CA" sz="1200" b="1" dirty="0" smtClean="0"/>
              <a:t>Évaluer </a:t>
            </a:r>
            <a:r>
              <a:rPr lang="fr-CA" sz="1200" dirty="0" smtClean="0"/>
              <a:t>les différentes solutions «</a:t>
            </a:r>
            <a:r>
              <a:rPr lang="fr-CA" sz="1200" b="1" u="sng" dirty="0" smtClean="0"/>
              <a:t> HIGH LEVEL</a:t>
            </a:r>
            <a:r>
              <a:rPr lang="fr-CA" sz="1200" dirty="0" smtClean="0"/>
              <a:t> » possibles ;</a:t>
            </a:r>
          </a:p>
          <a:p>
            <a:pPr marL="285750" indent="-285750">
              <a:buFont typeface="Arial" panose="020B0604020202020204" pitchFamily="34" charset="0"/>
              <a:buChar char="•"/>
            </a:pPr>
            <a:r>
              <a:rPr lang="fr-CA" sz="1200" b="1" dirty="0" smtClean="0"/>
              <a:t>Recommander</a:t>
            </a:r>
            <a:r>
              <a:rPr lang="fr-CA" sz="1200" dirty="0" smtClean="0"/>
              <a:t> la solution la plus pertinente.</a:t>
            </a:r>
            <a:endParaRPr lang="fr-CA" sz="1200" dirty="0"/>
          </a:p>
        </p:txBody>
      </p:sp>
      <p:sp>
        <p:nvSpPr>
          <p:cNvPr id="31" name="Rectangle 30"/>
          <p:cNvSpPr/>
          <p:nvPr/>
        </p:nvSpPr>
        <p:spPr>
          <a:xfrm>
            <a:off x="158121" y="2315863"/>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1 -  Cristalliser les besoins et les motivations d’affaires et s’entendre </a:t>
            </a:r>
            <a:endParaRPr lang="fr-CA" sz="1200" b="1" dirty="0">
              <a:solidFill>
                <a:prstClr val="white"/>
              </a:solidFill>
            </a:endParaRPr>
          </a:p>
        </p:txBody>
      </p:sp>
      <p:sp>
        <p:nvSpPr>
          <p:cNvPr id="24" name="Rectangle 23"/>
          <p:cNvSpPr/>
          <p:nvPr/>
        </p:nvSpPr>
        <p:spPr>
          <a:xfrm>
            <a:off x="158121" y="2591895"/>
            <a:ext cx="28800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Problème d’affaires ou opportunité exprimée</a:t>
            </a:r>
          </a:p>
        </p:txBody>
      </p:sp>
      <p:sp>
        <p:nvSpPr>
          <p:cNvPr id="37" name="Rectangle 36"/>
          <p:cNvSpPr/>
          <p:nvPr/>
        </p:nvSpPr>
        <p:spPr>
          <a:xfrm>
            <a:off x="3152776" y="2584144"/>
            <a:ext cx="27432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Recueille l’information, cristalliser le problème </a:t>
            </a:r>
            <a:r>
              <a:rPr lang="fr-CA" sz="1100" dirty="0">
                <a:solidFill>
                  <a:srgbClr val="005EB8">
                    <a:lumMod val="50000"/>
                  </a:srgbClr>
                </a:solidFill>
              </a:rPr>
              <a:t>/</a:t>
            </a:r>
            <a:r>
              <a:rPr lang="fr-CA" sz="1100" dirty="0" smtClean="0">
                <a:solidFill>
                  <a:srgbClr val="005EB8">
                    <a:lumMod val="50000"/>
                  </a:srgbClr>
                </a:solidFill>
              </a:rPr>
              <a:t> l’opportunité (quoi) et comprend les motivations.(pourquoi).</a:t>
            </a:r>
          </a:p>
        </p:txBody>
      </p:sp>
      <p:sp>
        <p:nvSpPr>
          <p:cNvPr id="38" name="Rectangle 37"/>
          <p:cNvSpPr/>
          <p:nvPr/>
        </p:nvSpPr>
        <p:spPr>
          <a:xfrm>
            <a:off x="154171" y="2103994"/>
            <a:ext cx="2880000" cy="21186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ÉTAPES ET INTRANT(S)</a:t>
            </a:r>
          </a:p>
        </p:txBody>
      </p:sp>
      <p:sp>
        <p:nvSpPr>
          <p:cNvPr id="39" name="Rectangle 38"/>
          <p:cNvSpPr/>
          <p:nvPr/>
        </p:nvSpPr>
        <p:spPr>
          <a:xfrm>
            <a:off x="3140849" y="2103993"/>
            <a:ext cx="2755127" cy="2118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DEFINITION</a:t>
            </a:r>
          </a:p>
        </p:txBody>
      </p:sp>
      <p:sp>
        <p:nvSpPr>
          <p:cNvPr id="40" name="Rectangle 39"/>
          <p:cNvSpPr/>
          <p:nvPr/>
        </p:nvSpPr>
        <p:spPr>
          <a:xfrm>
            <a:off x="6029325" y="2584144"/>
            <a:ext cx="27432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Wingdings" panose="05000000000000000000" pitchFamily="2" charset="2"/>
              <a:buChar char="ü"/>
            </a:pPr>
            <a:r>
              <a:rPr lang="fr-CA" sz="1100" i="1" dirty="0" smtClean="0">
                <a:solidFill>
                  <a:srgbClr val="005EB8">
                    <a:lumMod val="50000"/>
                  </a:srgbClr>
                </a:solidFill>
              </a:rPr>
              <a:t>Énoncé </a:t>
            </a:r>
            <a:r>
              <a:rPr lang="fr-CA" sz="1100" i="1" dirty="0" smtClean="0">
                <a:solidFill>
                  <a:srgbClr val="005EB8">
                    <a:lumMod val="50000"/>
                  </a:srgbClr>
                </a:solidFill>
                <a:sym typeface="Wingdings" panose="05000000000000000000" pitchFamily="2" charset="2"/>
              </a:rPr>
              <a:t></a:t>
            </a:r>
            <a:r>
              <a:rPr lang="fr-CA" sz="1100" i="1" dirty="0" smtClean="0">
                <a:solidFill>
                  <a:srgbClr val="005EB8">
                    <a:lumMod val="50000"/>
                  </a:srgbClr>
                </a:solidFill>
              </a:rPr>
              <a:t> </a:t>
            </a:r>
            <a:r>
              <a:rPr lang="fr-CA" sz="1100" i="1" dirty="0">
                <a:solidFill>
                  <a:srgbClr val="005EB8">
                    <a:lumMod val="50000"/>
                  </a:srgbClr>
                </a:solidFill>
              </a:rPr>
              <a:t> </a:t>
            </a:r>
            <a:r>
              <a:rPr lang="fr-CA" sz="1100" i="1" dirty="0" smtClean="0">
                <a:solidFill>
                  <a:srgbClr val="005EB8">
                    <a:lumMod val="50000"/>
                  </a:srgbClr>
                </a:solidFill>
              </a:rPr>
              <a:t>(écrit ) du problème / de l’opportunité, entériné et approuvé par les parties prenantes</a:t>
            </a:r>
            <a:r>
              <a:rPr lang="fr-CA" sz="1100" i="1" dirty="0" smtClean="0">
                <a:solidFill>
                  <a:srgbClr val="002060"/>
                </a:solidFill>
              </a:rPr>
              <a:t>.  On s’entend!</a:t>
            </a:r>
          </a:p>
        </p:txBody>
      </p:sp>
      <p:sp>
        <p:nvSpPr>
          <p:cNvPr id="41" name="Rectangle 40"/>
          <p:cNvSpPr/>
          <p:nvPr/>
        </p:nvSpPr>
        <p:spPr>
          <a:xfrm>
            <a:off x="5790275" y="2103993"/>
            <a:ext cx="2991775" cy="2118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EXTRANT(S)</a:t>
            </a:r>
          </a:p>
        </p:txBody>
      </p:sp>
      <p:sp>
        <p:nvSpPr>
          <p:cNvPr id="48" name="Rectangle 47"/>
          <p:cNvSpPr/>
          <p:nvPr/>
        </p:nvSpPr>
        <p:spPr>
          <a:xfrm>
            <a:off x="167646" y="3096913"/>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2 – Analyser les écarts « AS-IS » vs « TO-BE »</a:t>
            </a:r>
            <a:endParaRPr lang="fr-CA" sz="1200" b="1" dirty="0">
              <a:solidFill>
                <a:prstClr val="white"/>
              </a:solidFill>
            </a:endParaRPr>
          </a:p>
        </p:txBody>
      </p:sp>
      <p:sp>
        <p:nvSpPr>
          <p:cNvPr id="49" name="Rectangle 48"/>
          <p:cNvSpPr/>
          <p:nvPr/>
        </p:nvSpPr>
        <p:spPr>
          <a:xfrm>
            <a:off x="167646" y="3372945"/>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a:solidFill>
                  <a:srgbClr val="005EB8">
                    <a:lumMod val="50000"/>
                  </a:srgbClr>
                </a:solidFill>
              </a:rPr>
              <a:t>Énoncé </a:t>
            </a:r>
            <a:r>
              <a:rPr lang="fr-CA" sz="1100" dirty="0">
                <a:solidFill>
                  <a:srgbClr val="005EB8">
                    <a:lumMod val="50000"/>
                  </a:srgbClr>
                </a:solidFill>
                <a:sym typeface="Wingdings" panose="05000000000000000000" pitchFamily="2" charset="2"/>
              </a:rPr>
              <a:t></a:t>
            </a:r>
            <a:r>
              <a:rPr lang="fr-CA" sz="1100" dirty="0">
                <a:solidFill>
                  <a:srgbClr val="005EB8">
                    <a:lumMod val="50000"/>
                  </a:srgbClr>
                </a:solidFill>
              </a:rPr>
              <a:t>  (écrit ) du problème / de l’opportunité,</a:t>
            </a:r>
            <a:r>
              <a:rPr lang="fr-CA" sz="1100" dirty="0" smtClean="0">
                <a:solidFill>
                  <a:srgbClr val="005EB8">
                    <a:lumMod val="50000"/>
                  </a:srgbClr>
                </a:solidFill>
              </a:rPr>
              <a:t> </a:t>
            </a:r>
          </a:p>
        </p:txBody>
      </p:sp>
      <p:sp>
        <p:nvSpPr>
          <p:cNvPr id="50" name="Rectangle 49"/>
          <p:cNvSpPr/>
          <p:nvPr/>
        </p:nvSpPr>
        <p:spPr>
          <a:xfrm>
            <a:off x="3162301" y="3365194"/>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Analyser et comprendre les composant IMPORTANTS du problème (objectifs, causes fondamentales qui empêchent l’atteinte) et de l’opportunité (contributeurs).</a:t>
            </a:r>
          </a:p>
        </p:txBody>
      </p:sp>
      <p:sp>
        <p:nvSpPr>
          <p:cNvPr id="51" name="Rectangle 50"/>
          <p:cNvSpPr/>
          <p:nvPr/>
        </p:nvSpPr>
        <p:spPr>
          <a:xfrm>
            <a:off x="6038850" y="3372945"/>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Écarts entre situation « AS-IS » et « TO-BE » cristallisés</a:t>
            </a:r>
          </a:p>
        </p:txBody>
      </p:sp>
      <p:sp>
        <p:nvSpPr>
          <p:cNvPr id="30" name="Rectangle 29"/>
          <p:cNvSpPr/>
          <p:nvPr/>
        </p:nvSpPr>
        <p:spPr>
          <a:xfrm>
            <a:off x="167646" y="4058938"/>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3 – Évaluer la faisabilité et recommander l’option la plus viable </a:t>
            </a:r>
            <a:endParaRPr lang="fr-CA" sz="1200" b="1" dirty="0">
              <a:solidFill>
                <a:prstClr val="white"/>
              </a:solidFill>
            </a:endParaRPr>
          </a:p>
        </p:txBody>
      </p:sp>
      <p:sp>
        <p:nvSpPr>
          <p:cNvPr id="32" name="Rectangle 31"/>
          <p:cNvSpPr/>
          <p:nvPr/>
        </p:nvSpPr>
        <p:spPr>
          <a:xfrm>
            <a:off x="167646" y="4334970"/>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Écarts </a:t>
            </a:r>
            <a:r>
              <a:rPr lang="fr-CA" sz="1100" i="1" dirty="0">
                <a:solidFill>
                  <a:srgbClr val="005EB8">
                    <a:lumMod val="50000"/>
                  </a:srgbClr>
                </a:solidFill>
              </a:rPr>
              <a:t>entre situation « AS-IS » et « TO-BE » cristallisés</a:t>
            </a:r>
          </a:p>
        </p:txBody>
      </p:sp>
      <p:sp>
        <p:nvSpPr>
          <p:cNvPr id="33" name="Rectangle 32"/>
          <p:cNvSpPr/>
          <p:nvPr/>
        </p:nvSpPr>
        <p:spPr>
          <a:xfrm>
            <a:off x="3162301" y="4327219"/>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Développer l’approche pour fermer l’écart « AS-IS / TO-BE » (ajouter ressources), proposer des solutions, évaluer leur faisabilité et recommander l’option la + viable.</a:t>
            </a:r>
          </a:p>
        </p:txBody>
      </p:sp>
      <p:sp>
        <p:nvSpPr>
          <p:cNvPr id="34" name="Rectangle 33"/>
          <p:cNvSpPr/>
          <p:nvPr/>
        </p:nvSpPr>
        <p:spPr>
          <a:xfrm>
            <a:off x="6038850" y="4336744"/>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a:solidFill>
                  <a:srgbClr val="005EB8">
                    <a:lumMod val="50000"/>
                  </a:srgbClr>
                </a:solidFill>
              </a:rPr>
              <a:t>Étude de faisabilité </a:t>
            </a:r>
            <a:r>
              <a:rPr lang="fr-CA" sz="1100" i="1" dirty="0" smtClean="0">
                <a:solidFill>
                  <a:srgbClr val="005EB8">
                    <a:lumMod val="50000"/>
                  </a:srgbClr>
                </a:solidFill>
              </a:rPr>
              <a:t>(matériel afférent) et </a:t>
            </a:r>
            <a:r>
              <a:rPr lang="fr-CA" sz="1100" i="1" dirty="0">
                <a:solidFill>
                  <a:srgbClr val="005EB8">
                    <a:lumMod val="50000"/>
                  </a:srgbClr>
                </a:solidFill>
              </a:rPr>
              <a:t>recommandation de l’option la plus viable</a:t>
            </a:r>
          </a:p>
        </p:txBody>
      </p:sp>
      <p:sp>
        <p:nvSpPr>
          <p:cNvPr id="35" name="Rectangle 34"/>
          <p:cNvSpPr/>
          <p:nvPr/>
        </p:nvSpPr>
        <p:spPr>
          <a:xfrm>
            <a:off x="179512" y="5013176"/>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a:solidFill>
                  <a:prstClr val="white"/>
                </a:solidFill>
              </a:rPr>
              <a:t>4</a:t>
            </a:r>
            <a:r>
              <a:rPr lang="fr-CA" sz="1200" b="1" dirty="0" smtClean="0">
                <a:solidFill>
                  <a:prstClr val="white"/>
                </a:solidFill>
              </a:rPr>
              <a:t>– Assembler le dossier de décision « Business Case »</a:t>
            </a:r>
            <a:endParaRPr lang="fr-CA" sz="1200" b="1" dirty="0">
              <a:solidFill>
                <a:prstClr val="white"/>
              </a:solidFill>
            </a:endParaRPr>
          </a:p>
        </p:txBody>
      </p:sp>
      <p:sp>
        <p:nvSpPr>
          <p:cNvPr id="42" name="Rectangle 41"/>
          <p:cNvSpPr/>
          <p:nvPr/>
        </p:nvSpPr>
        <p:spPr>
          <a:xfrm>
            <a:off x="179512" y="5289208"/>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a:solidFill>
                  <a:srgbClr val="005EB8">
                    <a:lumMod val="50000"/>
                  </a:srgbClr>
                </a:solidFill>
              </a:rPr>
              <a:t>Étude de faisabilité </a:t>
            </a:r>
            <a:r>
              <a:rPr lang="fr-CA" sz="1100" dirty="0" smtClean="0">
                <a:solidFill>
                  <a:srgbClr val="005EB8">
                    <a:lumMod val="50000"/>
                  </a:srgbClr>
                </a:solidFill>
              </a:rPr>
              <a:t>(matériel afférent) et </a:t>
            </a:r>
            <a:r>
              <a:rPr lang="fr-CA" sz="1100" dirty="0">
                <a:solidFill>
                  <a:srgbClr val="005EB8">
                    <a:lumMod val="50000"/>
                  </a:srgbClr>
                </a:solidFill>
              </a:rPr>
              <a:t>recommandation de l’option la plus viable</a:t>
            </a:r>
          </a:p>
        </p:txBody>
      </p:sp>
      <p:sp>
        <p:nvSpPr>
          <p:cNvPr id="43" name="Rectangle 42"/>
          <p:cNvSpPr/>
          <p:nvPr/>
        </p:nvSpPr>
        <p:spPr>
          <a:xfrm>
            <a:off x="3174167" y="5281457"/>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Rédiger le document qui contient minimalement :  le problème / l’opportunité, l’analyse, la recommandation, l’évaluation financière et les indicateurs de performance.</a:t>
            </a:r>
          </a:p>
        </p:txBody>
      </p:sp>
      <p:sp>
        <p:nvSpPr>
          <p:cNvPr id="44" name="Rectangle 43"/>
          <p:cNvSpPr/>
          <p:nvPr/>
        </p:nvSpPr>
        <p:spPr>
          <a:xfrm>
            <a:off x="6050716" y="5290982"/>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Dossier de décision « «Business Case »</a:t>
            </a:r>
          </a:p>
        </p:txBody>
      </p:sp>
      <p:sp>
        <p:nvSpPr>
          <p:cNvPr id="36" name="Rectangle à coins arrondis 35"/>
          <p:cNvSpPr/>
          <p:nvPr/>
        </p:nvSpPr>
        <p:spPr>
          <a:xfrm>
            <a:off x="167646" y="4095897"/>
            <a:ext cx="8604879" cy="898229"/>
          </a:xfrm>
          <a:prstGeom prst="roundRect">
            <a:avLst/>
          </a:prstGeom>
          <a:noFill/>
          <a:ln w="3175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Tree>
    <p:extLst>
      <p:ext uri="{BB962C8B-B14F-4D97-AF65-F5344CB8AC3E}">
        <p14:creationId xmlns:p14="http://schemas.microsoft.com/office/powerpoint/2010/main" val="3799071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3</a:t>
            </a:r>
            <a:br>
              <a:rPr lang="fr-CA" dirty="0" smtClean="0">
                <a:solidFill>
                  <a:srgbClr val="002060"/>
                </a:solidFill>
              </a:rPr>
            </a:br>
            <a:r>
              <a:rPr lang="fr-CA" sz="2200" dirty="0" smtClean="0">
                <a:solidFill>
                  <a:srgbClr val="002060"/>
                </a:solidFill>
              </a:rPr>
              <a:t>évaluer la faisabilité et recommander l’option la plus viable</a:t>
            </a: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dirty="0" smtClean="0"/>
              <a:t>Développer différentes options </a:t>
            </a:r>
            <a:r>
              <a:rPr lang="fr-CA" i="1" dirty="0" smtClean="0"/>
              <a:t>;</a:t>
            </a:r>
          </a:p>
          <a:p>
            <a:pPr marL="457200" indent="-457200">
              <a:buFont typeface="+mj-lt"/>
              <a:buAutoNum type="alphaLcParenR"/>
            </a:pPr>
            <a:r>
              <a:rPr lang="fr-CA" dirty="0" smtClean="0"/>
              <a:t>Identifier les contraintes, les hypothèses et les risques de chaque option ;</a:t>
            </a:r>
          </a:p>
          <a:p>
            <a:pPr marL="457200" indent="-457200">
              <a:buFont typeface="+mj-lt"/>
              <a:buAutoNum type="alphaLcParenR"/>
            </a:pPr>
            <a:r>
              <a:rPr lang="fr-CA" dirty="0" smtClean="0"/>
              <a:t>Évaluer la faisabilité de chaque option ;</a:t>
            </a:r>
          </a:p>
          <a:p>
            <a:pPr marL="457200" indent="-457200">
              <a:buFont typeface="+mj-lt"/>
              <a:buAutoNum type="alphaLcParenR"/>
            </a:pPr>
            <a:r>
              <a:rPr lang="fr-CA" dirty="0" smtClean="0"/>
              <a:t>Recommander la meilleure option.</a:t>
            </a:r>
          </a:p>
          <a:p>
            <a:pPr marL="0" indent="0">
              <a:buNone/>
            </a:pPr>
            <a:endParaRPr lang="fr-CA" dirty="0"/>
          </a:p>
        </p:txBody>
      </p:sp>
    </p:spTree>
    <p:extLst>
      <p:ext uri="{BB962C8B-B14F-4D97-AF65-F5344CB8AC3E}">
        <p14:creationId xmlns:p14="http://schemas.microsoft.com/office/powerpoint/2010/main" val="41448074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3</a:t>
            </a:r>
            <a:br>
              <a:rPr lang="fr-CA" dirty="0" smtClean="0">
                <a:solidFill>
                  <a:srgbClr val="002060"/>
                </a:solidFill>
              </a:rPr>
            </a:br>
            <a:r>
              <a:rPr lang="fr-CA" sz="2200" dirty="0" smtClean="0">
                <a:solidFill>
                  <a:srgbClr val="002060"/>
                </a:solidFill>
              </a:rPr>
              <a:t>évaluer la faisabilité et recommander l’option la plus viable</a:t>
            </a: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Développer différentes options </a:t>
            </a:r>
            <a:r>
              <a:rPr lang="fr-CA" b="1" i="1" dirty="0" smtClean="0">
                <a:solidFill>
                  <a:srgbClr val="FF0066"/>
                </a:solidFill>
              </a:rPr>
              <a:t>;</a:t>
            </a:r>
          </a:p>
          <a:p>
            <a:pPr marL="457200" indent="-457200">
              <a:buFont typeface="+mj-lt"/>
              <a:buAutoNum type="alphaLcParenR"/>
            </a:pPr>
            <a:r>
              <a:rPr lang="fr-CA" dirty="0" smtClean="0"/>
              <a:t>Identifier les contraintes, les hypothèses et les risques de chaque option ;</a:t>
            </a:r>
          </a:p>
          <a:p>
            <a:pPr marL="457200" indent="-457200">
              <a:buFont typeface="+mj-lt"/>
              <a:buAutoNum type="alphaLcParenR"/>
            </a:pPr>
            <a:r>
              <a:rPr lang="fr-CA" dirty="0" smtClean="0"/>
              <a:t>Évaluer la faisabilité de chaque option ;</a:t>
            </a:r>
          </a:p>
          <a:p>
            <a:pPr marL="457200" indent="-457200">
              <a:buFont typeface="+mj-lt"/>
              <a:buAutoNum type="alphaLcParenR"/>
            </a:pPr>
            <a:r>
              <a:rPr lang="fr-CA" dirty="0" smtClean="0"/>
              <a:t>Recommander la meilleure option.</a:t>
            </a:r>
          </a:p>
          <a:p>
            <a:pPr marL="0" indent="0">
              <a:buNone/>
            </a:pPr>
            <a:endParaRPr lang="fr-CA" dirty="0"/>
          </a:p>
        </p:txBody>
      </p:sp>
    </p:spTree>
    <p:extLst>
      <p:ext uri="{BB962C8B-B14F-4D97-AF65-F5344CB8AC3E}">
        <p14:creationId xmlns:p14="http://schemas.microsoft.com/office/powerpoint/2010/main" val="19176480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p:cNvSpPr txBox="1"/>
          <p:nvPr/>
        </p:nvSpPr>
        <p:spPr>
          <a:xfrm>
            <a:off x="1152928" y="1122605"/>
            <a:ext cx="7431996" cy="819150"/>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400" dirty="0" smtClean="0">
                <a:solidFill>
                  <a:srgbClr val="000000"/>
                </a:solidFill>
                <a:latin typeface="Arial"/>
                <a:cs typeface="Times"/>
              </a:rPr>
              <a:t>Une fois que les écarts de capacités entre la situation « AS-IS » et « TO-BE » ont été cristallisées, l’analyste d’affaires recommande la meilleure option, à savoir, elle règle le problème ou permet de capturer l’opportunité et elle crée de la valeur.</a:t>
            </a:r>
          </a:p>
        </p:txBody>
      </p:sp>
      <p:sp>
        <p:nvSpPr>
          <p:cNvPr id="28" name="Freeform 72"/>
          <p:cNvSpPr>
            <a:spLocks noChangeAspect="1" noEditPoints="1"/>
          </p:cNvSpPr>
          <p:nvPr>
            <p:custDataLst>
              <p:tags r:id="rId1"/>
            </p:custDataLst>
          </p:nvPr>
        </p:nvSpPr>
        <p:spPr bwMode="auto">
          <a:xfrm>
            <a:off x="680417" y="1290494"/>
            <a:ext cx="472509" cy="483371"/>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aphicFrame>
        <p:nvGraphicFramePr>
          <p:cNvPr id="9" name="Tableau 8"/>
          <p:cNvGraphicFramePr>
            <a:graphicFrameLocks noGrp="1"/>
          </p:cNvGraphicFramePr>
          <p:nvPr>
            <p:extLst>
              <p:ext uri="{D42A27DB-BD31-4B8C-83A1-F6EECF244321}">
                <p14:modId xmlns:p14="http://schemas.microsoft.com/office/powerpoint/2010/main" val="3504554033"/>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Développer différentes options</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accent6">
                              <a:lumMod val="50000"/>
                            </a:schemeClr>
                          </a:solidFill>
                        </a:rPr>
                        <a:t>Identifier contraintes, hypothèses, risques</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Évaluer la faisabilité</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Recommander la meilleure option</a:t>
                      </a:r>
                      <a:endParaRPr lang="fr-CA" sz="1000" dirty="0">
                        <a:solidFill>
                          <a:schemeClr val="accent6">
                            <a:lumMod val="50000"/>
                          </a:schemeClr>
                        </a:solidFill>
                      </a:endParaRPr>
                    </a:p>
                  </a:txBody>
                  <a:tcPr anchor="ctr">
                    <a:solidFill>
                      <a:schemeClr val="bg1"/>
                    </a:solidFill>
                  </a:tcPr>
                </a:tc>
                <a:tc>
                  <a:txBody>
                    <a:bodyPr/>
                    <a:lstStyle/>
                    <a:p>
                      <a:pPr algn="ctr"/>
                      <a:endParaRPr lang="fr-CA" sz="1000" dirty="0">
                        <a:solidFill>
                          <a:schemeClr val="accent6">
                            <a:lumMod val="50000"/>
                          </a:schemeClr>
                        </a:solidFill>
                      </a:endParaRPr>
                    </a:p>
                  </a:txBody>
                  <a:tcPr anchor="ctr">
                    <a:noFill/>
                  </a:tcPr>
                </a:tc>
                <a:extLst>
                  <a:ext uri="{0D108BD9-81ED-4DB2-BD59-A6C34878D82A}">
                    <a16:rowId xmlns:a16="http://schemas.microsoft.com/office/drawing/2014/main" val="10000"/>
                  </a:ext>
                </a:extLst>
              </a:tr>
            </a:tbl>
          </a:graphicData>
        </a:graphic>
      </p:graphicFrame>
      <p:sp>
        <p:nvSpPr>
          <p:cNvPr id="81" name="Line 22"/>
          <p:cNvSpPr>
            <a:spLocks noChangeShapeType="1"/>
          </p:cNvSpPr>
          <p:nvPr/>
        </p:nvSpPr>
        <p:spPr bwMode="auto">
          <a:xfrm flipV="1">
            <a:off x="-1158750" y="3716837"/>
            <a:ext cx="512762" cy="165576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grpSp>
        <p:nvGrpSpPr>
          <p:cNvPr id="2" name="Groupe 1"/>
          <p:cNvGrpSpPr/>
          <p:nvPr/>
        </p:nvGrpSpPr>
        <p:grpSpPr>
          <a:xfrm>
            <a:off x="1336709" y="2348880"/>
            <a:ext cx="6384853" cy="3809206"/>
            <a:chOff x="1211483" y="2420888"/>
            <a:chExt cx="6384853" cy="3809206"/>
          </a:xfrm>
        </p:grpSpPr>
        <p:grpSp>
          <p:nvGrpSpPr>
            <p:cNvPr id="46" name="Group 28"/>
            <p:cNvGrpSpPr>
              <a:grpSpLocks/>
            </p:cNvGrpSpPr>
            <p:nvPr/>
          </p:nvGrpSpPr>
          <p:grpSpPr bwMode="auto">
            <a:xfrm>
              <a:off x="6081563" y="2688793"/>
              <a:ext cx="1347281" cy="1382953"/>
              <a:chOff x="2004" y="1712"/>
              <a:chExt cx="467" cy="474"/>
            </a:xfrm>
          </p:grpSpPr>
          <p:sp>
            <p:nvSpPr>
              <p:cNvPr id="47"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48"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4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Group 28"/>
            <p:cNvGrpSpPr>
              <a:grpSpLocks/>
            </p:cNvGrpSpPr>
            <p:nvPr/>
          </p:nvGrpSpPr>
          <p:grpSpPr bwMode="auto">
            <a:xfrm>
              <a:off x="3567463" y="4847141"/>
              <a:ext cx="1347281" cy="1382953"/>
              <a:chOff x="2004" y="1712"/>
              <a:chExt cx="467" cy="474"/>
            </a:xfrm>
          </p:grpSpPr>
          <p:sp>
            <p:nvSpPr>
              <p:cNvPr id="43"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44"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4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23"/>
            <p:cNvSpPr>
              <a:spLocks noChangeShapeType="1"/>
            </p:cNvSpPr>
            <p:nvPr/>
          </p:nvSpPr>
          <p:spPr bwMode="auto">
            <a:xfrm>
              <a:off x="2364201" y="3193311"/>
              <a:ext cx="1030419" cy="0"/>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67" name="Line 8"/>
            <p:cNvSpPr>
              <a:spLocks noChangeShapeType="1"/>
            </p:cNvSpPr>
            <p:nvPr/>
          </p:nvSpPr>
          <p:spPr bwMode="auto">
            <a:xfrm flipH="1">
              <a:off x="4283967" y="3983166"/>
              <a:ext cx="9524" cy="93945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70"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7580" y="55325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Oval 5"/>
            <p:cNvSpPr>
              <a:spLocks noChangeArrowheads="1"/>
            </p:cNvSpPr>
            <p:nvPr/>
          </p:nvSpPr>
          <p:spPr bwMode="gray">
            <a:xfrm>
              <a:off x="3406898" y="2420888"/>
              <a:ext cx="1903962" cy="1624352"/>
            </a:xfrm>
            <a:prstGeom prst="ellipse">
              <a:avLst/>
            </a:prstGeom>
            <a:gradFill rotWithShape="1">
              <a:gsLst>
                <a:gs pos="0">
                  <a:srgbClr val="9DC2EB"/>
                </a:gs>
                <a:gs pos="100000">
                  <a:srgbClr val="0061B2"/>
                </a:gs>
              </a:gsLst>
              <a:path path="shape">
                <a:fillToRect l="50000" t="50000" r="50000" b="50000"/>
              </a:path>
            </a:gradFill>
            <a:ln w="19050" algn="ctr">
              <a:solidFill>
                <a:srgbClr val="0061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noProof="1">
                <a:solidFill>
                  <a:prstClr val="white"/>
                </a:solidFill>
                <a:cs typeface="Arial" charset="0"/>
              </a:endParaRPr>
            </a:p>
          </p:txBody>
        </p:sp>
        <p:sp>
          <p:nvSpPr>
            <p:cNvPr id="74" name="Freeform 6"/>
            <p:cNvSpPr>
              <a:spLocks/>
            </p:cNvSpPr>
            <p:nvPr/>
          </p:nvSpPr>
          <p:spPr bwMode="gray">
            <a:xfrm>
              <a:off x="3413671" y="3128184"/>
              <a:ext cx="1849944" cy="121749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7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3675609" y="2502709"/>
              <a:ext cx="923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17"/>
            <p:cNvSpPr>
              <a:spLocks noChangeArrowheads="1"/>
            </p:cNvSpPr>
            <p:nvPr/>
          </p:nvSpPr>
          <p:spPr bwMode="auto">
            <a:xfrm>
              <a:off x="3562360" y="2743434"/>
              <a:ext cx="1628775"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2" tIns="45676" rIns="91352" bIns="45676" anchor="ctr">
              <a:spAutoFit/>
            </a:bodyPr>
            <a:lstStyle/>
            <a:p>
              <a:pPr algn="ctr" defTabSz="457200"/>
              <a:r>
                <a:rPr lang="fr-CA" altLang="fr-FR" sz="1400" b="1" noProof="1" smtClean="0">
                  <a:solidFill>
                    <a:prstClr val="white"/>
                  </a:solidFill>
                  <a:latin typeface="+mj-lt"/>
                  <a:cs typeface="Arial" charset="0"/>
                </a:rPr>
                <a:t>A</a:t>
              </a:r>
            </a:p>
            <a:p>
              <a:pPr algn="ctr" defTabSz="457200"/>
              <a:r>
                <a:rPr lang="fr-CA" altLang="fr-FR" sz="1400" b="1" noProof="1" smtClean="0">
                  <a:solidFill>
                    <a:prstClr val="white"/>
                  </a:solidFill>
                  <a:latin typeface="+mj-lt"/>
                  <a:cs typeface="Arial" charset="0"/>
                </a:rPr>
                <a:t>DÉVELOPPER</a:t>
              </a:r>
            </a:p>
            <a:p>
              <a:pPr algn="ctr" defTabSz="457200"/>
              <a:r>
                <a:rPr lang="fr-CA" altLang="fr-FR" sz="1400" b="1" noProof="1" smtClean="0">
                  <a:solidFill>
                    <a:prstClr val="white"/>
                  </a:solidFill>
                  <a:latin typeface="+mj-lt"/>
                  <a:cs typeface="Arial" charset="0"/>
                </a:rPr>
                <a:t>DIFFÉRENTES</a:t>
              </a:r>
            </a:p>
            <a:p>
              <a:pPr algn="ctr" defTabSz="457200"/>
              <a:r>
                <a:rPr lang="fr-CA" altLang="fr-FR" sz="1400" b="1" noProof="1" smtClean="0">
                  <a:solidFill>
                    <a:prstClr val="white"/>
                  </a:solidFill>
                  <a:latin typeface="+mj-lt"/>
                  <a:cs typeface="Arial" charset="0"/>
                </a:rPr>
                <a:t>OPTIONS</a:t>
              </a:r>
              <a:endParaRPr lang="fr-CA" altLang="fr-FR" sz="1400" b="1" noProof="1">
                <a:solidFill>
                  <a:prstClr val="white"/>
                </a:solidFill>
                <a:latin typeface="+mj-lt"/>
                <a:cs typeface="Arial" charset="0"/>
              </a:endParaRPr>
            </a:p>
          </p:txBody>
        </p:sp>
        <p:pic>
          <p:nvPicPr>
            <p:cNvPr id="77"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5954" y="378790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7" name="Group 28"/>
            <p:cNvGrpSpPr>
              <a:grpSpLocks/>
            </p:cNvGrpSpPr>
            <p:nvPr/>
          </p:nvGrpSpPr>
          <p:grpSpPr bwMode="auto">
            <a:xfrm>
              <a:off x="1368972" y="2573906"/>
              <a:ext cx="1347281" cy="1382953"/>
              <a:chOff x="2004" y="1712"/>
              <a:chExt cx="467" cy="474"/>
            </a:xfrm>
          </p:grpSpPr>
          <p:sp>
            <p:nvSpPr>
              <p:cNvPr id="88"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89"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9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0" name="Rectangle 52">
              <a:hlinkClick r:id="rId7" action="ppaction://hlinksldjump"/>
            </p:cNvPr>
            <p:cNvSpPr>
              <a:spLocks noChangeArrowheads="1"/>
            </p:cNvSpPr>
            <p:nvPr/>
          </p:nvSpPr>
          <p:spPr bwMode="auto">
            <a:xfrm>
              <a:off x="1211483" y="2745070"/>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B</a:t>
              </a:r>
            </a:p>
            <a:p>
              <a:pPr algn="ctr" defTabSz="457200"/>
              <a:r>
                <a:rPr lang="fr-CA" altLang="fr-FR" sz="1400" b="1" noProof="1" smtClean="0">
                  <a:solidFill>
                    <a:srgbClr val="000000"/>
                  </a:solidFill>
                  <a:cs typeface="Arial" charset="0"/>
                </a:rPr>
                <a:t>Contraintes</a:t>
              </a:r>
            </a:p>
            <a:p>
              <a:pPr algn="ctr" defTabSz="457200"/>
              <a:r>
                <a:rPr lang="fr-CA" altLang="fr-FR" sz="1400" b="1" noProof="1" smtClean="0">
                  <a:solidFill>
                    <a:srgbClr val="000000"/>
                  </a:solidFill>
                  <a:cs typeface="Arial" charset="0"/>
                </a:rPr>
                <a:t>Hypothèses</a:t>
              </a:r>
            </a:p>
            <a:p>
              <a:pPr algn="ctr" defTabSz="457200"/>
              <a:r>
                <a:rPr lang="fr-CA" altLang="fr-FR" sz="1400" b="1" noProof="1" smtClean="0">
                  <a:solidFill>
                    <a:srgbClr val="000000"/>
                  </a:solidFill>
                  <a:cs typeface="Arial" charset="0"/>
                </a:rPr>
                <a:t>Risques</a:t>
              </a:r>
              <a:endParaRPr lang="fr-CA" altLang="fr-FR" sz="1400" b="1" noProof="1">
                <a:solidFill>
                  <a:srgbClr val="000000"/>
                </a:solidFill>
                <a:cs typeface="Arial" charset="0"/>
              </a:endParaRPr>
            </a:p>
          </p:txBody>
        </p:sp>
        <p:sp>
          <p:nvSpPr>
            <p:cNvPr id="121" name="Rectangle 52">
              <a:hlinkClick r:id="rId7" action="ppaction://hlinksldjump"/>
            </p:cNvPr>
            <p:cNvSpPr>
              <a:spLocks noChangeArrowheads="1"/>
            </p:cNvSpPr>
            <p:nvPr/>
          </p:nvSpPr>
          <p:spPr bwMode="auto">
            <a:xfrm>
              <a:off x="5964386" y="2781744"/>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C</a:t>
              </a:r>
            </a:p>
            <a:p>
              <a:pPr algn="ctr" defTabSz="457200"/>
              <a:r>
                <a:rPr lang="fr-CA" altLang="fr-FR" sz="1400" b="1" noProof="1" smtClean="0">
                  <a:solidFill>
                    <a:srgbClr val="000000"/>
                  </a:solidFill>
                  <a:cs typeface="Arial" charset="0"/>
                </a:rPr>
                <a:t>Faisabilité </a:t>
              </a:r>
            </a:p>
            <a:p>
              <a:pPr algn="ctr" defTabSz="457200"/>
              <a:r>
                <a:rPr lang="fr-CA" altLang="fr-FR" sz="1400" b="1" noProof="1" smtClean="0">
                  <a:solidFill>
                    <a:srgbClr val="000000"/>
                  </a:solidFill>
                  <a:cs typeface="Arial" charset="0"/>
                </a:rPr>
                <a:t>Impacts organisationnels</a:t>
              </a:r>
            </a:p>
          </p:txBody>
        </p:sp>
        <p:sp>
          <p:nvSpPr>
            <p:cNvPr id="123" name="Rectangle 52">
              <a:hlinkClick r:id="rId7" action="ppaction://hlinksldjump"/>
            </p:cNvPr>
            <p:cNvSpPr>
              <a:spLocks noChangeArrowheads="1"/>
            </p:cNvSpPr>
            <p:nvPr/>
          </p:nvSpPr>
          <p:spPr bwMode="auto">
            <a:xfrm>
              <a:off x="3467992" y="5129551"/>
              <a:ext cx="1631950" cy="7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D</a:t>
              </a:r>
            </a:p>
            <a:p>
              <a:pPr algn="ctr" defTabSz="457200"/>
              <a:r>
                <a:rPr lang="fr-CA" altLang="fr-FR" sz="1400" b="1" noProof="1" smtClean="0">
                  <a:solidFill>
                    <a:srgbClr val="000000"/>
                  </a:solidFill>
                  <a:cs typeface="Arial" charset="0"/>
                </a:rPr>
                <a:t>Meilleure</a:t>
              </a:r>
            </a:p>
            <a:p>
              <a:pPr algn="ctr" defTabSz="457200"/>
              <a:r>
                <a:rPr lang="fr-CA" altLang="fr-FR" sz="1400" b="1" noProof="1" smtClean="0">
                  <a:solidFill>
                    <a:srgbClr val="000000"/>
                  </a:solidFill>
                  <a:cs typeface="Arial" charset="0"/>
                </a:rPr>
                <a:t>option</a:t>
              </a:r>
              <a:endParaRPr lang="fr-CA" altLang="fr-FR" sz="1400" b="1" noProof="1">
                <a:solidFill>
                  <a:srgbClr val="000000"/>
                </a:solidFill>
                <a:cs typeface="Arial" charset="0"/>
              </a:endParaRPr>
            </a:p>
          </p:txBody>
        </p:sp>
        <p:sp>
          <p:nvSpPr>
            <p:cNvPr id="61" name="Line 23"/>
            <p:cNvSpPr>
              <a:spLocks noChangeShapeType="1"/>
            </p:cNvSpPr>
            <p:nvPr/>
          </p:nvSpPr>
          <p:spPr bwMode="auto">
            <a:xfrm>
              <a:off x="5349209" y="3212400"/>
              <a:ext cx="878975" cy="9445"/>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6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0280" y="56087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a:t>
            </a:r>
            <a:r>
              <a:rPr lang="fr-CA" sz="1800" i="1" dirty="0" smtClean="0">
                <a:solidFill>
                  <a:srgbClr val="003C71"/>
                </a:solidFill>
              </a:rPr>
              <a:t>3 </a:t>
            </a:r>
            <a:r>
              <a:rPr lang="fr-CA" sz="1800" b="0" i="1" dirty="0">
                <a:solidFill>
                  <a:srgbClr val="003C71"/>
                </a:solidFill>
              </a:rPr>
              <a:t>- Activité A</a:t>
            </a:r>
            <a:r>
              <a:rPr lang="fr-CA" sz="1800" b="0" i="1" dirty="0" smtClean="0">
                <a:solidFill>
                  <a:srgbClr val="003C71"/>
                </a:solidFill>
              </a:rPr>
              <a:t>. –DÉVELOPPER DIFFÉRENTES SOLUTIONS </a:t>
            </a:r>
            <a:endParaRPr lang="fr-CA" sz="1800" b="0" i="1" dirty="0">
              <a:solidFill>
                <a:srgbClr val="003C71"/>
              </a:solidFill>
            </a:endParaRPr>
          </a:p>
        </p:txBody>
      </p:sp>
    </p:spTree>
    <p:extLst>
      <p:ext uri="{BB962C8B-B14F-4D97-AF65-F5344CB8AC3E}">
        <p14:creationId xmlns:p14="http://schemas.microsoft.com/office/powerpoint/2010/main" val="1450981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3 </a:t>
            </a:r>
            <a:r>
              <a:rPr lang="fr-CA" sz="1800" b="0" i="1" dirty="0">
                <a:solidFill>
                  <a:srgbClr val="003C71"/>
                </a:solidFill>
              </a:rPr>
              <a:t>- Activité A. –DÉVELOPPER DIFFÉRENTES SOLUTIONS </a:t>
            </a:r>
          </a:p>
        </p:txBody>
      </p:sp>
      <p:sp>
        <p:nvSpPr>
          <p:cNvPr id="81" name="Line 22"/>
          <p:cNvSpPr>
            <a:spLocks noChangeShapeType="1"/>
          </p:cNvSpPr>
          <p:nvPr/>
        </p:nvSpPr>
        <p:spPr bwMode="auto">
          <a:xfrm flipV="1">
            <a:off x="-1158750" y="3126287"/>
            <a:ext cx="512762" cy="165576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4" name="Ellipse 3"/>
          <p:cNvSpPr/>
          <p:nvPr/>
        </p:nvSpPr>
        <p:spPr>
          <a:xfrm>
            <a:off x="4480886" y="2919186"/>
            <a:ext cx="2373644" cy="2116404"/>
          </a:xfrm>
          <a:prstGeom prst="ellipse">
            <a:avLst/>
          </a:prstGeom>
          <a:noFill/>
          <a:ln w="2540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60" name="ZoneTexte 59"/>
          <p:cNvSpPr txBox="1"/>
          <p:nvPr/>
        </p:nvSpPr>
        <p:spPr>
          <a:xfrm>
            <a:off x="559972" y="1241564"/>
            <a:ext cx="8332508" cy="2144995"/>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b="1" dirty="0" smtClean="0">
                <a:solidFill>
                  <a:srgbClr val="000000"/>
                </a:solidFill>
                <a:latin typeface="Arial"/>
                <a:cs typeface="Times"/>
              </a:rPr>
              <a:t>Développer différentes options de la solutions</a:t>
            </a:r>
            <a:endParaRPr lang="fr-CA" sz="1400" dirty="0" smtClean="0">
              <a:solidFill>
                <a:srgbClr val="000000"/>
              </a:solidFill>
              <a:latin typeface="Arial"/>
              <a:cs typeface="Times"/>
            </a:endParaRPr>
          </a:p>
          <a:p>
            <a:pPr marL="285750" indent="-285750" defTabSz="457200">
              <a:spcBef>
                <a:spcPct val="20000"/>
              </a:spcBef>
              <a:buClr>
                <a:srgbClr val="003C71"/>
              </a:buClr>
              <a:buSzPct val="125000"/>
              <a:buFont typeface="Wingdings" panose="05000000000000000000" pitchFamily="2" charset="2"/>
              <a:buChar char="§"/>
            </a:pPr>
            <a:r>
              <a:rPr lang="fr-CA" sz="1400" b="1" dirty="0" smtClean="0">
                <a:solidFill>
                  <a:srgbClr val="002060"/>
                </a:solidFill>
                <a:latin typeface="Arial"/>
                <a:cs typeface="Times"/>
              </a:rPr>
              <a:t>L’analyste d’affaires </a:t>
            </a:r>
          </a:p>
          <a:p>
            <a:pPr marL="742950" lvl="1" indent="-285750" defTabSz="457200">
              <a:spcBef>
                <a:spcPct val="20000"/>
              </a:spcBef>
              <a:buClr>
                <a:srgbClr val="003C71"/>
              </a:buClr>
              <a:buSzPct val="125000"/>
              <a:buFont typeface="Wingdings" panose="05000000000000000000" pitchFamily="2" charset="2"/>
              <a:buChar char="§"/>
            </a:pPr>
            <a:r>
              <a:rPr lang="fr-CA" sz="1400" dirty="0" smtClean="0">
                <a:solidFill>
                  <a:srgbClr val="000000"/>
                </a:solidFill>
                <a:latin typeface="Arial"/>
                <a:cs typeface="Times"/>
              </a:rPr>
              <a:t>Évalue et analyse toutes les informations recueillies </a:t>
            </a:r>
            <a:endParaRPr lang="fr-CA" sz="1400" dirty="0">
              <a:solidFill>
                <a:srgbClr val="000000"/>
              </a:solidFill>
              <a:latin typeface="Arial"/>
              <a:cs typeface="Times"/>
            </a:endParaRPr>
          </a:p>
          <a:p>
            <a:pPr marL="742950" lvl="1" indent="-285750" defTabSz="457200">
              <a:spcBef>
                <a:spcPct val="20000"/>
              </a:spcBef>
              <a:buClr>
                <a:srgbClr val="003C71"/>
              </a:buClr>
              <a:buSzPct val="125000"/>
              <a:buFont typeface="Wingdings" panose="05000000000000000000" pitchFamily="2" charset="2"/>
              <a:buChar char="§"/>
            </a:pPr>
            <a:r>
              <a:rPr lang="fr-CA" sz="1400" dirty="0" smtClean="0">
                <a:solidFill>
                  <a:srgbClr val="000000"/>
                </a:solidFill>
                <a:latin typeface="Arial"/>
                <a:cs typeface="Times"/>
              </a:rPr>
              <a:t>Génère différentes options susceptibles de résoudre le problème / capturer l’opportunité</a:t>
            </a:r>
          </a:p>
          <a:p>
            <a:pPr marL="742950" lvl="1" indent="-285750" defTabSz="457200">
              <a:spcBef>
                <a:spcPct val="20000"/>
              </a:spcBef>
              <a:buClr>
                <a:srgbClr val="003C71"/>
              </a:buClr>
              <a:buSzPct val="125000"/>
              <a:buFont typeface="Wingdings" panose="05000000000000000000" pitchFamily="2" charset="2"/>
              <a:buChar char="§"/>
            </a:pPr>
            <a:r>
              <a:rPr lang="fr-CA" sz="1400" dirty="0" smtClean="0">
                <a:solidFill>
                  <a:srgbClr val="000000"/>
                </a:solidFill>
                <a:latin typeface="Arial"/>
                <a:cs typeface="Times"/>
              </a:rPr>
              <a:t>Évalue chaque option et compte tenu des faits, recommande la meilleure option</a:t>
            </a:r>
          </a:p>
          <a:p>
            <a:pPr marL="285750" indent="-285750" defTabSz="457200">
              <a:spcBef>
                <a:spcPct val="20000"/>
              </a:spcBef>
              <a:buClr>
                <a:srgbClr val="003C71"/>
              </a:buClr>
              <a:buSzPct val="125000"/>
              <a:buFont typeface="Wingdings" panose="05000000000000000000" pitchFamily="2" charset="2"/>
              <a:buChar char="§"/>
            </a:pPr>
            <a:r>
              <a:rPr lang="fr-CA" sz="1400" b="1" dirty="0" smtClean="0">
                <a:solidFill>
                  <a:srgbClr val="002060"/>
                </a:solidFill>
                <a:latin typeface="Arial"/>
                <a:cs typeface="Times"/>
              </a:rPr>
              <a:t>Le promoteur « sponsor » (voir matrice RACI)  </a:t>
            </a:r>
          </a:p>
          <a:p>
            <a:pPr marL="742950" lvl="1" indent="-285750" defTabSz="457200">
              <a:spcBef>
                <a:spcPct val="20000"/>
              </a:spcBef>
              <a:buClr>
                <a:srgbClr val="003C71"/>
              </a:buClr>
              <a:buSzPct val="125000"/>
              <a:buFont typeface="Wingdings" panose="05000000000000000000" pitchFamily="2" charset="2"/>
              <a:buChar char="§"/>
            </a:pPr>
            <a:r>
              <a:rPr lang="fr-CA" sz="1400" dirty="0" smtClean="0">
                <a:solidFill>
                  <a:srgbClr val="000000"/>
                </a:solidFill>
                <a:latin typeface="Arial"/>
                <a:cs typeface="Times"/>
              </a:rPr>
              <a:t>Décide de la meilleure option.</a:t>
            </a:r>
          </a:p>
        </p:txBody>
      </p:sp>
      <p:grpSp>
        <p:nvGrpSpPr>
          <p:cNvPr id="8" name="Groupe 7"/>
          <p:cNvGrpSpPr/>
          <p:nvPr/>
        </p:nvGrpSpPr>
        <p:grpSpPr>
          <a:xfrm>
            <a:off x="2486978" y="3046644"/>
            <a:ext cx="6384853" cy="3809206"/>
            <a:chOff x="1211483" y="2420888"/>
            <a:chExt cx="6384853" cy="3809206"/>
          </a:xfrm>
        </p:grpSpPr>
        <p:grpSp>
          <p:nvGrpSpPr>
            <p:cNvPr id="10" name="Group 28"/>
            <p:cNvGrpSpPr>
              <a:grpSpLocks/>
            </p:cNvGrpSpPr>
            <p:nvPr/>
          </p:nvGrpSpPr>
          <p:grpSpPr bwMode="auto">
            <a:xfrm>
              <a:off x="6081563" y="2688793"/>
              <a:ext cx="1347281" cy="1382953"/>
              <a:chOff x="2004" y="1712"/>
              <a:chExt cx="467" cy="474"/>
            </a:xfrm>
          </p:grpSpPr>
          <p:sp>
            <p:nvSpPr>
              <p:cNvPr id="32"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33"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8"/>
            <p:cNvGrpSpPr>
              <a:grpSpLocks/>
            </p:cNvGrpSpPr>
            <p:nvPr/>
          </p:nvGrpSpPr>
          <p:grpSpPr bwMode="auto">
            <a:xfrm>
              <a:off x="3567463" y="4847141"/>
              <a:ext cx="1347281" cy="1382953"/>
              <a:chOff x="2004" y="1712"/>
              <a:chExt cx="467" cy="474"/>
            </a:xfrm>
          </p:grpSpPr>
          <p:sp>
            <p:nvSpPr>
              <p:cNvPr id="29"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30"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Line 23"/>
            <p:cNvSpPr>
              <a:spLocks noChangeShapeType="1"/>
            </p:cNvSpPr>
            <p:nvPr/>
          </p:nvSpPr>
          <p:spPr bwMode="auto">
            <a:xfrm>
              <a:off x="2364201" y="3193311"/>
              <a:ext cx="1030419" cy="0"/>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13" name="Line 8"/>
            <p:cNvSpPr>
              <a:spLocks noChangeShapeType="1"/>
            </p:cNvSpPr>
            <p:nvPr/>
          </p:nvSpPr>
          <p:spPr bwMode="auto">
            <a:xfrm flipH="1">
              <a:off x="4283967" y="3983166"/>
              <a:ext cx="9524" cy="93945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14"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7580" y="55325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5"/>
            <p:cNvSpPr>
              <a:spLocks noChangeArrowheads="1"/>
            </p:cNvSpPr>
            <p:nvPr/>
          </p:nvSpPr>
          <p:spPr bwMode="gray">
            <a:xfrm>
              <a:off x="3406898" y="2420888"/>
              <a:ext cx="1903962" cy="1624352"/>
            </a:xfrm>
            <a:prstGeom prst="ellipse">
              <a:avLst/>
            </a:prstGeom>
            <a:gradFill rotWithShape="1">
              <a:gsLst>
                <a:gs pos="0">
                  <a:srgbClr val="9DC2EB"/>
                </a:gs>
                <a:gs pos="100000">
                  <a:srgbClr val="0061B2"/>
                </a:gs>
              </a:gsLst>
              <a:path path="shape">
                <a:fillToRect l="50000" t="50000" r="50000" b="50000"/>
              </a:path>
            </a:gradFill>
            <a:ln w="19050" algn="ctr">
              <a:solidFill>
                <a:srgbClr val="0061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noProof="1">
                <a:solidFill>
                  <a:prstClr val="white"/>
                </a:solidFill>
                <a:cs typeface="Arial" charset="0"/>
              </a:endParaRPr>
            </a:p>
          </p:txBody>
        </p:sp>
        <p:sp>
          <p:nvSpPr>
            <p:cNvPr id="16" name="Freeform 6"/>
            <p:cNvSpPr>
              <a:spLocks/>
            </p:cNvSpPr>
            <p:nvPr/>
          </p:nvSpPr>
          <p:spPr bwMode="gray">
            <a:xfrm>
              <a:off x="3413671" y="3128184"/>
              <a:ext cx="1849944" cy="121749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1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3675609" y="2502709"/>
              <a:ext cx="923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a:spLocks noChangeArrowheads="1"/>
            </p:cNvSpPr>
            <p:nvPr/>
          </p:nvSpPr>
          <p:spPr bwMode="auto">
            <a:xfrm>
              <a:off x="3562360" y="2743434"/>
              <a:ext cx="1628775"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2" tIns="45676" rIns="91352" bIns="45676" anchor="ctr">
              <a:spAutoFit/>
            </a:bodyPr>
            <a:lstStyle/>
            <a:p>
              <a:pPr algn="ctr" defTabSz="457200"/>
              <a:r>
                <a:rPr lang="fr-CA" altLang="fr-FR" sz="1400" b="1" noProof="1" smtClean="0">
                  <a:solidFill>
                    <a:prstClr val="white"/>
                  </a:solidFill>
                  <a:latin typeface="+mj-lt"/>
                  <a:cs typeface="Arial" charset="0"/>
                </a:rPr>
                <a:t>A</a:t>
              </a:r>
            </a:p>
            <a:p>
              <a:pPr algn="ctr" defTabSz="457200"/>
              <a:r>
                <a:rPr lang="fr-CA" altLang="fr-FR" sz="1400" b="1" noProof="1" smtClean="0">
                  <a:solidFill>
                    <a:prstClr val="white"/>
                  </a:solidFill>
                  <a:latin typeface="+mj-lt"/>
                  <a:cs typeface="Arial" charset="0"/>
                </a:rPr>
                <a:t>DÉVELOPPER</a:t>
              </a:r>
            </a:p>
            <a:p>
              <a:pPr algn="ctr" defTabSz="457200"/>
              <a:r>
                <a:rPr lang="fr-CA" altLang="fr-FR" sz="1400" b="1" noProof="1" smtClean="0">
                  <a:solidFill>
                    <a:prstClr val="white"/>
                  </a:solidFill>
                  <a:latin typeface="+mj-lt"/>
                  <a:cs typeface="Arial" charset="0"/>
                </a:rPr>
                <a:t>DIFFÉRENTES</a:t>
              </a:r>
            </a:p>
            <a:p>
              <a:pPr algn="ctr" defTabSz="457200"/>
              <a:r>
                <a:rPr lang="fr-CA" altLang="fr-FR" sz="1400" b="1" noProof="1" smtClean="0">
                  <a:solidFill>
                    <a:prstClr val="white"/>
                  </a:solidFill>
                  <a:latin typeface="+mj-lt"/>
                  <a:cs typeface="Arial" charset="0"/>
                </a:rPr>
                <a:t>OPTIONS</a:t>
              </a:r>
              <a:endParaRPr lang="fr-CA" altLang="fr-FR" sz="1400" b="1" noProof="1">
                <a:solidFill>
                  <a:prstClr val="white"/>
                </a:solidFill>
                <a:latin typeface="+mj-lt"/>
                <a:cs typeface="Arial" charset="0"/>
              </a:endParaRPr>
            </a:p>
          </p:txBody>
        </p:sp>
        <p:pic>
          <p:nvPicPr>
            <p:cNvPr id="19"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5954" y="378790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28"/>
            <p:cNvGrpSpPr>
              <a:grpSpLocks/>
            </p:cNvGrpSpPr>
            <p:nvPr/>
          </p:nvGrpSpPr>
          <p:grpSpPr bwMode="auto">
            <a:xfrm>
              <a:off x="1368972" y="2573906"/>
              <a:ext cx="1347281" cy="1382953"/>
              <a:chOff x="2004" y="1712"/>
              <a:chExt cx="467" cy="474"/>
            </a:xfrm>
          </p:grpSpPr>
          <p:sp>
            <p:nvSpPr>
              <p:cNvPr id="26"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27"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2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52">
              <a:hlinkClick r:id="rId6" action="ppaction://hlinksldjump"/>
            </p:cNvPr>
            <p:cNvSpPr>
              <a:spLocks noChangeArrowheads="1"/>
            </p:cNvSpPr>
            <p:nvPr/>
          </p:nvSpPr>
          <p:spPr bwMode="auto">
            <a:xfrm>
              <a:off x="1211483" y="2745070"/>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B</a:t>
              </a:r>
            </a:p>
            <a:p>
              <a:pPr algn="ctr" defTabSz="457200"/>
              <a:r>
                <a:rPr lang="fr-CA" altLang="fr-FR" sz="1400" b="1" noProof="1" smtClean="0">
                  <a:solidFill>
                    <a:srgbClr val="000000"/>
                  </a:solidFill>
                  <a:cs typeface="Arial" charset="0"/>
                </a:rPr>
                <a:t>Contraintes</a:t>
              </a:r>
            </a:p>
            <a:p>
              <a:pPr algn="ctr" defTabSz="457200"/>
              <a:r>
                <a:rPr lang="fr-CA" altLang="fr-FR" sz="1400" b="1" noProof="1" smtClean="0">
                  <a:solidFill>
                    <a:srgbClr val="000000"/>
                  </a:solidFill>
                  <a:cs typeface="Arial" charset="0"/>
                </a:rPr>
                <a:t>Hypothèses</a:t>
              </a:r>
            </a:p>
            <a:p>
              <a:pPr algn="ctr" defTabSz="457200"/>
              <a:r>
                <a:rPr lang="fr-CA" altLang="fr-FR" sz="1400" b="1" noProof="1" smtClean="0">
                  <a:solidFill>
                    <a:srgbClr val="000000"/>
                  </a:solidFill>
                  <a:cs typeface="Arial" charset="0"/>
                </a:rPr>
                <a:t>Risques</a:t>
              </a:r>
              <a:endParaRPr lang="fr-CA" altLang="fr-FR" sz="1400" b="1" noProof="1">
                <a:solidFill>
                  <a:srgbClr val="000000"/>
                </a:solidFill>
                <a:cs typeface="Arial" charset="0"/>
              </a:endParaRPr>
            </a:p>
          </p:txBody>
        </p:sp>
        <p:sp>
          <p:nvSpPr>
            <p:cNvPr id="22" name="Rectangle 52">
              <a:hlinkClick r:id="rId6" action="ppaction://hlinksldjump"/>
            </p:cNvPr>
            <p:cNvSpPr>
              <a:spLocks noChangeArrowheads="1"/>
            </p:cNvSpPr>
            <p:nvPr/>
          </p:nvSpPr>
          <p:spPr bwMode="auto">
            <a:xfrm>
              <a:off x="5964386" y="2781744"/>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C</a:t>
              </a:r>
            </a:p>
            <a:p>
              <a:pPr algn="ctr" defTabSz="457200"/>
              <a:r>
                <a:rPr lang="fr-CA" altLang="fr-FR" sz="1400" b="1" noProof="1" smtClean="0">
                  <a:solidFill>
                    <a:srgbClr val="000000"/>
                  </a:solidFill>
                  <a:cs typeface="Arial" charset="0"/>
                </a:rPr>
                <a:t>Faisabilité </a:t>
              </a:r>
            </a:p>
            <a:p>
              <a:pPr algn="ctr" defTabSz="457200"/>
              <a:r>
                <a:rPr lang="fr-CA" altLang="fr-FR" sz="1400" b="1" noProof="1" smtClean="0">
                  <a:solidFill>
                    <a:srgbClr val="000000"/>
                  </a:solidFill>
                  <a:cs typeface="Arial" charset="0"/>
                </a:rPr>
                <a:t>Impacts organisationnels</a:t>
              </a:r>
            </a:p>
          </p:txBody>
        </p:sp>
        <p:sp>
          <p:nvSpPr>
            <p:cNvPr id="23" name="Rectangle 52">
              <a:hlinkClick r:id="rId6" action="ppaction://hlinksldjump"/>
            </p:cNvPr>
            <p:cNvSpPr>
              <a:spLocks noChangeArrowheads="1"/>
            </p:cNvSpPr>
            <p:nvPr/>
          </p:nvSpPr>
          <p:spPr bwMode="auto">
            <a:xfrm>
              <a:off x="3467992" y="5129551"/>
              <a:ext cx="1631950" cy="7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D</a:t>
              </a:r>
            </a:p>
            <a:p>
              <a:pPr algn="ctr" defTabSz="457200"/>
              <a:r>
                <a:rPr lang="fr-CA" altLang="fr-FR" sz="1400" b="1" noProof="1" smtClean="0">
                  <a:solidFill>
                    <a:srgbClr val="000000"/>
                  </a:solidFill>
                  <a:cs typeface="Arial" charset="0"/>
                </a:rPr>
                <a:t>Meilleure</a:t>
              </a:r>
            </a:p>
            <a:p>
              <a:pPr algn="ctr" defTabSz="457200"/>
              <a:r>
                <a:rPr lang="fr-CA" altLang="fr-FR" sz="1400" b="1" noProof="1" smtClean="0">
                  <a:solidFill>
                    <a:srgbClr val="000000"/>
                  </a:solidFill>
                  <a:cs typeface="Arial" charset="0"/>
                </a:rPr>
                <a:t>option</a:t>
              </a:r>
              <a:endParaRPr lang="fr-CA" altLang="fr-FR" sz="1400" b="1" noProof="1">
                <a:solidFill>
                  <a:srgbClr val="000000"/>
                </a:solidFill>
                <a:cs typeface="Arial" charset="0"/>
              </a:endParaRPr>
            </a:p>
          </p:txBody>
        </p:sp>
        <p:sp>
          <p:nvSpPr>
            <p:cNvPr id="24" name="Line 23"/>
            <p:cNvSpPr>
              <a:spLocks noChangeShapeType="1"/>
            </p:cNvSpPr>
            <p:nvPr/>
          </p:nvSpPr>
          <p:spPr bwMode="auto">
            <a:xfrm>
              <a:off x="5349209" y="3212400"/>
              <a:ext cx="878975" cy="9445"/>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2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0280" y="56087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ZoneTexte 2"/>
          <p:cNvSpPr txBox="1"/>
          <p:nvPr/>
        </p:nvSpPr>
        <p:spPr>
          <a:xfrm>
            <a:off x="196218" y="4589436"/>
            <a:ext cx="5276030" cy="1863034"/>
          </a:xfrm>
          <a:prstGeom prst="rect">
            <a:avLst/>
          </a:prstGeom>
        </p:spPr>
        <p:txBody>
          <a:bodyPr vert="horz" wrap="none" lIns="91440" tIns="45720" rIns="91440" bIns="45720" rtlCol="0">
            <a:normAutofit fontScale="92500" lnSpcReduction="20000"/>
          </a:bodyPr>
          <a:lstStyle/>
          <a:p>
            <a:pPr marL="185738" indent="-185738">
              <a:spcBef>
                <a:spcPct val="20000"/>
              </a:spcBef>
              <a:buClr>
                <a:srgbClr val="003C71"/>
              </a:buClr>
              <a:buSzPct val="125000"/>
              <a:buFont typeface="Arial" panose="020B0604020202020204" pitchFamily="34" charset="0"/>
              <a:buChar char="•"/>
            </a:pPr>
            <a:r>
              <a:rPr lang="fr-CA" b="1" dirty="0" smtClean="0">
                <a:solidFill>
                  <a:srgbClr val="002060"/>
                </a:solidFill>
                <a:latin typeface="Arial"/>
                <a:cs typeface="Times"/>
              </a:rPr>
              <a:t>Exemple d’options</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Option A – Louer un service d’informatique en nuage</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Option B – Acheter le matériel/logiciel et exploiter</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Option C – Développer l’interface, acheter le matériel/logiciel et exploiter</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Option C – Acheter le matériel/logiciel mais impartition </a:t>
            </a:r>
            <a:endParaRPr lang="fr-CA" sz="1500" i="1" dirty="0">
              <a:solidFill>
                <a:srgbClr val="000000"/>
              </a:solidFill>
              <a:cs typeface="Times"/>
            </a:endParaRPr>
          </a:p>
          <a:p>
            <a:pPr lvl="1">
              <a:spcBef>
                <a:spcPct val="20000"/>
              </a:spcBef>
              <a:buClr>
                <a:srgbClr val="003C71"/>
              </a:buClr>
              <a:buSzPct val="125000"/>
            </a:pPr>
            <a:r>
              <a:rPr lang="fr-CA" sz="1500" i="1" dirty="0" smtClean="0">
                <a:solidFill>
                  <a:srgbClr val="000000"/>
                </a:solidFill>
                <a:cs typeface="Times"/>
              </a:rPr>
              <a:t>	             l’exploitation</a:t>
            </a:r>
          </a:p>
          <a:p>
            <a:pPr lvl="1">
              <a:spcBef>
                <a:spcPct val="20000"/>
              </a:spcBef>
              <a:buClr>
                <a:srgbClr val="003C71"/>
              </a:buClr>
              <a:buSzPct val="125000"/>
            </a:pPr>
            <a:endParaRPr lang="fr-CA" sz="1500" i="1" dirty="0" smtClean="0">
              <a:solidFill>
                <a:srgbClr val="000000"/>
              </a:solidFill>
              <a:cs typeface="Times"/>
            </a:endParaRPr>
          </a:p>
          <a:p>
            <a:pPr lvl="1">
              <a:spcBef>
                <a:spcPct val="20000"/>
              </a:spcBef>
              <a:buClr>
                <a:srgbClr val="003C71"/>
              </a:buClr>
              <a:buSzPct val="125000"/>
            </a:pPr>
            <a:r>
              <a:rPr lang="fr-CA" sz="1500" i="1" dirty="0" smtClean="0">
                <a:solidFill>
                  <a:srgbClr val="000000"/>
                </a:solidFill>
                <a:cs typeface="Times"/>
              </a:rPr>
              <a:t>	           </a:t>
            </a:r>
            <a:r>
              <a:rPr lang="fr-CA" sz="1500" i="1" dirty="0" err="1" smtClean="0">
                <a:solidFill>
                  <a:srgbClr val="000000"/>
                </a:solidFill>
                <a:cs typeface="Times"/>
              </a:rPr>
              <a:t>Etc</a:t>
            </a:r>
            <a:r>
              <a:rPr lang="fr-CA" sz="1500" i="1" dirty="0" smtClean="0">
                <a:solidFill>
                  <a:srgbClr val="000000"/>
                </a:solidFill>
                <a:cs typeface="Times"/>
              </a:rPr>
              <a:t> .</a:t>
            </a:r>
          </a:p>
          <a:p>
            <a:pPr lvl="1">
              <a:spcBef>
                <a:spcPct val="20000"/>
              </a:spcBef>
              <a:buClr>
                <a:srgbClr val="003C71"/>
              </a:buClr>
              <a:buSzPct val="125000"/>
            </a:pPr>
            <a:endParaRPr lang="fr-CA" sz="1200" dirty="0">
              <a:solidFill>
                <a:srgbClr val="000000"/>
              </a:solidFill>
              <a:latin typeface="Arial"/>
              <a:cs typeface="Times"/>
            </a:endParaRPr>
          </a:p>
        </p:txBody>
      </p:sp>
      <p:graphicFrame>
        <p:nvGraphicFramePr>
          <p:cNvPr id="35" name="Tableau 34"/>
          <p:cNvGraphicFramePr>
            <a:graphicFrameLocks noGrp="1"/>
          </p:cNvGraphicFramePr>
          <p:nvPr>
            <p:extLst>
              <p:ext uri="{D42A27DB-BD31-4B8C-83A1-F6EECF244321}">
                <p14:modId xmlns:p14="http://schemas.microsoft.com/office/powerpoint/2010/main" val="129983499"/>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Développer différentes options</a:t>
                      </a:r>
                      <a:endParaRPr lang="fr-CA" sz="1000" dirty="0">
                        <a:solidFill>
                          <a:schemeClr val="bg1"/>
                        </a:solidFill>
                      </a:endParaRPr>
                    </a:p>
                  </a:txBody>
                  <a:tcPr anchor="ctr">
                    <a:solidFill>
                      <a:srgbClr val="002060"/>
                    </a:solidFill>
                  </a:tcPr>
                </a:tc>
                <a:tc>
                  <a:txBody>
                    <a:bodyPr/>
                    <a:lstStyle/>
                    <a:p>
                      <a:pPr algn="ctr"/>
                      <a:r>
                        <a:rPr lang="fr-CA" sz="1000" baseline="0" dirty="0" smtClean="0">
                          <a:solidFill>
                            <a:schemeClr val="accent6">
                              <a:lumMod val="50000"/>
                            </a:schemeClr>
                          </a:solidFill>
                        </a:rPr>
                        <a:t>Identifier contraintes, hypothèses, risques</a:t>
                      </a:r>
                      <a:endParaRPr lang="fr-CA" sz="1000" dirty="0">
                        <a:solidFill>
                          <a:schemeClr val="accent6">
                            <a:lumMod val="50000"/>
                          </a:schemeClr>
                        </a:solidFill>
                      </a:endParaRPr>
                    </a:p>
                  </a:txBody>
                  <a:tcPr anchor="ctr">
                    <a:solidFill>
                      <a:schemeClr val="bg1"/>
                    </a:solidFill>
                  </a:tcPr>
                </a:tc>
                <a:tc>
                  <a:txBody>
                    <a:bodyPr/>
                    <a:lstStyle/>
                    <a:p>
                      <a:pPr algn="ctr"/>
                      <a:r>
                        <a:rPr lang="fr-CA" sz="1000" dirty="0" smtClean="0">
                          <a:solidFill>
                            <a:schemeClr val="accent6">
                              <a:lumMod val="50000"/>
                            </a:schemeClr>
                          </a:solidFill>
                        </a:rPr>
                        <a:t>Évaluer la faisabilité</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Recommander la meilleure option</a:t>
                      </a:r>
                      <a:endParaRPr lang="fr-CA" sz="1000" dirty="0">
                        <a:solidFill>
                          <a:schemeClr val="accent6">
                            <a:lumMod val="50000"/>
                          </a:schemeClr>
                        </a:solidFill>
                      </a:endParaRPr>
                    </a:p>
                  </a:txBody>
                  <a:tcPr anchor="ctr">
                    <a:solidFill>
                      <a:schemeClr val="bg1"/>
                    </a:solidFill>
                  </a:tcPr>
                </a:tc>
                <a:tc>
                  <a:txBody>
                    <a:bodyPr/>
                    <a:lstStyle/>
                    <a:p>
                      <a:pPr algn="ctr"/>
                      <a:endParaRPr lang="fr-CA" sz="1000" dirty="0">
                        <a:solidFill>
                          <a:schemeClr val="accent6">
                            <a:lumMod val="50000"/>
                          </a:schemeClr>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6678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txBox="1">
            <a:spLocks noChangeArrowheads="1"/>
          </p:cNvSpPr>
          <p:nvPr/>
        </p:nvSpPr>
        <p:spPr bwMode="auto">
          <a:xfrm>
            <a:off x="1043609" y="138336"/>
            <a:ext cx="77724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2pPr>
            <a:lvl3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3pPr>
            <a:lvl4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4pPr>
            <a:lvl5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5pPr>
            <a:lvl6pPr marL="457200" algn="ctr" rtl="0" fontAlgn="base">
              <a:spcBef>
                <a:spcPct val="0"/>
              </a:spcBef>
              <a:spcAft>
                <a:spcPct val="0"/>
              </a:spcAft>
              <a:defRPr sz="4400">
                <a:solidFill>
                  <a:schemeClr val="tx2"/>
                </a:solidFill>
                <a:latin typeface="Arial" charset="0"/>
                <a:ea typeface="Osaka" pitchFamily="-92" charset="-128"/>
                <a:cs typeface="Osaka" pitchFamily="-92" charset="-128"/>
              </a:defRPr>
            </a:lvl6pPr>
            <a:lvl7pPr marL="914400" algn="ctr" rtl="0" fontAlgn="base">
              <a:spcBef>
                <a:spcPct val="0"/>
              </a:spcBef>
              <a:spcAft>
                <a:spcPct val="0"/>
              </a:spcAft>
              <a:defRPr sz="4400">
                <a:solidFill>
                  <a:schemeClr val="tx2"/>
                </a:solidFill>
                <a:latin typeface="Arial" charset="0"/>
                <a:ea typeface="Osaka" pitchFamily="-92" charset="-128"/>
                <a:cs typeface="Osaka" pitchFamily="-92" charset="-128"/>
              </a:defRPr>
            </a:lvl7pPr>
            <a:lvl8pPr marL="1371600" algn="ctr" rtl="0" fontAlgn="base">
              <a:spcBef>
                <a:spcPct val="0"/>
              </a:spcBef>
              <a:spcAft>
                <a:spcPct val="0"/>
              </a:spcAft>
              <a:defRPr sz="4400">
                <a:solidFill>
                  <a:schemeClr val="tx2"/>
                </a:solidFill>
                <a:latin typeface="Arial" charset="0"/>
                <a:ea typeface="Osaka" pitchFamily="-92" charset="-128"/>
                <a:cs typeface="Osaka" pitchFamily="-92" charset="-128"/>
              </a:defRPr>
            </a:lvl8pPr>
            <a:lvl9pPr marL="1828800" algn="ctr" rtl="0" fontAlgn="base">
              <a:spcBef>
                <a:spcPct val="0"/>
              </a:spcBef>
              <a:spcAft>
                <a:spcPct val="0"/>
              </a:spcAft>
              <a:defRPr sz="4400">
                <a:solidFill>
                  <a:schemeClr val="tx2"/>
                </a:solidFill>
                <a:latin typeface="Arial" charset="0"/>
                <a:ea typeface="Osaka" pitchFamily="-92" charset="-128"/>
                <a:cs typeface="Osaka" pitchFamily="-92" charset="-128"/>
              </a:defRPr>
            </a:lvl9pPr>
          </a:lstStyle>
          <a:p>
            <a:pPr algn="ctr"/>
            <a:r>
              <a:rPr lang="fr-CA" sz="4400" kern="0" dirty="0" smtClean="0">
                <a:solidFill>
                  <a:srgbClr val="006FAA"/>
                </a:solidFill>
              </a:rPr>
              <a:t>Élaborer le plan directeur</a:t>
            </a:r>
            <a:endParaRPr lang="en-US" sz="4400" kern="0" dirty="0" smtClean="0">
              <a:solidFill>
                <a:srgbClr val="006FAA"/>
              </a:solidFill>
            </a:endParaRPr>
          </a:p>
        </p:txBody>
      </p:sp>
      <p:sp>
        <p:nvSpPr>
          <p:cNvPr id="5" name="Rectangle 4"/>
          <p:cNvSpPr/>
          <p:nvPr/>
        </p:nvSpPr>
        <p:spPr>
          <a:xfrm>
            <a:off x="1043609" y="1103833"/>
            <a:ext cx="8100391" cy="3693319"/>
          </a:xfrm>
          <a:prstGeom prst="rect">
            <a:avLst/>
          </a:prstGeom>
        </p:spPr>
        <p:txBody>
          <a:bodyPr wrap="square">
            <a:spAutoFit/>
          </a:bodyPr>
          <a:lstStyle/>
          <a:p>
            <a:pPr marL="457200" indent="-457200">
              <a:buFont typeface="Arial" panose="020B0604020202020204" pitchFamily="34" charset="0"/>
              <a:buChar char="•"/>
            </a:pPr>
            <a:r>
              <a:rPr lang="fr-CA" sz="2600" dirty="0" smtClean="0"/>
              <a:t>un </a:t>
            </a:r>
            <a:r>
              <a:rPr lang="fr-CA" sz="2600" dirty="0"/>
              <a:t>rappel de la stratégie </a:t>
            </a:r>
            <a:r>
              <a:rPr lang="fr-CA" sz="2600" dirty="0" smtClean="0"/>
              <a:t>d’affaires</a:t>
            </a:r>
            <a:endParaRPr lang="fr-CA" sz="2600" dirty="0"/>
          </a:p>
          <a:p>
            <a:pPr marL="457200" indent="-457200">
              <a:buFont typeface="Arial" panose="020B0604020202020204" pitchFamily="34" charset="0"/>
              <a:buChar char="•"/>
            </a:pPr>
            <a:r>
              <a:rPr lang="fr-CA" sz="2600" dirty="0" smtClean="0"/>
              <a:t>un </a:t>
            </a:r>
            <a:r>
              <a:rPr lang="fr-CA" sz="2600" dirty="0"/>
              <a:t>énoncé de la stratégie TI </a:t>
            </a:r>
          </a:p>
          <a:p>
            <a:pPr marL="457200" indent="-457200">
              <a:buFont typeface="Arial" panose="020B0604020202020204" pitchFamily="34" charset="0"/>
              <a:buChar char="•"/>
            </a:pPr>
            <a:r>
              <a:rPr lang="fr-CA" sz="2600" dirty="0" smtClean="0"/>
              <a:t>une </a:t>
            </a:r>
            <a:r>
              <a:rPr lang="fr-CA" sz="2600" dirty="0"/>
              <a:t>analyse de haut niveau de l’impact de cette stratégie sur l’architecture </a:t>
            </a:r>
            <a:r>
              <a:rPr lang="fr-CA" sz="2600" dirty="0" smtClean="0"/>
              <a:t>informationnelle et </a:t>
            </a:r>
            <a:r>
              <a:rPr lang="fr-CA" sz="2600" dirty="0"/>
              <a:t>sur l’infrastructure technologique de l’entreprise </a:t>
            </a:r>
            <a:endParaRPr lang="fr-CA" sz="2600" dirty="0" smtClean="0"/>
          </a:p>
          <a:p>
            <a:pPr marL="457200" indent="-457200">
              <a:buFont typeface="Arial" panose="020B0604020202020204" pitchFamily="34" charset="0"/>
              <a:buChar char="•"/>
            </a:pPr>
            <a:r>
              <a:rPr lang="fr-CA" sz="2600" dirty="0">
                <a:solidFill>
                  <a:srgbClr val="FF0000"/>
                </a:solidFill>
              </a:rPr>
              <a:t>une liste priorisée des projets retenus </a:t>
            </a:r>
            <a:r>
              <a:rPr lang="fr-CA" sz="2600" dirty="0"/>
              <a:t>avec leur description, leurs objectifs et </a:t>
            </a:r>
            <a:r>
              <a:rPr lang="fr-CA" sz="2600" dirty="0" smtClean="0"/>
              <a:t>une estimation </a:t>
            </a:r>
            <a:r>
              <a:rPr lang="fr-CA" sz="2600" dirty="0"/>
              <a:t>du temps, des ressources, des bénéfices et des coûts </a:t>
            </a:r>
            <a:r>
              <a:rPr lang="fr-CA" sz="2600" dirty="0" smtClean="0"/>
              <a:t>impliqués</a:t>
            </a:r>
            <a:endParaRPr lang="fr-CA" sz="2600" dirty="0" smtClean="0">
              <a:ea typeface="Osaka" pitchFamily="84" charset="-128"/>
            </a:endParaRPr>
          </a:p>
        </p:txBody>
      </p:sp>
      <p:sp>
        <p:nvSpPr>
          <p:cNvPr id="2" name="ZoneTexte 1"/>
          <p:cNvSpPr txBox="1"/>
          <p:nvPr/>
        </p:nvSpPr>
        <p:spPr>
          <a:xfrm>
            <a:off x="1123122" y="4929841"/>
            <a:ext cx="8020878" cy="1200329"/>
          </a:xfrm>
          <a:prstGeom prst="rect">
            <a:avLst/>
          </a:prstGeom>
          <a:noFill/>
        </p:spPr>
        <p:txBody>
          <a:bodyPr wrap="square" rtlCol="0">
            <a:spAutoFit/>
          </a:bodyPr>
          <a:lstStyle/>
          <a:p>
            <a:pPr algn="r"/>
            <a:r>
              <a:rPr lang="fr-CA" sz="2400" i="1" dirty="0" smtClean="0">
                <a:solidFill>
                  <a:srgbClr val="006FAA"/>
                </a:solidFill>
              </a:rPr>
              <a:t>À ne pas oublier: Planification des investissements sur un horizon de </a:t>
            </a:r>
            <a:r>
              <a:rPr lang="fr-CA" sz="2400" i="1" dirty="0" smtClean="0">
                <a:solidFill>
                  <a:srgbClr val="FF0000"/>
                </a:solidFill>
              </a:rPr>
              <a:t>3 à 5 ans </a:t>
            </a:r>
            <a:r>
              <a:rPr lang="fr-CA" sz="2400" i="1" dirty="0" smtClean="0">
                <a:solidFill>
                  <a:srgbClr val="006FAA"/>
                </a:solidFill>
              </a:rPr>
              <a:t>et doit être </a:t>
            </a:r>
            <a:r>
              <a:rPr lang="fr-CA" sz="2400" i="1" u="sng" dirty="0" smtClean="0">
                <a:solidFill>
                  <a:srgbClr val="006FAA"/>
                </a:solidFill>
              </a:rPr>
              <a:t>révisé chaque année </a:t>
            </a:r>
            <a:r>
              <a:rPr lang="fr-CA" sz="2400" i="1" dirty="0" smtClean="0">
                <a:solidFill>
                  <a:srgbClr val="006FAA"/>
                </a:solidFill>
              </a:rPr>
              <a:t>pour s’assurer de sa pertinence.</a:t>
            </a:r>
            <a:endParaRPr lang="fr-CA" sz="2400" i="1" dirty="0">
              <a:solidFill>
                <a:srgbClr val="006FAA"/>
              </a:solidFill>
            </a:endParaRPr>
          </a:p>
        </p:txBody>
      </p:sp>
    </p:spTree>
    <p:extLst>
      <p:ext uri="{BB962C8B-B14F-4D97-AF65-F5344CB8AC3E}">
        <p14:creationId xmlns:p14="http://schemas.microsoft.com/office/powerpoint/2010/main" val="20257410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3</a:t>
            </a:r>
            <a:br>
              <a:rPr lang="fr-CA" dirty="0" smtClean="0">
                <a:solidFill>
                  <a:srgbClr val="002060"/>
                </a:solidFill>
              </a:rPr>
            </a:br>
            <a:r>
              <a:rPr lang="fr-CA" sz="2200" dirty="0" smtClean="0">
                <a:solidFill>
                  <a:srgbClr val="002060"/>
                </a:solidFill>
              </a:rPr>
              <a:t>évaluer la faisabilité et recommander l’option la plus viable</a:t>
            </a: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Développer différentes options </a:t>
            </a:r>
            <a:r>
              <a:rPr lang="fr-CA" b="1" i="1" dirty="0" smtClean="0">
                <a:solidFill>
                  <a:srgbClr val="FF0066"/>
                </a:solidFill>
              </a:rPr>
              <a:t>;</a:t>
            </a:r>
          </a:p>
          <a:p>
            <a:pPr marL="457200" indent="-457200">
              <a:buFont typeface="+mj-lt"/>
              <a:buAutoNum type="alphaLcParenR"/>
            </a:pPr>
            <a:r>
              <a:rPr lang="fr-CA" b="1" dirty="0" smtClean="0">
                <a:solidFill>
                  <a:srgbClr val="FF0066"/>
                </a:solidFill>
              </a:rPr>
              <a:t>Identifier les contraintes, les hypothèses et les risques de chaque option ;</a:t>
            </a:r>
          </a:p>
          <a:p>
            <a:pPr marL="457200" indent="-457200">
              <a:buFont typeface="+mj-lt"/>
              <a:buAutoNum type="alphaLcParenR"/>
            </a:pPr>
            <a:r>
              <a:rPr lang="fr-CA" dirty="0" smtClean="0"/>
              <a:t>Évaluer la faisabilité de chaque option ;</a:t>
            </a:r>
          </a:p>
          <a:p>
            <a:pPr marL="457200" indent="-457200">
              <a:buFont typeface="+mj-lt"/>
              <a:buAutoNum type="alphaLcParenR"/>
            </a:pPr>
            <a:r>
              <a:rPr lang="fr-CA" dirty="0" smtClean="0"/>
              <a:t>Recommander la meilleure option.</a:t>
            </a:r>
          </a:p>
          <a:p>
            <a:pPr marL="0" indent="0">
              <a:buNone/>
            </a:pPr>
            <a:endParaRPr lang="fr-CA" dirty="0"/>
          </a:p>
        </p:txBody>
      </p:sp>
    </p:spTree>
    <p:extLst>
      <p:ext uri="{BB962C8B-B14F-4D97-AF65-F5344CB8AC3E}">
        <p14:creationId xmlns:p14="http://schemas.microsoft.com/office/powerpoint/2010/main" val="33446733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3"/>
          <p:cNvSpPr txBox="1">
            <a:spLocks/>
          </p:cNvSpPr>
          <p:nvPr/>
        </p:nvSpPr>
        <p:spPr>
          <a:xfrm>
            <a:off x="196218" y="82103"/>
            <a:ext cx="8696262"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3 </a:t>
            </a:r>
            <a:r>
              <a:rPr lang="fr-CA" sz="1800" b="0" i="1" dirty="0">
                <a:solidFill>
                  <a:srgbClr val="003C71"/>
                </a:solidFill>
              </a:rPr>
              <a:t>- Activité </a:t>
            </a:r>
            <a:r>
              <a:rPr lang="fr-CA" sz="1800" b="0" i="1" dirty="0" smtClean="0">
                <a:solidFill>
                  <a:srgbClr val="003C71"/>
                </a:solidFill>
              </a:rPr>
              <a:t>B. –identifier contraintes, hypothèses, risques</a:t>
            </a:r>
            <a:endParaRPr lang="fr-CA" sz="1800" b="0" i="1" dirty="0">
              <a:solidFill>
                <a:srgbClr val="003C71"/>
              </a:solidFill>
            </a:endParaRPr>
          </a:p>
        </p:txBody>
      </p:sp>
      <p:sp>
        <p:nvSpPr>
          <p:cNvPr id="81" name="Line 22"/>
          <p:cNvSpPr>
            <a:spLocks noChangeShapeType="1"/>
          </p:cNvSpPr>
          <p:nvPr/>
        </p:nvSpPr>
        <p:spPr bwMode="auto">
          <a:xfrm flipV="1">
            <a:off x="-1158750" y="3126287"/>
            <a:ext cx="512762" cy="165576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4" name="Ellipse 3"/>
          <p:cNvSpPr/>
          <p:nvPr/>
        </p:nvSpPr>
        <p:spPr>
          <a:xfrm>
            <a:off x="2535583" y="3111558"/>
            <a:ext cx="1565048" cy="1613877"/>
          </a:xfrm>
          <a:prstGeom prst="ellipse">
            <a:avLst/>
          </a:prstGeom>
          <a:noFill/>
          <a:ln w="2540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60" name="ZoneTexte 59"/>
          <p:cNvSpPr txBox="1"/>
          <p:nvPr/>
        </p:nvSpPr>
        <p:spPr>
          <a:xfrm>
            <a:off x="559972" y="1241564"/>
            <a:ext cx="8332508" cy="2144995"/>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b="1" dirty="0" smtClean="0">
                <a:solidFill>
                  <a:srgbClr val="000000"/>
                </a:solidFill>
                <a:latin typeface="Arial"/>
                <a:cs typeface="Times"/>
              </a:rPr>
              <a:t>Identifier les contraintes, les hypothèses, les risques (1 de 2)</a:t>
            </a:r>
            <a:endParaRPr lang="fr-CA" sz="1400" dirty="0" smtClean="0">
              <a:solidFill>
                <a:srgbClr val="000000"/>
              </a:solidFill>
              <a:latin typeface="Arial"/>
              <a:cs typeface="Times"/>
            </a:endParaRPr>
          </a:p>
          <a:p>
            <a:pPr marL="285750" indent="-285750" defTabSz="457200">
              <a:spcBef>
                <a:spcPct val="20000"/>
              </a:spcBef>
              <a:buClr>
                <a:srgbClr val="003C71"/>
              </a:buClr>
              <a:buSzPct val="125000"/>
              <a:buFont typeface="Wingdings" panose="05000000000000000000" pitchFamily="2" charset="2"/>
              <a:buChar char="§"/>
            </a:pPr>
            <a:r>
              <a:rPr lang="fr-CA" sz="1400" b="1" dirty="0" smtClean="0">
                <a:solidFill>
                  <a:srgbClr val="002060"/>
                </a:solidFill>
                <a:latin typeface="Arial"/>
                <a:cs typeface="Times"/>
              </a:rPr>
              <a:t>L’analyste d’affaires identifie les contraintes</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latin typeface="+mj-lt"/>
                <a:cs typeface="Times"/>
              </a:rPr>
              <a:t>R</a:t>
            </a:r>
            <a:r>
              <a:rPr lang="fr-CA" sz="1600" dirty="0" smtClean="0">
                <a:latin typeface="+mj-lt"/>
              </a:rPr>
              <a:t>estrictions / </a:t>
            </a:r>
            <a:r>
              <a:rPr lang="fr-CA" sz="1600" dirty="0">
                <a:latin typeface="+mj-lt"/>
              </a:rPr>
              <a:t>limitations des solutions possibles. </a:t>
            </a:r>
            <a:endParaRPr lang="fr-CA" sz="1600" dirty="0" smtClean="0">
              <a:latin typeface="+mj-lt"/>
            </a:endParaRPr>
          </a:p>
          <a:p>
            <a:pPr marL="742950" lvl="1" indent="-285750" defTabSz="457200">
              <a:spcBef>
                <a:spcPct val="20000"/>
              </a:spcBef>
              <a:buClr>
                <a:srgbClr val="003C71"/>
              </a:buClr>
              <a:buSzPct val="125000"/>
              <a:buFont typeface="Wingdings" panose="05000000000000000000" pitchFamily="2" charset="2"/>
              <a:buChar char="§"/>
            </a:pPr>
            <a:r>
              <a:rPr lang="fr-CA" sz="1600" dirty="0" smtClean="0">
                <a:latin typeface="+mj-lt"/>
              </a:rPr>
              <a:t>Les contraintes présentent </a:t>
            </a:r>
            <a:r>
              <a:rPr lang="fr-CA" sz="1600" dirty="0">
                <a:latin typeface="+mj-lt"/>
              </a:rPr>
              <a:t>des aspects de la situation </a:t>
            </a:r>
            <a:r>
              <a:rPr lang="fr-CA" sz="1600" dirty="0" smtClean="0">
                <a:latin typeface="+mj-lt"/>
              </a:rPr>
              <a:t>courante « AS-IS » </a:t>
            </a:r>
            <a:r>
              <a:rPr lang="fr-CA" sz="1600" dirty="0">
                <a:latin typeface="+mj-lt"/>
              </a:rPr>
              <a:t>ou de l’état futur souhaite </a:t>
            </a:r>
            <a:r>
              <a:rPr lang="fr-CA" sz="1600" dirty="0" smtClean="0">
                <a:latin typeface="+mj-lt"/>
              </a:rPr>
              <a:t>« TO-BE » qui </a:t>
            </a:r>
            <a:r>
              <a:rPr lang="fr-CA" sz="1600" dirty="0">
                <a:latin typeface="+mj-lt"/>
              </a:rPr>
              <a:t>ne peuvent pas être </a:t>
            </a:r>
            <a:r>
              <a:rPr lang="fr-CA" sz="1600" dirty="0" smtClean="0">
                <a:latin typeface="+mj-lt"/>
              </a:rPr>
              <a:t>changées</a:t>
            </a:r>
            <a:r>
              <a:rPr lang="fr-CA" sz="1600" dirty="0">
                <a:latin typeface="+mj-lt"/>
              </a:rPr>
              <a:t>. </a:t>
            </a:r>
            <a:endParaRPr lang="fr-CA" sz="1600" dirty="0">
              <a:latin typeface="+mj-lt"/>
              <a:cs typeface="Times"/>
            </a:endParaRPr>
          </a:p>
        </p:txBody>
      </p:sp>
      <p:grpSp>
        <p:nvGrpSpPr>
          <p:cNvPr id="8" name="Groupe 7"/>
          <p:cNvGrpSpPr/>
          <p:nvPr/>
        </p:nvGrpSpPr>
        <p:grpSpPr>
          <a:xfrm>
            <a:off x="2486978" y="3046644"/>
            <a:ext cx="6384853" cy="3809206"/>
            <a:chOff x="1211483" y="2420888"/>
            <a:chExt cx="6384853" cy="3809206"/>
          </a:xfrm>
        </p:grpSpPr>
        <p:grpSp>
          <p:nvGrpSpPr>
            <p:cNvPr id="10" name="Group 28"/>
            <p:cNvGrpSpPr>
              <a:grpSpLocks/>
            </p:cNvGrpSpPr>
            <p:nvPr/>
          </p:nvGrpSpPr>
          <p:grpSpPr bwMode="auto">
            <a:xfrm>
              <a:off x="6081563" y="2688793"/>
              <a:ext cx="1347281" cy="1382953"/>
              <a:chOff x="2004" y="1712"/>
              <a:chExt cx="467" cy="474"/>
            </a:xfrm>
          </p:grpSpPr>
          <p:sp>
            <p:nvSpPr>
              <p:cNvPr id="32"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33"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8"/>
            <p:cNvGrpSpPr>
              <a:grpSpLocks/>
            </p:cNvGrpSpPr>
            <p:nvPr/>
          </p:nvGrpSpPr>
          <p:grpSpPr bwMode="auto">
            <a:xfrm>
              <a:off x="3567463" y="4847141"/>
              <a:ext cx="1347281" cy="1382953"/>
              <a:chOff x="2004" y="1712"/>
              <a:chExt cx="467" cy="474"/>
            </a:xfrm>
          </p:grpSpPr>
          <p:sp>
            <p:nvSpPr>
              <p:cNvPr id="29"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30"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Line 23"/>
            <p:cNvSpPr>
              <a:spLocks noChangeShapeType="1"/>
            </p:cNvSpPr>
            <p:nvPr/>
          </p:nvSpPr>
          <p:spPr bwMode="auto">
            <a:xfrm>
              <a:off x="2364201" y="3193311"/>
              <a:ext cx="1030419" cy="0"/>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13" name="Line 8"/>
            <p:cNvSpPr>
              <a:spLocks noChangeShapeType="1"/>
            </p:cNvSpPr>
            <p:nvPr/>
          </p:nvSpPr>
          <p:spPr bwMode="auto">
            <a:xfrm flipH="1">
              <a:off x="4283967" y="3983166"/>
              <a:ext cx="9524" cy="93945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14"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7580" y="55325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5"/>
            <p:cNvSpPr>
              <a:spLocks noChangeArrowheads="1"/>
            </p:cNvSpPr>
            <p:nvPr/>
          </p:nvSpPr>
          <p:spPr bwMode="gray">
            <a:xfrm>
              <a:off x="3406898" y="2420888"/>
              <a:ext cx="1903962" cy="1624352"/>
            </a:xfrm>
            <a:prstGeom prst="ellipse">
              <a:avLst/>
            </a:prstGeom>
            <a:gradFill rotWithShape="1">
              <a:gsLst>
                <a:gs pos="0">
                  <a:srgbClr val="9DC2EB"/>
                </a:gs>
                <a:gs pos="100000">
                  <a:srgbClr val="0061B2"/>
                </a:gs>
              </a:gsLst>
              <a:path path="shape">
                <a:fillToRect l="50000" t="50000" r="50000" b="50000"/>
              </a:path>
            </a:gradFill>
            <a:ln w="19050" algn="ctr">
              <a:solidFill>
                <a:srgbClr val="0061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noProof="1">
                <a:solidFill>
                  <a:prstClr val="white"/>
                </a:solidFill>
                <a:cs typeface="Arial" charset="0"/>
              </a:endParaRPr>
            </a:p>
          </p:txBody>
        </p:sp>
        <p:sp>
          <p:nvSpPr>
            <p:cNvPr id="16" name="Freeform 6"/>
            <p:cNvSpPr>
              <a:spLocks/>
            </p:cNvSpPr>
            <p:nvPr/>
          </p:nvSpPr>
          <p:spPr bwMode="gray">
            <a:xfrm>
              <a:off x="3413671" y="3128184"/>
              <a:ext cx="1849944" cy="121749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1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3675609" y="2502709"/>
              <a:ext cx="923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a:spLocks noChangeArrowheads="1"/>
            </p:cNvSpPr>
            <p:nvPr/>
          </p:nvSpPr>
          <p:spPr bwMode="auto">
            <a:xfrm>
              <a:off x="3562360" y="2743434"/>
              <a:ext cx="1628775"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2" tIns="45676" rIns="91352" bIns="45676" anchor="ctr">
              <a:spAutoFit/>
            </a:bodyPr>
            <a:lstStyle/>
            <a:p>
              <a:pPr algn="ctr" defTabSz="457200"/>
              <a:r>
                <a:rPr lang="fr-CA" altLang="fr-FR" sz="1400" b="1" noProof="1" smtClean="0">
                  <a:solidFill>
                    <a:prstClr val="white"/>
                  </a:solidFill>
                  <a:latin typeface="+mj-lt"/>
                  <a:cs typeface="Arial" charset="0"/>
                </a:rPr>
                <a:t>A</a:t>
              </a:r>
            </a:p>
            <a:p>
              <a:pPr algn="ctr" defTabSz="457200"/>
              <a:r>
                <a:rPr lang="fr-CA" altLang="fr-FR" sz="1400" b="1" noProof="1" smtClean="0">
                  <a:solidFill>
                    <a:prstClr val="white"/>
                  </a:solidFill>
                  <a:latin typeface="+mj-lt"/>
                  <a:cs typeface="Arial" charset="0"/>
                </a:rPr>
                <a:t>DÉVELOPPER</a:t>
              </a:r>
            </a:p>
            <a:p>
              <a:pPr algn="ctr" defTabSz="457200"/>
              <a:r>
                <a:rPr lang="fr-CA" altLang="fr-FR" sz="1400" b="1" noProof="1" smtClean="0">
                  <a:solidFill>
                    <a:prstClr val="white"/>
                  </a:solidFill>
                  <a:latin typeface="+mj-lt"/>
                  <a:cs typeface="Arial" charset="0"/>
                </a:rPr>
                <a:t>DIFFÉRENTES</a:t>
              </a:r>
            </a:p>
            <a:p>
              <a:pPr algn="ctr" defTabSz="457200"/>
              <a:r>
                <a:rPr lang="fr-CA" altLang="fr-FR" sz="1400" b="1" noProof="1" smtClean="0">
                  <a:solidFill>
                    <a:prstClr val="white"/>
                  </a:solidFill>
                  <a:latin typeface="+mj-lt"/>
                  <a:cs typeface="Arial" charset="0"/>
                </a:rPr>
                <a:t>OPTIONS</a:t>
              </a:r>
              <a:endParaRPr lang="fr-CA" altLang="fr-FR" sz="1400" b="1" noProof="1">
                <a:solidFill>
                  <a:prstClr val="white"/>
                </a:solidFill>
                <a:latin typeface="+mj-lt"/>
                <a:cs typeface="Arial" charset="0"/>
              </a:endParaRPr>
            </a:p>
          </p:txBody>
        </p:sp>
        <p:pic>
          <p:nvPicPr>
            <p:cNvPr id="19"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5954" y="378790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28"/>
            <p:cNvGrpSpPr>
              <a:grpSpLocks/>
            </p:cNvGrpSpPr>
            <p:nvPr/>
          </p:nvGrpSpPr>
          <p:grpSpPr bwMode="auto">
            <a:xfrm>
              <a:off x="1368972" y="2573906"/>
              <a:ext cx="1347281" cy="1382953"/>
              <a:chOff x="2004" y="1712"/>
              <a:chExt cx="467" cy="474"/>
            </a:xfrm>
          </p:grpSpPr>
          <p:sp>
            <p:nvSpPr>
              <p:cNvPr id="26"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27"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2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52">
              <a:hlinkClick r:id="rId6" action="ppaction://hlinksldjump"/>
            </p:cNvPr>
            <p:cNvSpPr>
              <a:spLocks noChangeArrowheads="1"/>
            </p:cNvSpPr>
            <p:nvPr/>
          </p:nvSpPr>
          <p:spPr bwMode="auto">
            <a:xfrm>
              <a:off x="1211483" y="2745070"/>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B</a:t>
              </a:r>
            </a:p>
            <a:p>
              <a:pPr algn="ctr" defTabSz="457200"/>
              <a:r>
                <a:rPr lang="fr-CA" altLang="fr-FR" sz="1400" b="1" noProof="1" smtClean="0">
                  <a:solidFill>
                    <a:srgbClr val="000000"/>
                  </a:solidFill>
                  <a:cs typeface="Arial" charset="0"/>
                </a:rPr>
                <a:t>Contraintes</a:t>
              </a:r>
            </a:p>
            <a:p>
              <a:pPr algn="ctr" defTabSz="457200"/>
              <a:r>
                <a:rPr lang="fr-CA" altLang="fr-FR" sz="1400" b="1" noProof="1" smtClean="0">
                  <a:solidFill>
                    <a:srgbClr val="000000"/>
                  </a:solidFill>
                  <a:cs typeface="Arial" charset="0"/>
                </a:rPr>
                <a:t>Hypothèses</a:t>
              </a:r>
            </a:p>
            <a:p>
              <a:pPr algn="ctr" defTabSz="457200"/>
              <a:r>
                <a:rPr lang="fr-CA" altLang="fr-FR" sz="1400" b="1" noProof="1" smtClean="0">
                  <a:solidFill>
                    <a:srgbClr val="000000"/>
                  </a:solidFill>
                  <a:cs typeface="Arial" charset="0"/>
                </a:rPr>
                <a:t>Risques</a:t>
              </a:r>
              <a:endParaRPr lang="fr-CA" altLang="fr-FR" sz="1400" b="1" noProof="1">
                <a:solidFill>
                  <a:srgbClr val="000000"/>
                </a:solidFill>
                <a:cs typeface="Arial" charset="0"/>
              </a:endParaRPr>
            </a:p>
          </p:txBody>
        </p:sp>
        <p:sp>
          <p:nvSpPr>
            <p:cNvPr id="22" name="Rectangle 52">
              <a:hlinkClick r:id="rId6" action="ppaction://hlinksldjump"/>
            </p:cNvPr>
            <p:cNvSpPr>
              <a:spLocks noChangeArrowheads="1"/>
            </p:cNvSpPr>
            <p:nvPr/>
          </p:nvSpPr>
          <p:spPr bwMode="auto">
            <a:xfrm>
              <a:off x="5964386" y="2781744"/>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C</a:t>
              </a:r>
            </a:p>
            <a:p>
              <a:pPr algn="ctr" defTabSz="457200"/>
              <a:r>
                <a:rPr lang="fr-CA" altLang="fr-FR" sz="1400" b="1" noProof="1" smtClean="0">
                  <a:solidFill>
                    <a:srgbClr val="000000"/>
                  </a:solidFill>
                  <a:cs typeface="Arial" charset="0"/>
                </a:rPr>
                <a:t>Faisabilité </a:t>
              </a:r>
            </a:p>
            <a:p>
              <a:pPr algn="ctr" defTabSz="457200"/>
              <a:r>
                <a:rPr lang="fr-CA" altLang="fr-FR" sz="1400" b="1" noProof="1" smtClean="0">
                  <a:solidFill>
                    <a:srgbClr val="000000"/>
                  </a:solidFill>
                  <a:cs typeface="Arial" charset="0"/>
                </a:rPr>
                <a:t>Impacts organisationnels</a:t>
              </a:r>
            </a:p>
          </p:txBody>
        </p:sp>
        <p:sp>
          <p:nvSpPr>
            <p:cNvPr id="23" name="Rectangle 52">
              <a:hlinkClick r:id="rId6" action="ppaction://hlinksldjump"/>
            </p:cNvPr>
            <p:cNvSpPr>
              <a:spLocks noChangeArrowheads="1"/>
            </p:cNvSpPr>
            <p:nvPr/>
          </p:nvSpPr>
          <p:spPr bwMode="auto">
            <a:xfrm>
              <a:off x="3467992" y="5129551"/>
              <a:ext cx="1631950" cy="7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D</a:t>
              </a:r>
            </a:p>
            <a:p>
              <a:pPr algn="ctr" defTabSz="457200"/>
              <a:r>
                <a:rPr lang="fr-CA" altLang="fr-FR" sz="1400" b="1" noProof="1" smtClean="0">
                  <a:solidFill>
                    <a:srgbClr val="000000"/>
                  </a:solidFill>
                  <a:cs typeface="Arial" charset="0"/>
                </a:rPr>
                <a:t>Meilleure</a:t>
              </a:r>
            </a:p>
            <a:p>
              <a:pPr algn="ctr" defTabSz="457200"/>
              <a:r>
                <a:rPr lang="fr-CA" altLang="fr-FR" sz="1400" b="1" noProof="1" smtClean="0">
                  <a:solidFill>
                    <a:srgbClr val="000000"/>
                  </a:solidFill>
                  <a:cs typeface="Arial" charset="0"/>
                </a:rPr>
                <a:t>option</a:t>
              </a:r>
              <a:endParaRPr lang="fr-CA" altLang="fr-FR" sz="1400" b="1" noProof="1">
                <a:solidFill>
                  <a:srgbClr val="000000"/>
                </a:solidFill>
                <a:cs typeface="Arial" charset="0"/>
              </a:endParaRPr>
            </a:p>
          </p:txBody>
        </p:sp>
        <p:sp>
          <p:nvSpPr>
            <p:cNvPr id="24" name="Line 23"/>
            <p:cNvSpPr>
              <a:spLocks noChangeShapeType="1"/>
            </p:cNvSpPr>
            <p:nvPr/>
          </p:nvSpPr>
          <p:spPr bwMode="auto">
            <a:xfrm>
              <a:off x="5349209" y="3212400"/>
              <a:ext cx="878975" cy="9445"/>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2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0280" y="56087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ZoneTexte 2"/>
          <p:cNvSpPr txBox="1"/>
          <p:nvPr/>
        </p:nvSpPr>
        <p:spPr>
          <a:xfrm>
            <a:off x="196218" y="4589436"/>
            <a:ext cx="5276030" cy="1522689"/>
          </a:xfrm>
          <a:prstGeom prst="rect">
            <a:avLst/>
          </a:prstGeom>
        </p:spPr>
        <p:txBody>
          <a:bodyPr vert="horz" wrap="none" lIns="91440" tIns="45720" rIns="91440" bIns="45720" rtlCol="0">
            <a:normAutofit/>
          </a:bodyPr>
          <a:lstStyle/>
          <a:p>
            <a:pPr marL="185738" indent="-185738">
              <a:spcBef>
                <a:spcPct val="20000"/>
              </a:spcBef>
              <a:buClr>
                <a:srgbClr val="003C71"/>
              </a:buClr>
              <a:buSzPct val="125000"/>
              <a:buFont typeface="Arial" panose="020B0604020202020204" pitchFamily="34" charset="0"/>
              <a:buChar char="•"/>
            </a:pPr>
            <a:r>
              <a:rPr lang="fr-CA" b="1" dirty="0" smtClean="0">
                <a:solidFill>
                  <a:srgbClr val="002060"/>
                </a:solidFill>
                <a:latin typeface="Arial"/>
                <a:cs typeface="Times"/>
              </a:rPr>
              <a:t>Exemple de contraintes</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Une règlementation</a:t>
            </a:r>
          </a:p>
          <a:p>
            <a:pPr marL="642938" lvl="1" indent="-185738">
              <a:spcBef>
                <a:spcPct val="20000"/>
              </a:spcBef>
              <a:buClr>
                <a:srgbClr val="003C71"/>
              </a:buClr>
              <a:buSzPct val="125000"/>
              <a:buFont typeface="Arial" panose="020B0604020202020204" pitchFamily="34" charset="0"/>
              <a:buChar char="•"/>
            </a:pPr>
            <a:r>
              <a:rPr lang="fr-CA" sz="1500" i="1" dirty="0">
                <a:solidFill>
                  <a:srgbClr val="000000"/>
                </a:solidFill>
                <a:cs typeface="Times"/>
              </a:rPr>
              <a:t>Des technologies existantes qu’il est </a:t>
            </a:r>
            <a:r>
              <a:rPr lang="fr-CA" sz="1500" i="1" dirty="0" smtClean="0">
                <a:solidFill>
                  <a:srgbClr val="000000"/>
                </a:solidFill>
                <a:cs typeface="Times"/>
              </a:rPr>
              <a:t>impossible d’intégrer</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Un échéancier serré, laissant pour compte une </a:t>
            </a:r>
          </a:p>
          <a:p>
            <a:pPr lvl="1">
              <a:spcBef>
                <a:spcPct val="20000"/>
              </a:spcBef>
              <a:buClr>
                <a:srgbClr val="003C71"/>
              </a:buClr>
              <a:buSzPct val="125000"/>
            </a:pPr>
            <a:r>
              <a:rPr lang="fr-CA" sz="1500" i="1" dirty="0">
                <a:solidFill>
                  <a:srgbClr val="000000"/>
                </a:solidFill>
                <a:cs typeface="Times"/>
              </a:rPr>
              <a:t> </a:t>
            </a:r>
            <a:r>
              <a:rPr lang="fr-CA" sz="1500" i="1" dirty="0" smtClean="0">
                <a:solidFill>
                  <a:srgbClr val="000000"/>
                </a:solidFill>
                <a:cs typeface="Times"/>
              </a:rPr>
              <a:t>   solution sur mesure hautement personnalisée</a:t>
            </a:r>
          </a:p>
          <a:p>
            <a:pPr lvl="1">
              <a:spcBef>
                <a:spcPct val="20000"/>
              </a:spcBef>
              <a:buClr>
                <a:srgbClr val="003C71"/>
              </a:buClr>
              <a:buSzPct val="125000"/>
            </a:pPr>
            <a:endParaRPr lang="fr-CA" sz="1200" dirty="0">
              <a:solidFill>
                <a:srgbClr val="000000"/>
              </a:solidFill>
              <a:latin typeface="Arial"/>
              <a:cs typeface="Times"/>
            </a:endParaRPr>
          </a:p>
        </p:txBody>
      </p:sp>
      <p:graphicFrame>
        <p:nvGraphicFramePr>
          <p:cNvPr id="35" name="Tableau 34"/>
          <p:cNvGraphicFramePr>
            <a:graphicFrameLocks noGrp="1"/>
          </p:cNvGraphicFramePr>
          <p:nvPr>
            <p:extLst>
              <p:ext uri="{D42A27DB-BD31-4B8C-83A1-F6EECF244321}">
                <p14:modId xmlns:p14="http://schemas.microsoft.com/office/powerpoint/2010/main" val="2743268197"/>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Développer différentes options</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bg1"/>
                          </a:solidFill>
                        </a:rPr>
                        <a:t>Identifier contraintes, hypothèses, risques</a:t>
                      </a:r>
                      <a:endParaRPr lang="fr-CA" sz="1000" dirty="0">
                        <a:solidFill>
                          <a:schemeClr val="bg1"/>
                        </a:solidFill>
                      </a:endParaRPr>
                    </a:p>
                  </a:txBody>
                  <a:tcPr anchor="ctr">
                    <a:solidFill>
                      <a:srgbClr val="002060"/>
                    </a:solidFill>
                  </a:tcPr>
                </a:tc>
                <a:tc>
                  <a:txBody>
                    <a:bodyPr/>
                    <a:lstStyle/>
                    <a:p>
                      <a:pPr algn="ctr"/>
                      <a:r>
                        <a:rPr lang="fr-CA" sz="1000" dirty="0" smtClean="0">
                          <a:solidFill>
                            <a:schemeClr val="accent6">
                              <a:lumMod val="50000"/>
                            </a:schemeClr>
                          </a:solidFill>
                        </a:rPr>
                        <a:t>Évaluer la faisabilité</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Recommander la meilleure option</a:t>
                      </a:r>
                      <a:endParaRPr lang="fr-CA" sz="1000" dirty="0">
                        <a:solidFill>
                          <a:schemeClr val="accent6">
                            <a:lumMod val="50000"/>
                          </a:schemeClr>
                        </a:solidFill>
                      </a:endParaRPr>
                    </a:p>
                  </a:txBody>
                  <a:tcPr anchor="ctr">
                    <a:solidFill>
                      <a:schemeClr val="bg1"/>
                    </a:solidFill>
                  </a:tcPr>
                </a:tc>
                <a:tc>
                  <a:txBody>
                    <a:bodyPr/>
                    <a:lstStyle/>
                    <a:p>
                      <a:pPr algn="ctr"/>
                      <a:endParaRPr lang="fr-CA" sz="1000" dirty="0">
                        <a:solidFill>
                          <a:schemeClr val="accent6">
                            <a:lumMod val="50000"/>
                          </a:schemeClr>
                        </a:solidFill>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078946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Line 22"/>
          <p:cNvSpPr>
            <a:spLocks noChangeShapeType="1"/>
          </p:cNvSpPr>
          <p:nvPr/>
        </p:nvSpPr>
        <p:spPr bwMode="auto">
          <a:xfrm flipV="1">
            <a:off x="-1158750" y="3126287"/>
            <a:ext cx="512762" cy="165576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4" name="Ellipse 3"/>
          <p:cNvSpPr/>
          <p:nvPr/>
        </p:nvSpPr>
        <p:spPr>
          <a:xfrm>
            <a:off x="2535583" y="3111558"/>
            <a:ext cx="1565048" cy="1613877"/>
          </a:xfrm>
          <a:prstGeom prst="ellipse">
            <a:avLst/>
          </a:prstGeom>
          <a:noFill/>
          <a:ln w="2540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60" name="ZoneTexte 59"/>
          <p:cNvSpPr txBox="1"/>
          <p:nvPr/>
        </p:nvSpPr>
        <p:spPr>
          <a:xfrm>
            <a:off x="559972" y="1241564"/>
            <a:ext cx="8332508" cy="1620673"/>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b="1" dirty="0" smtClean="0">
                <a:solidFill>
                  <a:srgbClr val="000000"/>
                </a:solidFill>
                <a:latin typeface="Arial"/>
                <a:cs typeface="Times"/>
              </a:rPr>
              <a:t>Identifier les contraintes, les hypothèses, les risques (2 de 2)</a:t>
            </a:r>
            <a:endParaRPr lang="fr-CA" sz="1400" dirty="0" smtClean="0">
              <a:solidFill>
                <a:srgbClr val="000000"/>
              </a:solidFill>
              <a:latin typeface="Arial"/>
              <a:cs typeface="Times"/>
            </a:endParaRPr>
          </a:p>
          <a:p>
            <a:pPr marL="285750" indent="-285750" defTabSz="457200">
              <a:spcBef>
                <a:spcPct val="20000"/>
              </a:spcBef>
              <a:buClr>
                <a:srgbClr val="003C71"/>
              </a:buClr>
              <a:buSzPct val="125000"/>
              <a:buFont typeface="Wingdings" panose="05000000000000000000" pitchFamily="2" charset="2"/>
              <a:buChar char="§"/>
            </a:pPr>
            <a:r>
              <a:rPr lang="fr-CA" sz="1400" b="1" dirty="0" smtClean="0">
                <a:solidFill>
                  <a:srgbClr val="002060"/>
                </a:solidFill>
                <a:latin typeface="Arial"/>
                <a:cs typeface="Times"/>
              </a:rPr>
              <a:t>L’analyste d’affaires identifie les hypothèses</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latin typeface="+mj-lt"/>
                <a:cs typeface="Times"/>
              </a:rPr>
              <a:t>Facteurs qu’on soupçonne vrais mais sans être confirmés.</a:t>
            </a:r>
            <a:r>
              <a:rPr lang="fr-CA" sz="1600" dirty="0" smtClean="0">
                <a:latin typeface="+mj-lt"/>
              </a:rPr>
              <a:t> Doivent être documentées pour informer le décideur « Sponsor » (voir matrice RACI)</a:t>
            </a:r>
          </a:p>
          <a:p>
            <a:pPr marL="285750" indent="-285750" defTabSz="457200">
              <a:spcBef>
                <a:spcPct val="20000"/>
              </a:spcBef>
              <a:buClr>
                <a:srgbClr val="003C71"/>
              </a:buClr>
              <a:buSzPct val="125000"/>
              <a:buFont typeface="Wingdings" panose="05000000000000000000" pitchFamily="2" charset="2"/>
              <a:buChar char="§"/>
            </a:pPr>
            <a:r>
              <a:rPr lang="fr-CA" sz="1600" b="1" dirty="0">
                <a:solidFill>
                  <a:srgbClr val="002060"/>
                </a:solidFill>
                <a:latin typeface="Arial"/>
                <a:cs typeface="Times"/>
              </a:rPr>
              <a:t>L’analyste d’affaires identifie les </a:t>
            </a:r>
            <a:r>
              <a:rPr lang="fr-CA" sz="1600" b="1" dirty="0" smtClean="0">
                <a:solidFill>
                  <a:srgbClr val="002060"/>
                </a:solidFill>
                <a:latin typeface="Arial"/>
                <a:cs typeface="Times"/>
              </a:rPr>
              <a:t>risques</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mj-lt"/>
              </a:rPr>
              <a:t>Évènements incertains </a:t>
            </a:r>
            <a:r>
              <a:rPr lang="fr-CA" sz="1600" dirty="0">
                <a:solidFill>
                  <a:srgbClr val="000000"/>
                </a:solidFill>
                <a:latin typeface="+mj-lt"/>
              </a:rPr>
              <a:t>qui peuvent influencer la capacité </a:t>
            </a:r>
            <a:r>
              <a:rPr lang="fr-CA" sz="1600" dirty="0" smtClean="0">
                <a:solidFill>
                  <a:srgbClr val="000000"/>
                </a:solidFill>
                <a:latin typeface="+mj-lt"/>
              </a:rPr>
              <a:t>d’atteindre </a:t>
            </a:r>
            <a:r>
              <a:rPr lang="fr-CA" sz="1600" dirty="0">
                <a:solidFill>
                  <a:srgbClr val="000000"/>
                </a:solidFill>
                <a:latin typeface="+mj-lt"/>
              </a:rPr>
              <a:t>un objectif.</a:t>
            </a:r>
            <a:endParaRPr lang="fr-CA" sz="1600" b="1" dirty="0">
              <a:solidFill>
                <a:srgbClr val="002060"/>
              </a:solidFill>
              <a:latin typeface="+mj-lt"/>
              <a:cs typeface="Times"/>
            </a:endParaRPr>
          </a:p>
          <a:p>
            <a:pPr marL="285750" indent="-285750" defTabSz="457200">
              <a:spcBef>
                <a:spcPct val="20000"/>
              </a:spcBef>
              <a:buClr>
                <a:srgbClr val="003C71"/>
              </a:buClr>
              <a:buSzPct val="125000"/>
              <a:buFont typeface="Wingdings" panose="05000000000000000000" pitchFamily="2" charset="2"/>
              <a:buChar char="§"/>
            </a:pPr>
            <a:endParaRPr lang="fr-CA" sz="1600" dirty="0">
              <a:latin typeface="+mj-lt"/>
              <a:cs typeface="Times"/>
            </a:endParaRPr>
          </a:p>
        </p:txBody>
      </p:sp>
      <p:grpSp>
        <p:nvGrpSpPr>
          <p:cNvPr id="8" name="Groupe 7"/>
          <p:cNvGrpSpPr/>
          <p:nvPr/>
        </p:nvGrpSpPr>
        <p:grpSpPr>
          <a:xfrm>
            <a:off x="2486978" y="3046644"/>
            <a:ext cx="6384853" cy="3809206"/>
            <a:chOff x="1211483" y="2420888"/>
            <a:chExt cx="6384853" cy="3809206"/>
          </a:xfrm>
        </p:grpSpPr>
        <p:grpSp>
          <p:nvGrpSpPr>
            <p:cNvPr id="10" name="Group 28"/>
            <p:cNvGrpSpPr>
              <a:grpSpLocks/>
            </p:cNvGrpSpPr>
            <p:nvPr/>
          </p:nvGrpSpPr>
          <p:grpSpPr bwMode="auto">
            <a:xfrm>
              <a:off x="6081563" y="2688793"/>
              <a:ext cx="1347281" cy="1382953"/>
              <a:chOff x="2004" y="1712"/>
              <a:chExt cx="467" cy="474"/>
            </a:xfrm>
          </p:grpSpPr>
          <p:sp>
            <p:nvSpPr>
              <p:cNvPr id="32"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33"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8"/>
            <p:cNvGrpSpPr>
              <a:grpSpLocks/>
            </p:cNvGrpSpPr>
            <p:nvPr/>
          </p:nvGrpSpPr>
          <p:grpSpPr bwMode="auto">
            <a:xfrm>
              <a:off x="3567463" y="4847141"/>
              <a:ext cx="1347281" cy="1382953"/>
              <a:chOff x="2004" y="1712"/>
              <a:chExt cx="467" cy="474"/>
            </a:xfrm>
          </p:grpSpPr>
          <p:sp>
            <p:nvSpPr>
              <p:cNvPr id="29"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30"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Line 23"/>
            <p:cNvSpPr>
              <a:spLocks noChangeShapeType="1"/>
            </p:cNvSpPr>
            <p:nvPr/>
          </p:nvSpPr>
          <p:spPr bwMode="auto">
            <a:xfrm>
              <a:off x="2364201" y="3193311"/>
              <a:ext cx="1030419" cy="0"/>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13" name="Line 8"/>
            <p:cNvSpPr>
              <a:spLocks noChangeShapeType="1"/>
            </p:cNvSpPr>
            <p:nvPr/>
          </p:nvSpPr>
          <p:spPr bwMode="auto">
            <a:xfrm flipH="1">
              <a:off x="4283967" y="3983166"/>
              <a:ext cx="9524" cy="93945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14"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7580" y="55325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5"/>
            <p:cNvSpPr>
              <a:spLocks noChangeArrowheads="1"/>
            </p:cNvSpPr>
            <p:nvPr/>
          </p:nvSpPr>
          <p:spPr bwMode="gray">
            <a:xfrm>
              <a:off x="3406898" y="2420888"/>
              <a:ext cx="1903962" cy="1624352"/>
            </a:xfrm>
            <a:prstGeom prst="ellipse">
              <a:avLst/>
            </a:prstGeom>
            <a:gradFill rotWithShape="1">
              <a:gsLst>
                <a:gs pos="0">
                  <a:srgbClr val="9DC2EB"/>
                </a:gs>
                <a:gs pos="100000">
                  <a:srgbClr val="0061B2"/>
                </a:gs>
              </a:gsLst>
              <a:path path="shape">
                <a:fillToRect l="50000" t="50000" r="50000" b="50000"/>
              </a:path>
            </a:gradFill>
            <a:ln w="19050" algn="ctr">
              <a:solidFill>
                <a:srgbClr val="0061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noProof="1">
                <a:solidFill>
                  <a:prstClr val="white"/>
                </a:solidFill>
                <a:cs typeface="Arial" charset="0"/>
              </a:endParaRPr>
            </a:p>
          </p:txBody>
        </p:sp>
        <p:sp>
          <p:nvSpPr>
            <p:cNvPr id="16" name="Freeform 6"/>
            <p:cNvSpPr>
              <a:spLocks/>
            </p:cNvSpPr>
            <p:nvPr/>
          </p:nvSpPr>
          <p:spPr bwMode="gray">
            <a:xfrm>
              <a:off x="3413671" y="3128184"/>
              <a:ext cx="1849944" cy="121749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1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3675609" y="2502709"/>
              <a:ext cx="923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a:spLocks noChangeArrowheads="1"/>
            </p:cNvSpPr>
            <p:nvPr/>
          </p:nvSpPr>
          <p:spPr bwMode="auto">
            <a:xfrm>
              <a:off x="3562360" y="2743434"/>
              <a:ext cx="1628775"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2" tIns="45676" rIns="91352" bIns="45676" anchor="ctr">
              <a:spAutoFit/>
            </a:bodyPr>
            <a:lstStyle/>
            <a:p>
              <a:pPr algn="ctr" defTabSz="457200"/>
              <a:r>
                <a:rPr lang="fr-CA" altLang="fr-FR" sz="1400" b="1" noProof="1" smtClean="0">
                  <a:solidFill>
                    <a:prstClr val="white"/>
                  </a:solidFill>
                  <a:latin typeface="+mj-lt"/>
                  <a:cs typeface="Arial" charset="0"/>
                </a:rPr>
                <a:t>A</a:t>
              </a:r>
            </a:p>
            <a:p>
              <a:pPr algn="ctr" defTabSz="457200"/>
              <a:r>
                <a:rPr lang="fr-CA" altLang="fr-FR" sz="1400" b="1" noProof="1" smtClean="0">
                  <a:solidFill>
                    <a:prstClr val="white"/>
                  </a:solidFill>
                  <a:latin typeface="+mj-lt"/>
                  <a:cs typeface="Arial" charset="0"/>
                </a:rPr>
                <a:t>DÉVELOPPER</a:t>
              </a:r>
            </a:p>
            <a:p>
              <a:pPr algn="ctr" defTabSz="457200"/>
              <a:r>
                <a:rPr lang="fr-CA" altLang="fr-FR" sz="1400" b="1" noProof="1" smtClean="0">
                  <a:solidFill>
                    <a:prstClr val="white"/>
                  </a:solidFill>
                  <a:latin typeface="+mj-lt"/>
                  <a:cs typeface="Arial" charset="0"/>
                </a:rPr>
                <a:t>DIFFÉRENTES</a:t>
              </a:r>
            </a:p>
            <a:p>
              <a:pPr algn="ctr" defTabSz="457200"/>
              <a:r>
                <a:rPr lang="fr-CA" altLang="fr-FR" sz="1400" b="1" noProof="1" smtClean="0">
                  <a:solidFill>
                    <a:prstClr val="white"/>
                  </a:solidFill>
                  <a:latin typeface="+mj-lt"/>
                  <a:cs typeface="Arial" charset="0"/>
                </a:rPr>
                <a:t>OPTIONS</a:t>
              </a:r>
              <a:endParaRPr lang="fr-CA" altLang="fr-FR" sz="1400" b="1" noProof="1">
                <a:solidFill>
                  <a:prstClr val="white"/>
                </a:solidFill>
                <a:latin typeface="+mj-lt"/>
                <a:cs typeface="Arial" charset="0"/>
              </a:endParaRPr>
            </a:p>
          </p:txBody>
        </p:sp>
        <p:pic>
          <p:nvPicPr>
            <p:cNvPr id="19"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5954" y="378790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28"/>
            <p:cNvGrpSpPr>
              <a:grpSpLocks/>
            </p:cNvGrpSpPr>
            <p:nvPr/>
          </p:nvGrpSpPr>
          <p:grpSpPr bwMode="auto">
            <a:xfrm>
              <a:off x="1368972" y="2573906"/>
              <a:ext cx="1347281" cy="1382953"/>
              <a:chOff x="2004" y="1712"/>
              <a:chExt cx="467" cy="474"/>
            </a:xfrm>
          </p:grpSpPr>
          <p:sp>
            <p:nvSpPr>
              <p:cNvPr id="26"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27"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2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52">
              <a:hlinkClick r:id="rId6" action="ppaction://hlinksldjump"/>
            </p:cNvPr>
            <p:cNvSpPr>
              <a:spLocks noChangeArrowheads="1"/>
            </p:cNvSpPr>
            <p:nvPr/>
          </p:nvSpPr>
          <p:spPr bwMode="auto">
            <a:xfrm>
              <a:off x="1211483" y="2745070"/>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B</a:t>
              </a:r>
            </a:p>
            <a:p>
              <a:pPr algn="ctr" defTabSz="457200"/>
              <a:r>
                <a:rPr lang="fr-CA" altLang="fr-FR" sz="1400" b="1" noProof="1" smtClean="0">
                  <a:solidFill>
                    <a:srgbClr val="000000"/>
                  </a:solidFill>
                  <a:cs typeface="Arial" charset="0"/>
                </a:rPr>
                <a:t>Contraintes</a:t>
              </a:r>
            </a:p>
            <a:p>
              <a:pPr algn="ctr" defTabSz="457200"/>
              <a:r>
                <a:rPr lang="fr-CA" altLang="fr-FR" sz="1400" b="1" noProof="1" smtClean="0">
                  <a:solidFill>
                    <a:srgbClr val="000000"/>
                  </a:solidFill>
                  <a:cs typeface="Arial" charset="0"/>
                </a:rPr>
                <a:t>Hypothèses</a:t>
              </a:r>
            </a:p>
            <a:p>
              <a:pPr algn="ctr" defTabSz="457200"/>
              <a:r>
                <a:rPr lang="fr-CA" altLang="fr-FR" sz="1400" b="1" noProof="1" smtClean="0">
                  <a:solidFill>
                    <a:srgbClr val="000000"/>
                  </a:solidFill>
                  <a:cs typeface="Arial" charset="0"/>
                </a:rPr>
                <a:t>Risques</a:t>
              </a:r>
              <a:endParaRPr lang="fr-CA" altLang="fr-FR" sz="1400" b="1" noProof="1">
                <a:solidFill>
                  <a:srgbClr val="000000"/>
                </a:solidFill>
                <a:cs typeface="Arial" charset="0"/>
              </a:endParaRPr>
            </a:p>
          </p:txBody>
        </p:sp>
        <p:sp>
          <p:nvSpPr>
            <p:cNvPr id="22" name="Rectangle 52">
              <a:hlinkClick r:id="rId6" action="ppaction://hlinksldjump"/>
            </p:cNvPr>
            <p:cNvSpPr>
              <a:spLocks noChangeArrowheads="1"/>
            </p:cNvSpPr>
            <p:nvPr/>
          </p:nvSpPr>
          <p:spPr bwMode="auto">
            <a:xfrm>
              <a:off x="5964386" y="2781744"/>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C</a:t>
              </a:r>
            </a:p>
            <a:p>
              <a:pPr algn="ctr" defTabSz="457200"/>
              <a:r>
                <a:rPr lang="fr-CA" altLang="fr-FR" sz="1400" b="1" noProof="1" smtClean="0">
                  <a:solidFill>
                    <a:srgbClr val="000000"/>
                  </a:solidFill>
                  <a:cs typeface="Arial" charset="0"/>
                </a:rPr>
                <a:t>Faisabilité </a:t>
              </a:r>
            </a:p>
            <a:p>
              <a:pPr algn="ctr" defTabSz="457200"/>
              <a:r>
                <a:rPr lang="fr-CA" altLang="fr-FR" sz="1400" b="1" noProof="1" smtClean="0">
                  <a:solidFill>
                    <a:srgbClr val="000000"/>
                  </a:solidFill>
                  <a:cs typeface="Arial" charset="0"/>
                </a:rPr>
                <a:t>Impacts organisationnels</a:t>
              </a:r>
            </a:p>
          </p:txBody>
        </p:sp>
        <p:sp>
          <p:nvSpPr>
            <p:cNvPr id="23" name="Rectangle 52">
              <a:hlinkClick r:id="rId6" action="ppaction://hlinksldjump"/>
            </p:cNvPr>
            <p:cNvSpPr>
              <a:spLocks noChangeArrowheads="1"/>
            </p:cNvSpPr>
            <p:nvPr/>
          </p:nvSpPr>
          <p:spPr bwMode="auto">
            <a:xfrm>
              <a:off x="3467992" y="5129551"/>
              <a:ext cx="1631950" cy="7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D</a:t>
              </a:r>
            </a:p>
            <a:p>
              <a:pPr algn="ctr" defTabSz="457200"/>
              <a:r>
                <a:rPr lang="fr-CA" altLang="fr-FR" sz="1400" b="1" noProof="1" smtClean="0">
                  <a:solidFill>
                    <a:srgbClr val="000000"/>
                  </a:solidFill>
                  <a:cs typeface="Arial" charset="0"/>
                </a:rPr>
                <a:t>Meilleure</a:t>
              </a:r>
            </a:p>
            <a:p>
              <a:pPr algn="ctr" defTabSz="457200"/>
              <a:r>
                <a:rPr lang="fr-CA" altLang="fr-FR" sz="1400" b="1" noProof="1" smtClean="0">
                  <a:solidFill>
                    <a:srgbClr val="000000"/>
                  </a:solidFill>
                  <a:cs typeface="Arial" charset="0"/>
                </a:rPr>
                <a:t>option</a:t>
              </a:r>
              <a:endParaRPr lang="fr-CA" altLang="fr-FR" sz="1400" b="1" noProof="1">
                <a:solidFill>
                  <a:srgbClr val="000000"/>
                </a:solidFill>
                <a:cs typeface="Arial" charset="0"/>
              </a:endParaRPr>
            </a:p>
          </p:txBody>
        </p:sp>
        <p:sp>
          <p:nvSpPr>
            <p:cNvPr id="24" name="Line 23"/>
            <p:cNvSpPr>
              <a:spLocks noChangeShapeType="1"/>
            </p:cNvSpPr>
            <p:nvPr/>
          </p:nvSpPr>
          <p:spPr bwMode="auto">
            <a:xfrm>
              <a:off x="5349209" y="3212400"/>
              <a:ext cx="878975" cy="9445"/>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2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0280" y="56087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ZoneTexte 2"/>
          <p:cNvSpPr txBox="1"/>
          <p:nvPr/>
        </p:nvSpPr>
        <p:spPr>
          <a:xfrm>
            <a:off x="107504" y="4714623"/>
            <a:ext cx="5276030" cy="1834202"/>
          </a:xfrm>
          <a:prstGeom prst="rect">
            <a:avLst/>
          </a:prstGeom>
        </p:spPr>
        <p:txBody>
          <a:bodyPr vert="horz" wrap="none" lIns="91440" tIns="45720" rIns="91440" bIns="45720" rtlCol="0">
            <a:normAutofit fontScale="92500" lnSpcReduction="10000"/>
          </a:bodyPr>
          <a:lstStyle/>
          <a:p>
            <a:pPr marL="185738" indent="-185738">
              <a:spcBef>
                <a:spcPct val="20000"/>
              </a:spcBef>
              <a:buClr>
                <a:srgbClr val="003C71"/>
              </a:buClr>
              <a:buSzPct val="125000"/>
              <a:buFont typeface="Arial" panose="020B0604020202020204" pitchFamily="34" charset="0"/>
              <a:buChar char="•"/>
            </a:pPr>
            <a:r>
              <a:rPr lang="fr-CA" b="1" dirty="0" smtClean="0">
                <a:solidFill>
                  <a:srgbClr val="002060"/>
                </a:solidFill>
                <a:latin typeface="Arial"/>
                <a:cs typeface="Times"/>
              </a:rPr>
              <a:t>Exemple d’hypothèses et de risques</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Hypothèse: projection des ventes / profits / parts de marché </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Risque:  forte probabilité d’intensification de la concurrence</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Hypothèse:  sécurité informatique exclue</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Risque : confidentialité de l’information, vulnérables</a:t>
            </a:r>
          </a:p>
          <a:p>
            <a:pPr lvl="1">
              <a:spcBef>
                <a:spcPct val="20000"/>
              </a:spcBef>
              <a:buClr>
                <a:srgbClr val="003C71"/>
              </a:buClr>
              <a:buSzPct val="125000"/>
            </a:pPr>
            <a:r>
              <a:rPr lang="fr-CA" sz="1500" i="1" dirty="0">
                <a:solidFill>
                  <a:srgbClr val="000000"/>
                </a:solidFill>
                <a:cs typeface="Times"/>
              </a:rPr>
              <a:t> </a:t>
            </a:r>
            <a:r>
              <a:rPr lang="fr-CA" sz="1500" i="1" dirty="0" smtClean="0">
                <a:solidFill>
                  <a:srgbClr val="000000"/>
                </a:solidFill>
                <a:cs typeface="Times"/>
              </a:rPr>
              <a:t>                 aux poursuites </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Etc. </a:t>
            </a:r>
          </a:p>
        </p:txBody>
      </p:sp>
      <p:graphicFrame>
        <p:nvGraphicFramePr>
          <p:cNvPr id="35" name="Tableau 34"/>
          <p:cNvGraphicFramePr>
            <a:graphicFrameLocks noGrp="1"/>
          </p:cNvGraphicFramePr>
          <p:nvPr>
            <p:extLst>
              <p:ext uri="{D42A27DB-BD31-4B8C-83A1-F6EECF244321}">
                <p14:modId xmlns:p14="http://schemas.microsoft.com/office/powerpoint/2010/main" val="2940325805"/>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Développer différentes options</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bg1"/>
                          </a:solidFill>
                        </a:rPr>
                        <a:t>Identifier contraintes, hypothèses, risques</a:t>
                      </a:r>
                      <a:endParaRPr lang="fr-CA" sz="1000" dirty="0">
                        <a:solidFill>
                          <a:schemeClr val="bg1"/>
                        </a:solidFill>
                      </a:endParaRPr>
                    </a:p>
                  </a:txBody>
                  <a:tcPr anchor="ctr">
                    <a:solidFill>
                      <a:srgbClr val="002060"/>
                    </a:solidFill>
                  </a:tcPr>
                </a:tc>
                <a:tc>
                  <a:txBody>
                    <a:bodyPr/>
                    <a:lstStyle/>
                    <a:p>
                      <a:pPr algn="ctr"/>
                      <a:r>
                        <a:rPr lang="fr-CA" sz="1000" dirty="0" smtClean="0">
                          <a:solidFill>
                            <a:schemeClr val="accent6">
                              <a:lumMod val="50000"/>
                            </a:schemeClr>
                          </a:solidFill>
                        </a:rPr>
                        <a:t>Évaluer la faisabilité</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Recommander la meilleure option</a:t>
                      </a:r>
                      <a:endParaRPr lang="fr-CA" sz="1000" dirty="0">
                        <a:solidFill>
                          <a:schemeClr val="accent6">
                            <a:lumMod val="50000"/>
                          </a:schemeClr>
                        </a:solidFill>
                      </a:endParaRPr>
                    </a:p>
                  </a:txBody>
                  <a:tcPr anchor="ctr">
                    <a:solidFill>
                      <a:schemeClr val="bg1"/>
                    </a:solidFill>
                  </a:tcPr>
                </a:tc>
                <a:tc>
                  <a:txBody>
                    <a:bodyPr/>
                    <a:lstStyle/>
                    <a:p>
                      <a:pPr algn="ctr"/>
                      <a:endParaRPr lang="fr-CA" sz="1000" dirty="0">
                        <a:solidFill>
                          <a:schemeClr val="accent6">
                            <a:lumMod val="50000"/>
                          </a:schemeClr>
                        </a:solidFill>
                      </a:endParaRPr>
                    </a:p>
                  </a:txBody>
                  <a:tcPr anchor="ctr">
                    <a:noFill/>
                  </a:tcPr>
                </a:tc>
                <a:extLst>
                  <a:ext uri="{0D108BD9-81ED-4DB2-BD59-A6C34878D82A}">
                    <a16:rowId xmlns:a16="http://schemas.microsoft.com/office/drawing/2014/main" val="10000"/>
                  </a:ext>
                </a:extLst>
              </a:tr>
            </a:tbl>
          </a:graphicData>
        </a:graphic>
      </p:graphicFrame>
      <p:sp>
        <p:nvSpPr>
          <p:cNvPr id="36" name="Titre 23"/>
          <p:cNvSpPr txBox="1">
            <a:spLocks/>
          </p:cNvSpPr>
          <p:nvPr/>
        </p:nvSpPr>
        <p:spPr>
          <a:xfrm>
            <a:off x="196218" y="82103"/>
            <a:ext cx="8696262"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3 </a:t>
            </a:r>
            <a:r>
              <a:rPr lang="fr-CA" sz="1800" b="0" i="1" dirty="0">
                <a:solidFill>
                  <a:srgbClr val="003C71"/>
                </a:solidFill>
              </a:rPr>
              <a:t>- Activité </a:t>
            </a:r>
            <a:r>
              <a:rPr lang="fr-CA" sz="1800" b="0" i="1" dirty="0" smtClean="0">
                <a:solidFill>
                  <a:srgbClr val="003C71"/>
                </a:solidFill>
              </a:rPr>
              <a:t>B. –identifier contraintes, hypothèses, risques</a:t>
            </a:r>
            <a:endParaRPr lang="fr-CA" sz="1800" b="0" i="1" dirty="0">
              <a:solidFill>
                <a:srgbClr val="003C71"/>
              </a:solidFill>
            </a:endParaRPr>
          </a:p>
        </p:txBody>
      </p:sp>
    </p:spTree>
    <p:extLst>
      <p:ext uri="{BB962C8B-B14F-4D97-AF65-F5344CB8AC3E}">
        <p14:creationId xmlns:p14="http://schemas.microsoft.com/office/powerpoint/2010/main" val="3971567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Line 22"/>
          <p:cNvSpPr>
            <a:spLocks noChangeShapeType="1"/>
          </p:cNvSpPr>
          <p:nvPr/>
        </p:nvSpPr>
        <p:spPr bwMode="auto">
          <a:xfrm flipV="1">
            <a:off x="-1158750" y="3126287"/>
            <a:ext cx="512762" cy="165576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4" name="Ellipse 3"/>
          <p:cNvSpPr/>
          <p:nvPr/>
        </p:nvSpPr>
        <p:spPr>
          <a:xfrm>
            <a:off x="2535583" y="3111558"/>
            <a:ext cx="1565048" cy="1613877"/>
          </a:xfrm>
          <a:prstGeom prst="ellipse">
            <a:avLst/>
          </a:prstGeom>
          <a:noFill/>
          <a:ln w="2540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60" name="ZoneTexte 59"/>
          <p:cNvSpPr txBox="1"/>
          <p:nvPr/>
        </p:nvSpPr>
        <p:spPr>
          <a:xfrm>
            <a:off x="559972" y="1241564"/>
            <a:ext cx="8332508" cy="1620673"/>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b="1" dirty="0" smtClean="0">
                <a:solidFill>
                  <a:srgbClr val="000000"/>
                </a:solidFill>
                <a:latin typeface="Arial"/>
                <a:cs typeface="Times"/>
              </a:rPr>
              <a:t>Identifier les contraintes, les hypothèses, les risques (2 de 2)</a:t>
            </a:r>
            <a:endParaRPr lang="fr-CA" sz="1400" dirty="0" smtClean="0">
              <a:solidFill>
                <a:srgbClr val="000000"/>
              </a:solidFill>
              <a:latin typeface="Arial"/>
              <a:cs typeface="Times"/>
            </a:endParaRPr>
          </a:p>
          <a:p>
            <a:pPr marL="285750" indent="-285750" defTabSz="457200">
              <a:spcBef>
                <a:spcPct val="20000"/>
              </a:spcBef>
              <a:buClr>
                <a:srgbClr val="003C71"/>
              </a:buClr>
              <a:buSzPct val="125000"/>
              <a:buFont typeface="Wingdings" panose="05000000000000000000" pitchFamily="2" charset="2"/>
              <a:buChar char="§"/>
            </a:pPr>
            <a:r>
              <a:rPr lang="fr-CA" sz="1400" b="1" dirty="0" smtClean="0">
                <a:solidFill>
                  <a:srgbClr val="002060"/>
                </a:solidFill>
                <a:latin typeface="Arial"/>
                <a:cs typeface="Times"/>
              </a:rPr>
              <a:t>L’analyste d’affaires identifie les hypothèses</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latin typeface="+mj-lt"/>
                <a:cs typeface="Times"/>
              </a:rPr>
              <a:t>Facteurs qu’on soupçonne vrais mais sans être confirmés.</a:t>
            </a:r>
            <a:r>
              <a:rPr lang="fr-CA" sz="1600" dirty="0" smtClean="0">
                <a:latin typeface="+mj-lt"/>
              </a:rPr>
              <a:t> Doivent être documentées pour informer le décideur « Sponsor » (voir matrice RACI)</a:t>
            </a:r>
          </a:p>
          <a:p>
            <a:pPr marL="285750" indent="-285750" defTabSz="457200">
              <a:spcBef>
                <a:spcPct val="20000"/>
              </a:spcBef>
              <a:buClr>
                <a:srgbClr val="003C71"/>
              </a:buClr>
              <a:buSzPct val="125000"/>
              <a:buFont typeface="Wingdings" panose="05000000000000000000" pitchFamily="2" charset="2"/>
              <a:buChar char="§"/>
            </a:pPr>
            <a:r>
              <a:rPr lang="fr-CA" sz="1600" b="1" dirty="0">
                <a:solidFill>
                  <a:srgbClr val="002060"/>
                </a:solidFill>
                <a:latin typeface="Arial"/>
                <a:cs typeface="Times"/>
              </a:rPr>
              <a:t>L’analyste d’affaires identifie les </a:t>
            </a:r>
            <a:r>
              <a:rPr lang="fr-CA" sz="1600" b="1" dirty="0" smtClean="0">
                <a:solidFill>
                  <a:srgbClr val="002060"/>
                </a:solidFill>
                <a:latin typeface="Arial"/>
                <a:cs typeface="Times"/>
              </a:rPr>
              <a:t>risques</a:t>
            </a:r>
          </a:p>
          <a:p>
            <a:pPr marL="742950" lvl="1" indent="-285750" defTabSz="457200">
              <a:spcBef>
                <a:spcPct val="20000"/>
              </a:spcBef>
              <a:buClr>
                <a:srgbClr val="003C71"/>
              </a:buClr>
              <a:buSzPct val="125000"/>
              <a:buFont typeface="Wingdings" panose="05000000000000000000" pitchFamily="2" charset="2"/>
              <a:buChar char="§"/>
            </a:pPr>
            <a:r>
              <a:rPr lang="fr-CA" sz="1600" dirty="0" smtClean="0">
                <a:solidFill>
                  <a:srgbClr val="000000"/>
                </a:solidFill>
                <a:latin typeface="+mj-lt"/>
              </a:rPr>
              <a:t>Évènements incertains </a:t>
            </a:r>
            <a:r>
              <a:rPr lang="fr-CA" sz="1600" dirty="0">
                <a:solidFill>
                  <a:srgbClr val="000000"/>
                </a:solidFill>
                <a:latin typeface="+mj-lt"/>
              </a:rPr>
              <a:t>qui peuvent influencer la capacité </a:t>
            </a:r>
            <a:r>
              <a:rPr lang="fr-CA" sz="1600" dirty="0" smtClean="0">
                <a:solidFill>
                  <a:srgbClr val="000000"/>
                </a:solidFill>
                <a:latin typeface="+mj-lt"/>
              </a:rPr>
              <a:t>d’atteindre </a:t>
            </a:r>
            <a:r>
              <a:rPr lang="fr-CA" sz="1600" dirty="0">
                <a:solidFill>
                  <a:srgbClr val="000000"/>
                </a:solidFill>
                <a:latin typeface="+mj-lt"/>
              </a:rPr>
              <a:t>un objectif.</a:t>
            </a:r>
            <a:endParaRPr lang="fr-CA" sz="1600" b="1" dirty="0">
              <a:solidFill>
                <a:srgbClr val="002060"/>
              </a:solidFill>
              <a:latin typeface="+mj-lt"/>
              <a:cs typeface="Times"/>
            </a:endParaRPr>
          </a:p>
          <a:p>
            <a:pPr marL="285750" indent="-285750" defTabSz="457200">
              <a:spcBef>
                <a:spcPct val="20000"/>
              </a:spcBef>
              <a:buClr>
                <a:srgbClr val="003C71"/>
              </a:buClr>
              <a:buSzPct val="125000"/>
              <a:buFont typeface="Wingdings" panose="05000000000000000000" pitchFamily="2" charset="2"/>
              <a:buChar char="§"/>
            </a:pPr>
            <a:endParaRPr lang="fr-CA" sz="1600" dirty="0">
              <a:latin typeface="+mj-lt"/>
              <a:cs typeface="Times"/>
            </a:endParaRPr>
          </a:p>
        </p:txBody>
      </p:sp>
      <p:grpSp>
        <p:nvGrpSpPr>
          <p:cNvPr id="8" name="Groupe 7"/>
          <p:cNvGrpSpPr/>
          <p:nvPr/>
        </p:nvGrpSpPr>
        <p:grpSpPr>
          <a:xfrm>
            <a:off x="2486978" y="3046644"/>
            <a:ext cx="6384853" cy="3809206"/>
            <a:chOff x="1211483" y="2420888"/>
            <a:chExt cx="6384853" cy="3809206"/>
          </a:xfrm>
        </p:grpSpPr>
        <p:grpSp>
          <p:nvGrpSpPr>
            <p:cNvPr id="10" name="Group 28"/>
            <p:cNvGrpSpPr>
              <a:grpSpLocks/>
            </p:cNvGrpSpPr>
            <p:nvPr/>
          </p:nvGrpSpPr>
          <p:grpSpPr bwMode="auto">
            <a:xfrm>
              <a:off x="6081563" y="2688793"/>
              <a:ext cx="1347281" cy="1382953"/>
              <a:chOff x="2004" y="1712"/>
              <a:chExt cx="467" cy="474"/>
            </a:xfrm>
          </p:grpSpPr>
          <p:sp>
            <p:nvSpPr>
              <p:cNvPr id="32"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33"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8"/>
            <p:cNvGrpSpPr>
              <a:grpSpLocks/>
            </p:cNvGrpSpPr>
            <p:nvPr/>
          </p:nvGrpSpPr>
          <p:grpSpPr bwMode="auto">
            <a:xfrm>
              <a:off x="3567463" y="4847141"/>
              <a:ext cx="1347281" cy="1382953"/>
              <a:chOff x="2004" y="1712"/>
              <a:chExt cx="467" cy="474"/>
            </a:xfrm>
          </p:grpSpPr>
          <p:sp>
            <p:nvSpPr>
              <p:cNvPr id="29"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30"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Line 23"/>
            <p:cNvSpPr>
              <a:spLocks noChangeShapeType="1"/>
            </p:cNvSpPr>
            <p:nvPr/>
          </p:nvSpPr>
          <p:spPr bwMode="auto">
            <a:xfrm>
              <a:off x="2364201" y="3193311"/>
              <a:ext cx="1030419" cy="0"/>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13" name="Line 8"/>
            <p:cNvSpPr>
              <a:spLocks noChangeShapeType="1"/>
            </p:cNvSpPr>
            <p:nvPr/>
          </p:nvSpPr>
          <p:spPr bwMode="auto">
            <a:xfrm flipH="1">
              <a:off x="4283967" y="3983166"/>
              <a:ext cx="9524" cy="93945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14"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7580" y="55325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5"/>
            <p:cNvSpPr>
              <a:spLocks noChangeArrowheads="1"/>
            </p:cNvSpPr>
            <p:nvPr/>
          </p:nvSpPr>
          <p:spPr bwMode="gray">
            <a:xfrm>
              <a:off x="3406898" y="2420888"/>
              <a:ext cx="1903962" cy="1624352"/>
            </a:xfrm>
            <a:prstGeom prst="ellipse">
              <a:avLst/>
            </a:prstGeom>
            <a:gradFill rotWithShape="1">
              <a:gsLst>
                <a:gs pos="0">
                  <a:srgbClr val="9DC2EB"/>
                </a:gs>
                <a:gs pos="100000">
                  <a:srgbClr val="0061B2"/>
                </a:gs>
              </a:gsLst>
              <a:path path="shape">
                <a:fillToRect l="50000" t="50000" r="50000" b="50000"/>
              </a:path>
            </a:gradFill>
            <a:ln w="19050" algn="ctr">
              <a:solidFill>
                <a:srgbClr val="0061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noProof="1">
                <a:solidFill>
                  <a:prstClr val="white"/>
                </a:solidFill>
                <a:cs typeface="Arial" charset="0"/>
              </a:endParaRPr>
            </a:p>
          </p:txBody>
        </p:sp>
        <p:sp>
          <p:nvSpPr>
            <p:cNvPr id="16" name="Freeform 6"/>
            <p:cNvSpPr>
              <a:spLocks/>
            </p:cNvSpPr>
            <p:nvPr/>
          </p:nvSpPr>
          <p:spPr bwMode="gray">
            <a:xfrm>
              <a:off x="3413671" y="3128184"/>
              <a:ext cx="1849944" cy="121749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1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3675609" y="2502709"/>
              <a:ext cx="923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a:spLocks noChangeArrowheads="1"/>
            </p:cNvSpPr>
            <p:nvPr/>
          </p:nvSpPr>
          <p:spPr bwMode="auto">
            <a:xfrm>
              <a:off x="3562360" y="2743434"/>
              <a:ext cx="1628775"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2" tIns="45676" rIns="91352" bIns="45676" anchor="ctr">
              <a:spAutoFit/>
            </a:bodyPr>
            <a:lstStyle/>
            <a:p>
              <a:pPr algn="ctr" defTabSz="457200"/>
              <a:r>
                <a:rPr lang="fr-CA" altLang="fr-FR" sz="1400" b="1" noProof="1" smtClean="0">
                  <a:solidFill>
                    <a:prstClr val="white"/>
                  </a:solidFill>
                  <a:latin typeface="+mj-lt"/>
                  <a:cs typeface="Arial" charset="0"/>
                </a:rPr>
                <a:t>A</a:t>
              </a:r>
            </a:p>
            <a:p>
              <a:pPr algn="ctr" defTabSz="457200"/>
              <a:r>
                <a:rPr lang="fr-CA" altLang="fr-FR" sz="1400" b="1" noProof="1" smtClean="0">
                  <a:solidFill>
                    <a:prstClr val="white"/>
                  </a:solidFill>
                  <a:latin typeface="+mj-lt"/>
                  <a:cs typeface="Arial" charset="0"/>
                </a:rPr>
                <a:t>DÉVELOPPER</a:t>
              </a:r>
            </a:p>
            <a:p>
              <a:pPr algn="ctr" defTabSz="457200"/>
              <a:r>
                <a:rPr lang="fr-CA" altLang="fr-FR" sz="1400" b="1" noProof="1" smtClean="0">
                  <a:solidFill>
                    <a:prstClr val="white"/>
                  </a:solidFill>
                  <a:latin typeface="+mj-lt"/>
                  <a:cs typeface="Arial" charset="0"/>
                </a:rPr>
                <a:t>DIFFÉRENTES</a:t>
              </a:r>
            </a:p>
            <a:p>
              <a:pPr algn="ctr" defTabSz="457200"/>
              <a:r>
                <a:rPr lang="fr-CA" altLang="fr-FR" sz="1400" b="1" noProof="1" smtClean="0">
                  <a:solidFill>
                    <a:prstClr val="white"/>
                  </a:solidFill>
                  <a:latin typeface="+mj-lt"/>
                  <a:cs typeface="Arial" charset="0"/>
                </a:rPr>
                <a:t>OPTIONS</a:t>
              </a:r>
              <a:endParaRPr lang="fr-CA" altLang="fr-FR" sz="1400" b="1" noProof="1">
                <a:solidFill>
                  <a:prstClr val="white"/>
                </a:solidFill>
                <a:latin typeface="+mj-lt"/>
                <a:cs typeface="Arial" charset="0"/>
              </a:endParaRPr>
            </a:p>
          </p:txBody>
        </p:sp>
        <p:pic>
          <p:nvPicPr>
            <p:cNvPr id="19"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5954" y="378790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28"/>
            <p:cNvGrpSpPr>
              <a:grpSpLocks/>
            </p:cNvGrpSpPr>
            <p:nvPr/>
          </p:nvGrpSpPr>
          <p:grpSpPr bwMode="auto">
            <a:xfrm>
              <a:off x="1368972" y="2573906"/>
              <a:ext cx="1347281" cy="1382953"/>
              <a:chOff x="2004" y="1712"/>
              <a:chExt cx="467" cy="474"/>
            </a:xfrm>
          </p:grpSpPr>
          <p:sp>
            <p:nvSpPr>
              <p:cNvPr id="26"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27"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2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52">
              <a:hlinkClick r:id="rId6" action="ppaction://hlinksldjump"/>
            </p:cNvPr>
            <p:cNvSpPr>
              <a:spLocks noChangeArrowheads="1"/>
            </p:cNvSpPr>
            <p:nvPr/>
          </p:nvSpPr>
          <p:spPr bwMode="auto">
            <a:xfrm>
              <a:off x="1211483" y="2745070"/>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B</a:t>
              </a:r>
            </a:p>
            <a:p>
              <a:pPr algn="ctr" defTabSz="457200"/>
              <a:r>
                <a:rPr lang="fr-CA" altLang="fr-FR" sz="1400" b="1" noProof="1" smtClean="0">
                  <a:solidFill>
                    <a:srgbClr val="000000"/>
                  </a:solidFill>
                  <a:cs typeface="Arial" charset="0"/>
                </a:rPr>
                <a:t>Contraintes</a:t>
              </a:r>
            </a:p>
            <a:p>
              <a:pPr algn="ctr" defTabSz="457200"/>
              <a:r>
                <a:rPr lang="fr-CA" altLang="fr-FR" sz="1400" b="1" noProof="1" smtClean="0">
                  <a:solidFill>
                    <a:srgbClr val="000000"/>
                  </a:solidFill>
                  <a:cs typeface="Arial" charset="0"/>
                </a:rPr>
                <a:t>Hypothèses</a:t>
              </a:r>
            </a:p>
            <a:p>
              <a:pPr algn="ctr" defTabSz="457200"/>
              <a:r>
                <a:rPr lang="fr-CA" altLang="fr-FR" sz="1400" b="1" noProof="1" smtClean="0">
                  <a:solidFill>
                    <a:srgbClr val="000000"/>
                  </a:solidFill>
                  <a:cs typeface="Arial" charset="0"/>
                </a:rPr>
                <a:t>Risques</a:t>
              </a:r>
              <a:endParaRPr lang="fr-CA" altLang="fr-FR" sz="1400" b="1" noProof="1">
                <a:solidFill>
                  <a:srgbClr val="000000"/>
                </a:solidFill>
                <a:cs typeface="Arial" charset="0"/>
              </a:endParaRPr>
            </a:p>
          </p:txBody>
        </p:sp>
        <p:sp>
          <p:nvSpPr>
            <p:cNvPr id="22" name="Rectangle 52">
              <a:hlinkClick r:id="rId6" action="ppaction://hlinksldjump"/>
            </p:cNvPr>
            <p:cNvSpPr>
              <a:spLocks noChangeArrowheads="1"/>
            </p:cNvSpPr>
            <p:nvPr/>
          </p:nvSpPr>
          <p:spPr bwMode="auto">
            <a:xfrm>
              <a:off x="5964386" y="2781744"/>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C</a:t>
              </a:r>
            </a:p>
            <a:p>
              <a:pPr algn="ctr" defTabSz="457200"/>
              <a:r>
                <a:rPr lang="fr-CA" altLang="fr-FR" sz="1400" b="1" noProof="1" smtClean="0">
                  <a:solidFill>
                    <a:srgbClr val="000000"/>
                  </a:solidFill>
                  <a:cs typeface="Arial" charset="0"/>
                </a:rPr>
                <a:t>Faisabilité </a:t>
              </a:r>
            </a:p>
            <a:p>
              <a:pPr algn="ctr" defTabSz="457200"/>
              <a:r>
                <a:rPr lang="fr-CA" altLang="fr-FR" sz="1400" b="1" noProof="1" smtClean="0">
                  <a:solidFill>
                    <a:srgbClr val="000000"/>
                  </a:solidFill>
                  <a:cs typeface="Arial" charset="0"/>
                </a:rPr>
                <a:t>Impacts organisationnels</a:t>
              </a:r>
            </a:p>
          </p:txBody>
        </p:sp>
        <p:sp>
          <p:nvSpPr>
            <p:cNvPr id="23" name="Rectangle 52">
              <a:hlinkClick r:id="rId6" action="ppaction://hlinksldjump"/>
            </p:cNvPr>
            <p:cNvSpPr>
              <a:spLocks noChangeArrowheads="1"/>
            </p:cNvSpPr>
            <p:nvPr/>
          </p:nvSpPr>
          <p:spPr bwMode="auto">
            <a:xfrm>
              <a:off x="3467992" y="5129551"/>
              <a:ext cx="1631950" cy="7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D</a:t>
              </a:r>
            </a:p>
            <a:p>
              <a:pPr algn="ctr" defTabSz="457200"/>
              <a:r>
                <a:rPr lang="fr-CA" altLang="fr-FR" sz="1400" b="1" noProof="1" smtClean="0">
                  <a:solidFill>
                    <a:srgbClr val="000000"/>
                  </a:solidFill>
                  <a:cs typeface="Arial" charset="0"/>
                </a:rPr>
                <a:t>Meilleure</a:t>
              </a:r>
            </a:p>
            <a:p>
              <a:pPr algn="ctr" defTabSz="457200"/>
              <a:r>
                <a:rPr lang="fr-CA" altLang="fr-FR" sz="1400" b="1" noProof="1" smtClean="0">
                  <a:solidFill>
                    <a:srgbClr val="000000"/>
                  </a:solidFill>
                  <a:cs typeface="Arial" charset="0"/>
                </a:rPr>
                <a:t>option</a:t>
              </a:r>
              <a:endParaRPr lang="fr-CA" altLang="fr-FR" sz="1400" b="1" noProof="1">
                <a:solidFill>
                  <a:srgbClr val="000000"/>
                </a:solidFill>
                <a:cs typeface="Arial" charset="0"/>
              </a:endParaRPr>
            </a:p>
          </p:txBody>
        </p:sp>
        <p:sp>
          <p:nvSpPr>
            <p:cNvPr id="24" name="Line 23"/>
            <p:cNvSpPr>
              <a:spLocks noChangeShapeType="1"/>
            </p:cNvSpPr>
            <p:nvPr/>
          </p:nvSpPr>
          <p:spPr bwMode="auto">
            <a:xfrm>
              <a:off x="5349209" y="3212400"/>
              <a:ext cx="878975" cy="9445"/>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2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0280" y="56087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ZoneTexte 2"/>
          <p:cNvSpPr txBox="1"/>
          <p:nvPr/>
        </p:nvSpPr>
        <p:spPr>
          <a:xfrm>
            <a:off x="107504" y="4714623"/>
            <a:ext cx="5276030" cy="1834202"/>
          </a:xfrm>
          <a:prstGeom prst="rect">
            <a:avLst/>
          </a:prstGeom>
        </p:spPr>
        <p:txBody>
          <a:bodyPr vert="horz" wrap="none" lIns="91440" tIns="45720" rIns="91440" bIns="45720" rtlCol="0">
            <a:normAutofit fontScale="92500" lnSpcReduction="10000"/>
          </a:bodyPr>
          <a:lstStyle/>
          <a:p>
            <a:pPr marL="185738" indent="-185738">
              <a:spcBef>
                <a:spcPct val="20000"/>
              </a:spcBef>
              <a:buClr>
                <a:srgbClr val="003C71"/>
              </a:buClr>
              <a:buSzPct val="125000"/>
              <a:buFont typeface="Arial" panose="020B0604020202020204" pitchFamily="34" charset="0"/>
              <a:buChar char="•"/>
            </a:pPr>
            <a:r>
              <a:rPr lang="fr-CA" b="1" dirty="0" smtClean="0">
                <a:solidFill>
                  <a:srgbClr val="002060"/>
                </a:solidFill>
                <a:latin typeface="Arial"/>
                <a:cs typeface="Times"/>
              </a:rPr>
              <a:t>Exemple d’hypothèses et de risques</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Hypothèse: projection des ventes / profits / parts de marché </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Risque:  forte probabilité d’intensification de la concurrence</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Hypothèse:  sécurité informatique exclue</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Risque : confidentialité de l’information, vulnérables</a:t>
            </a:r>
          </a:p>
          <a:p>
            <a:pPr lvl="1">
              <a:spcBef>
                <a:spcPct val="20000"/>
              </a:spcBef>
              <a:buClr>
                <a:srgbClr val="003C71"/>
              </a:buClr>
              <a:buSzPct val="125000"/>
            </a:pPr>
            <a:r>
              <a:rPr lang="fr-CA" sz="1500" i="1" dirty="0">
                <a:solidFill>
                  <a:srgbClr val="000000"/>
                </a:solidFill>
                <a:cs typeface="Times"/>
              </a:rPr>
              <a:t> </a:t>
            </a:r>
            <a:r>
              <a:rPr lang="fr-CA" sz="1500" i="1" dirty="0" smtClean="0">
                <a:solidFill>
                  <a:srgbClr val="000000"/>
                </a:solidFill>
                <a:cs typeface="Times"/>
              </a:rPr>
              <a:t>                 aux poursuites </a:t>
            </a:r>
          </a:p>
          <a:p>
            <a:pPr marL="642938" lvl="1" indent="-185738">
              <a:spcBef>
                <a:spcPct val="20000"/>
              </a:spcBef>
              <a:buClr>
                <a:srgbClr val="003C71"/>
              </a:buClr>
              <a:buSzPct val="125000"/>
              <a:buFont typeface="Arial" panose="020B0604020202020204" pitchFamily="34" charset="0"/>
              <a:buChar char="•"/>
            </a:pPr>
            <a:r>
              <a:rPr lang="fr-CA" sz="1500" i="1" dirty="0" smtClean="0">
                <a:solidFill>
                  <a:srgbClr val="000000"/>
                </a:solidFill>
                <a:cs typeface="Times"/>
              </a:rPr>
              <a:t>Etc. </a:t>
            </a:r>
          </a:p>
        </p:txBody>
      </p:sp>
      <p:graphicFrame>
        <p:nvGraphicFramePr>
          <p:cNvPr id="35" name="Tableau 34"/>
          <p:cNvGraphicFramePr>
            <a:graphicFrameLocks noGrp="1"/>
          </p:cNvGraphicFramePr>
          <p:nvPr>
            <p:extLst>
              <p:ext uri="{D42A27DB-BD31-4B8C-83A1-F6EECF244321}">
                <p14:modId xmlns:p14="http://schemas.microsoft.com/office/powerpoint/2010/main" val="2940325805"/>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Développer différentes options</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bg1"/>
                          </a:solidFill>
                        </a:rPr>
                        <a:t>Identifier contraintes, hypothèses, risques</a:t>
                      </a:r>
                      <a:endParaRPr lang="fr-CA" sz="1000" dirty="0">
                        <a:solidFill>
                          <a:schemeClr val="bg1"/>
                        </a:solidFill>
                      </a:endParaRPr>
                    </a:p>
                  </a:txBody>
                  <a:tcPr anchor="ctr">
                    <a:solidFill>
                      <a:srgbClr val="002060"/>
                    </a:solidFill>
                  </a:tcPr>
                </a:tc>
                <a:tc>
                  <a:txBody>
                    <a:bodyPr/>
                    <a:lstStyle/>
                    <a:p>
                      <a:pPr algn="ctr"/>
                      <a:r>
                        <a:rPr lang="fr-CA" sz="1000" dirty="0" smtClean="0">
                          <a:solidFill>
                            <a:schemeClr val="accent6">
                              <a:lumMod val="50000"/>
                            </a:schemeClr>
                          </a:solidFill>
                        </a:rPr>
                        <a:t>Évaluer la faisabilité</a:t>
                      </a:r>
                      <a:endParaRPr lang="fr-CA" sz="1000" dirty="0">
                        <a:solidFill>
                          <a:schemeClr val="accent6">
                            <a:lumMod val="50000"/>
                          </a:schemeClr>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Recommander la meilleure option</a:t>
                      </a:r>
                      <a:endParaRPr lang="fr-CA" sz="1000" dirty="0">
                        <a:solidFill>
                          <a:schemeClr val="accent6">
                            <a:lumMod val="50000"/>
                          </a:schemeClr>
                        </a:solidFill>
                      </a:endParaRPr>
                    </a:p>
                  </a:txBody>
                  <a:tcPr anchor="ctr">
                    <a:solidFill>
                      <a:schemeClr val="bg1"/>
                    </a:solidFill>
                  </a:tcPr>
                </a:tc>
                <a:tc>
                  <a:txBody>
                    <a:bodyPr/>
                    <a:lstStyle/>
                    <a:p>
                      <a:pPr algn="ctr"/>
                      <a:endParaRPr lang="fr-CA" sz="1000" dirty="0">
                        <a:solidFill>
                          <a:schemeClr val="accent6">
                            <a:lumMod val="50000"/>
                          </a:schemeClr>
                        </a:solidFill>
                      </a:endParaRPr>
                    </a:p>
                  </a:txBody>
                  <a:tcPr anchor="ctr">
                    <a:noFill/>
                  </a:tcPr>
                </a:tc>
                <a:extLst>
                  <a:ext uri="{0D108BD9-81ED-4DB2-BD59-A6C34878D82A}">
                    <a16:rowId xmlns:a16="http://schemas.microsoft.com/office/drawing/2014/main" val="10000"/>
                  </a:ext>
                </a:extLst>
              </a:tr>
            </a:tbl>
          </a:graphicData>
        </a:graphic>
      </p:graphicFrame>
      <p:sp>
        <p:nvSpPr>
          <p:cNvPr id="36" name="Titre 23"/>
          <p:cNvSpPr txBox="1">
            <a:spLocks/>
          </p:cNvSpPr>
          <p:nvPr/>
        </p:nvSpPr>
        <p:spPr>
          <a:xfrm>
            <a:off x="196218" y="82103"/>
            <a:ext cx="8696262"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3 </a:t>
            </a:r>
            <a:r>
              <a:rPr lang="fr-CA" sz="1800" b="0" i="1" dirty="0">
                <a:solidFill>
                  <a:srgbClr val="003C71"/>
                </a:solidFill>
              </a:rPr>
              <a:t>- Activité </a:t>
            </a:r>
            <a:r>
              <a:rPr lang="fr-CA" sz="1800" b="0" i="1" dirty="0" smtClean="0">
                <a:solidFill>
                  <a:srgbClr val="003C71"/>
                </a:solidFill>
              </a:rPr>
              <a:t>B. –identifier contraintes, hypothèses, risques</a:t>
            </a:r>
            <a:endParaRPr lang="fr-CA" sz="1800" b="0" i="1" dirty="0">
              <a:solidFill>
                <a:srgbClr val="003C71"/>
              </a:solidFill>
            </a:endParaRPr>
          </a:p>
        </p:txBody>
      </p:sp>
    </p:spTree>
    <p:extLst>
      <p:ext uri="{BB962C8B-B14F-4D97-AF65-F5344CB8AC3E}">
        <p14:creationId xmlns:p14="http://schemas.microsoft.com/office/powerpoint/2010/main" val="30989165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3</a:t>
            </a:r>
            <a:br>
              <a:rPr lang="fr-CA" dirty="0" smtClean="0">
                <a:solidFill>
                  <a:srgbClr val="002060"/>
                </a:solidFill>
              </a:rPr>
            </a:br>
            <a:r>
              <a:rPr lang="fr-CA" sz="2200" dirty="0" smtClean="0">
                <a:solidFill>
                  <a:srgbClr val="002060"/>
                </a:solidFill>
              </a:rPr>
              <a:t>évaluer la faisabilité et recommander l’option la plus viable</a:t>
            </a: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Développer différentes options </a:t>
            </a:r>
            <a:r>
              <a:rPr lang="fr-CA" b="1" i="1" dirty="0" smtClean="0">
                <a:solidFill>
                  <a:srgbClr val="FF0066"/>
                </a:solidFill>
              </a:rPr>
              <a:t>;</a:t>
            </a:r>
          </a:p>
          <a:p>
            <a:pPr marL="457200" indent="-457200">
              <a:buFont typeface="+mj-lt"/>
              <a:buAutoNum type="alphaLcParenR"/>
            </a:pPr>
            <a:r>
              <a:rPr lang="fr-CA" b="1" dirty="0" smtClean="0">
                <a:solidFill>
                  <a:srgbClr val="FF0066"/>
                </a:solidFill>
              </a:rPr>
              <a:t>Identifier les contraintes, les hypothèses et les risques de chaque option ;</a:t>
            </a:r>
          </a:p>
          <a:p>
            <a:pPr marL="457200" indent="-457200">
              <a:buFont typeface="+mj-lt"/>
              <a:buAutoNum type="alphaLcParenR"/>
            </a:pPr>
            <a:r>
              <a:rPr lang="fr-CA" b="1" dirty="0" smtClean="0">
                <a:solidFill>
                  <a:srgbClr val="FF0066"/>
                </a:solidFill>
              </a:rPr>
              <a:t>Évaluer la faisabilité de chaque option ;</a:t>
            </a:r>
          </a:p>
          <a:p>
            <a:pPr marL="457200" indent="-457200">
              <a:buFont typeface="+mj-lt"/>
              <a:buAutoNum type="alphaLcParenR"/>
            </a:pPr>
            <a:r>
              <a:rPr lang="fr-CA" dirty="0" smtClean="0"/>
              <a:t>Recommander la meilleure option.</a:t>
            </a:r>
          </a:p>
          <a:p>
            <a:pPr marL="0" indent="0">
              <a:buNone/>
            </a:pPr>
            <a:endParaRPr lang="fr-CA" dirty="0"/>
          </a:p>
        </p:txBody>
      </p:sp>
    </p:spTree>
    <p:extLst>
      <p:ext uri="{BB962C8B-B14F-4D97-AF65-F5344CB8AC3E}">
        <p14:creationId xmlns:p14="http://schemas.microsoft.com/office/powerpoint/2010/main" val="10006495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Line 22"/>
          <p:cNvSpPr>
            <a:spLocks noChangeShapeType="1"/>
          </p:cNvSpPr>
          <p:nvPr/>
        </p:nvSpPr>
        <p:spPr bwMode="auto">
          <a:xfrm flipV="1">
            <a:off x="-1158750" y="3716837"/>
            <a:ext cx="512762" cy="165576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60" name="ZoneTexte 59"/>
          <p:cNvSpPr txBox="1"/>
          <p:nvPr/>
        </p:nvSpPr>
        <p:spPr>
          <a:xfrm>
            <a:off x="314324" y="1348386"/>
            <a:ext cx="8587656" cy="1648566"/>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400" b="1" dirty="0" smtClean="0">
                <a:solidFill>
                  <a:srgbClr val="000000"/>
                </a:solidFill>
                <a:latin typeface="Arial"/>
                <a:cs typeface="Times"/>
              </a:rPr>
              <a:t>Évaluer la faisabilité et les impacts de chacune des options</a:t>
            </a:r>
          </a:p>
          <a:p>
            <a:pPr marL="285750" indent="-285750" defTabSz="457200">
              <a:spcBef>
                <a:spcPct val="20000"/>
              </a:spcBef>
              <a:buClr>
                <a:srgbClr val="003C71"/>
              </a:buClr>
              <a:buSzPct val="125000"/>
              <a:buFont typeface="Wingdings" panose="05000000000000000000" pitchFamily="2" charset="2"/>
              <a:buChar char="§"/>
            </a:pPr>
            <a:r>
              <a:rPr lang="fr-CA" sz="1400" dirty="0" smtClean="0">
                <a:solidFill>
                  <a:srgbClr val="000000"/>
                </a:solidFill>
                <a:latin typeface="Arial"/>
                <a:cs typeface="Times"/>
              </a:rPr>
              <a:t>Avant de déterminer </a:t>
            </a:r>
            <a:r>
              <a:rPr lang="fr-CA" sz="1400" b="1" dirty="0" smtClean="0">
                <a:solidFill>
                  <a:srgbClr val="000000"/>
                </a:solidFill>
                <a:latin typeface="Arial"/>
                <a:cs typeface="Times"/>
              </a:rPr>
              <a:t>la meilleure option</a:t>
            </a:r>
            <a:r>
              <a:rPr lang="fr-CA" sz="1400" dirty="0" smtClean="0">
                <a:solidFill>
                  <a:srgbClr val="000000"/>
                </a:solidFill>
                <a:latin typeface="Arial"/>
                <a:cs typeface="Times"/>
              </a:rPr>
              <a:t>, il est important de les comparer entre elles selon une série de critères communs.</a:t>
            </a:r>
          </a:p>
          <a:p>
            <a:pPr marL="285750" indent="-285750" defTabSz="457200">
              <a:spcBef>
                <a:spcPct val="20000"/>
              </a:spcBef>
              <a:buClr>
                <a:srgbClr val="003C71"/>
              </a:buClr>
              <a:buSzPct val="125000"/>
              <a:buFont typeface="Wingdings" panose="05000000000000000000" pitchFamily="2" charset="2"/>
              <a:buChar char="§"/>
            </a:pPr>
            <a:r>
              <a:rPr lang="fr-CA" sz="1400" dirty="0" smtClean="0">
                <a:solidFill>
                  <a:srgbClr val="000000"/>
                </a:solidFill>
                <a:latin typeface="Arial"/>
                <a:cs typeface="Times"/>
              </a:rPr>
              <a:t>Ces critères communs sont regroupés en 4 catégories soient :</a:t>
            </a:r>
          </a:p>
          <a:p>
            <a:pPr marL="742950" lvl="1" indent="-285750" defTabSz="457200">
              <a:spcBef>
                <a:spcPct val="20000"/>
              </a:spcBef>
              <a:buClr>
                <a:srgbClr val="003C71"/>
              </a:buClr>
              <a:buSzPct val="125000"/>
              <a:buFont typeface="Wingdings" panose="05000000000000000000" pitchFamily="2" charset="2"/>
              <a:buChar char="§"/>
            </a:pPr>
            <a:r>
              <a:rPr lang="fr-CA" sz="1400" dirty="0" smtClean="0">
                <a:solidFill>
                  <a:srgbClr val="000000"/>
                </a:solidFill>
                <a:latin typeface="Arial"/>
                <a:cs typeface="Times"/>
              </a:rPr>
              <a:t>La faisabilité : (1) opérationnelle / (2) technologiques et systèmes / (3) financière / (4) temps        </a:t>
            </a:r>
          </a:p>
          <a:p>
            <a:pPr defTabSz="457200">
              <a:spcBef>
                <a:spcPct val="20000"/>
              </a:spcBef>
              <a:buClr>
                <a:srgbClr val="003C71"/>
              </a:buClr>
              <a:buSzPct val="125000"/>
            </a:pPr>
            <a:endParaRPr lang="fr-CA" sz="1400" dirty="0" smtClean="0">
              <a:solidFill>
                <a:srgbClr val="000000"/>
              </a:solidFill>
              <a:latin typeface="Arial"/>
              <a:cs typeface="Times"/>
            </a:endParaRPr>
          </a:p>
        </p:txBody>
      </p:sp>
      <p:sp>
        <p:nvSpPr>
          <p:cNvPr id="13" name="Freeform 418"/>
          <p:cNvSpPr>
            <a:spLocks noChangeAspect="1" noEditPoints="1"/>
          </p:cNvSpPr>
          <p:nvPr>
            <p:custDataLst>
              <p:tags r:id="rId1"/>
            </p:custDataLst>
          </p:nvPr>
        </p:nvSpPr>
        <p:spPr bwMode="auto">
          <a:xfrm>
            <a:off x="236383" y="5157090"/>
            <a:ext cx="346543" cy="324842"/>
          </a:xfrm>
          <a:custGeom>
            <a:avLst/>
            <a:gdLst>
              <a:gd name="T0" fmla="*/ 1654 w 3272"/>
              <a:gd name="T1" fmla="*/ 1313 h 3277"/>
              <a:gd name="T2" fmla="*/ 1425 w 3272"/>
              <a:gd name="T3" fmla="*/ 1410 h 3277"/>
              <a:gd name="T4" fmla="*/ 1162 w 3272"/>
              <a:gd name="T5" fmla="*/ 1573 h 3277"/>
              <a:gd name="T6" fmla="*/ 1161 w 3272"/>
              <a:gd name="T7" fmla="*/ 1720 h 3277"/>
              <a:gd name="T8" fmla="*/ 1293 w 3272"/>
              <a:gd name="T9" fmla="*/ 1657 h 3277"/>
              <a:gd name="T10" fmla="*/ 1382 w 3272"/>
              <a:gd name="T11" fmla="*/ 1631 h 3277"/>
              <a:gd name="T12" fmla="*/ 1399 w 3272"/>
              <a:gd name="T13" fmla="*/ 1675 h 3277"/>
              <a:gd name="T14" fmla="*/ 1240 w 3272"/>
              <a:gd name="T15" fmla="*/ 2338 h 3277"/>
              <a:gd name="T16" fmla="*/ 1222 w 3272"/>
              <a:gd name="T17" fmla="*/ 2521 h 3277"/>
              <a:gd name="T18" fmla="*/ 1258 w 3272"/>
              <a:gd name="T19" fmla="*/ 2622 h 3277"/>
              <a:gd name="T20" fmla="*/ 1333 w 3272"/>
              <a:gd name="T21" fmla="*/ 2660 h 3277"/>
              <a:gd name="T22" fmla="*/ 1457 w 3272"/>
              <a:gd name="T23" fmla="*/ 2650 h 3277"/>
              <a:gd name="T24" fmla="*/ 1673 w 3272"/>
              <a:gd name="T25" fmla="*/ 2565 h 3277"/>
              <a:gd name="T26" fmla="*/ 1937 w 3272"/>
              <a:gd name="T27" fmla="*/ 2389 h 3277"/>
              <a:gd name="T28" fmla="*/ 1915 w 3272"/>
              <a:gd name="T29" fmla="*/ 2250 h 3277"/>
              <a:gd name="T30" fmla="*/ 1774 w 3272"/>
              <a:gd name="T31" fmla="*/ 2320 h 3277"/>
              <a:gd name="T32" fmla="*/ 1710 w 3272"/>
              <a:gd name="T33" fmla="*/ 2326 h 3277"/>
              <a:gd name="T34" fmla="*/ 1702 w 3272"/>
              <a:gd name="T35" fmla="*/ 2254 h 3277"/>
              <a:gd name="T36" fmla="*/ 1882 w 3272"/>
              <a:gd name="T37" fmla="*/ 1546 h 3277"/>
              <a:gd name="T38" fmla="*/ 1890 w 3272"/>
              <a:gd name="T39" fmla="*/ 1382 h 3277"/>
              <a:gd name="T40" fmla="*/ 1830 w 3272"/>
              <a:gd name="T41" fmla="*/ 1297 h 3277"/>
              <a:gd name="T42" fmla="*/ 1715 w 3272"/>
              <a:gd name="T43" fmla="*/ 554 h 3277"/>
              <a:gd name="T44" fmla="*/ 1568 w 3272"/>
              <a:gd name="T45" fmla="*/ 626 h 3277"/>
              <a:gd name="T46" fmla="*/ 1495 w 3272"/>
              <a:gd name="T47" fmla="*/ 739 h 3277"/>
              <a:gd name="T48" fmla="*/ 1489 w 3272"/>
              <a:gd name="T49" fmla="*/ 875 h 3277"/>
              <a:gd name="T50" fmla="*/ 1573 w 3272"/>
              <a:gd name="T51" fmla="*/ 989 h 3277"/>
              <a:gd name="T52" fmla="*/ 1754 w 3272"/>
              <a:gd name="T53" fmla="*/ 1016 h 3277"/>
              <a:gd name="T54" fmla="*/ 1920 w 3272"/>
              <a:gd name="T55" fmla="*/ 949 h 3277"/>
              <a:gd name="T56" fmla="*/ 2004 w 3272"/>
              <a:gd name="T57" fmla="*/ 816 h 3277"/>
              <a:gd name="T58" fmla="*/ 2003 w 3272"/>
              <a:gd name="T59" fmla="*/ 680 h 3277"/>
              <a:gd name="T60" fmla="*/ 1939 w 3272"/>
              <a:gd name="T61" fmla="*/ 584 h 3277"/>
              <a:gd name="T62" fmla="*/ 1796 w 3272"/>
              <a:gd name="T63" fmla="*/ 546 h 3277"/>
              <a:gd name="T64" fmla="*/ 2018 w 3272"/>
              <a:gd name="T65" fmla="*/ 45 h 3277"/>
              <a:gd name="T66" fmla="*/ 2471 w 3272"/>
              <a:gd name="T67" fmla="*/ 229 h 3277"/>
              <a:gd name="T68" fmla="*/ 2844 w 3272"/>
              <a:gd name="T69" fmla="*/ 534 h 3277"/>
              <a:gd name="T70" fmla="*/ 3114 w 3272"/>
              <a:gd name="T71" fmla="*/ 936 h 3277"/>
              <a:gd name="T72" fmla="*/ 3257 w 3272"/>
              <a:gd name="T73" fmla="*/ 1411 h 3277"/>
              <a:gd name="T74" fmla="*/ 3248 w 3272"/>
              <a:gd name="T75" fmla="*/ 1922 h 3277"/>
              <a:gd name="T76" fmla="*/ 3091 w 3272"/>
              <a:gd name="T77" fmla="*/ 2390 h 3277"/>
              <a:gd name="T78" fmla="*/ 2808 w 3272"/>
              <a:gd name="T79" fmla="*/ 2782 h 3277"/>
              <a:gd name="T80" fmla="*/ 2424 w 3272"/>
              <a:gd name="T81" fmla="*/ 3075 h 3277"/>
              <a:gd name="T82" fmla="*/ 1962 w 3272"/>
              <a:gd name="T83" fmla="*/ 3245 h 3277"/>
              <a:gd name="T84" fmla="*/ 1453 w 3272"/>
              <a:gd name="T85" fmla="*/ 3267 h 3277"/>
              <a:gd name="T86" fmla="*/ 974 w 3272"/>
              <a:gd name="T87" fmla="*/ 3138 h 3277"/>
              <a:gd name="T88" fmla="*/ 566 w 3272"/>
              <a:gd name="T89" fmla="*/ 2879 h 3277"/>
              <a:gd name="T90" fmla="*/ 252 w 3272"/>
              <a:gd name="T91" fmla="*/ 2512 h 3277"/>
              <a:gd name="T92" fmla="*/ 56 w 3272"/>
              <a:gd name="T93" fmla="*/ 2063 h 3277"/>
              <a:gd name="T94" fmla="*/ 2 w 3272"/>
              <a:gd name="T95" fmla="*/ 1561 h 3277"/>
              <a:gd name="T96" fmla="*/ 95 w 3272"/>
              <a:gd name="T97" fmla="*/ 1087 h 3277"/>
              <a:gd name="T98" fmla="*/ 314 w 3272"/>
              <a:gd name="T99" fmla="*/ 673 h 3277"/>
              <a:gd name="T100" fmla="*/ 638 w 3272"/>
              <a:gd name="T101" fmla="*/ 340 h 3277"/>
              <a:gd name="T102" fmla="*/ 1045 w 3272"/>
              <a:gd name="T103" fmla="*/ 111 h 3277"/>
              <a:gd name="T104" fmla="*/ 1515 w 3272"/>
              <a:gd name="T105" fmla="*/ 4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72" h="3277">
                <a:moveTo>
                  <a:pt x="1787" y="1289"/>
                </a:moveTo>
                <a:lnTo>
                  <a:pt x="1759" y="1290"/>
                </a:lnTo>
                <a:lnTo>
                  <a:pt x="1728" y="1295"/>
                </a:lnTo>
                <a:lnTo>
                  <a:pt x="1692" y="1303"/>
                </a:lnTo>
                <a:lnTo>
                  <a:pt x="1654" y="1313"/>
                </a:lnTo>
                <a:lnTo>
                  <a:pt x="1613" y="1327"/>
                </a:lnTo>
                <a:lnTo>
                  <a:pt x="1569" y="1343"/>
                </a:lnTo>
                <a:lnTo>
                  <a:pt x="1523" y="1363"/>
                </a:lnTo>
                <a:lnTo>
                  <a:pt x="1474" y="1385"/>
                </a:lnTo>
                <a:lnTo>
                  <a:pt x="1425" y="1410"/>
                </a:lnTo>
                <a:lnTo>
                  <a:pt x="1373" y="1437"/>
                </a:lnTo>
                <a:lnTo>
                  <a:pt x="1322" y="1468"/>
                </a:lnTo>
                <a:lnTo>
                  <a:pt x="1268" y="1500"/>
                </a:lnTo>
                <a:lnTo>
                  <a:pt x="1215" y="1536"/>
                </a:lnTo>
                <a:lnTo>
                  <a:pt x="1162" y="1573"/>
                </a:lnTo>
                <a:lnTo>
                  <a:pt x="1108" y="1614"/>
                </a:lnTo>
                <a:lnTo>
                  <a:pt x="1057" y="1655"/>
                </a:lnTo>
                <a:lnTo>
                  <a:pt x="1114" y="1748"/>
                </a:lnTo>
                <a:lnTo>
                  <a:pt x="1137" y="1734"/>
                </a:lnTo>
                <a:lnTo>
                  <a:pt x="1161" y="1720"/>
                </a:lnTo>
                <a:lnTo>
                  <a:pt x="1187" y="1706"/>
                </a:lnTo>
                <a:lnTo>
                  <a:pt x="1215" y="1691"/>
                </a:lnTo>
                <a:lnTo>
                  <a:pt x="1241" y="1679"/>
                </a:lnTo>
                <a:lnTo>
                  <a:pt x="1268" y="1667"/>
                </a:lnTo>
                <a:lnTo>
                  <a:pt x="1293" y="1657"/>
                </a:lnTo>
                <a:lnTo>
                  <a:pt x="1317" y="1648"/>
                </a:lnTo>
                <a:lnTo>
                  <a:pt x="1338" y="1641"/>
                </a:lnTo>
                <a:lnTo>
                  <a:pt x="1357" y="1635"/>
                </a:lnTo>
                <a:lnTo>
                  <a:pt x="1371" y="1632"/>
                </a:lnTo>
                <a:lnTo>
                  <a:pt x="1382" y="1631"/>
                </a:lnTo>
                <a:lnTo>
                  <a:pt x="1390" y="1632"/>
                </a:lnTo>
                <a:lnTo>
                  <a:pt x="1396" y="1637"/>
                </a:lnTo>
                <a:lnTo>
                  <a:pt x="1399" y="1646"/>
                </a:lnTo>
                <a:lnTo>
                  <a:pt x="1400" y="1658"/>
                </a:lnTo>
                <a:lnTo>
                  <a:pt x="1399" y="1675"/>
                </a:lnTo>
                <a:lnTo>
                  <a:pt x="1395" y="1696"/>
                </a:lnTo>
                <a:lnTo>
                  <a:pt x="1389" y="1721"/>
                </a:lnTo>
                <a:lnTo>
                  <a:pt x="1382" y="1751"/>
                </a:lnTo>
                <a:lnTo>
                  <a:pt x="1252" y="2290"/>
                </a:lnTo>
                <a:lnTo>
                  <a:pt x="1240" y="2338"/>
                </a:lnTo>
                <a:lnTo>
                  <a:pt x="1231" y="2383"/>
                </a:lnTo>
                <a:lnTo>
                  <a:pt x="1225" y="2423"/>
                </a:lnTo>
                <a:lnTo>
                  <a:pt x="1222" y="2460"/>
                </a:lnTo>
                <a:lnTo>
                  <a:pt x="1221" y="2492"/>
                </a:lnTo>
                <a:lnTo>
                  <a:pt x="1222" y="2521"/>
                </a:lnTo>
                <a:lnTo>
                  <a:pt x="1225" y="2548"/>
                </a:lnTo>
                <a:lnTo>
                  <a:pt x="1231" y="2571"/>
                </a:lnTo>
                <a:lnTo>
                  <a:pt x="1238" y="2590"/>
                </a:lnTo>
                <a:lnTo>
                  <a:pt x="1247" y="2607"/>
                </a:lnTo>
                <a:lnTo>
                  <a:pt x="1258" y="2622"/>
                </a:lnTo>
                <a:lnTo>
                  <a:pt x="1270" y="2634"/>
                </a:lnTo>
                <a:lnTo>
                  <a:pt x="1284" y="2644"/>
                </a:lnTo>
                <a:lnTo>
                  <a:pt x="1299" y="2651"/>
                </a:lnTo>
                <a:lnTo>
                  <a:pt x="1316" y="2656"/>
                </a:lnTo>
                <a:lnTo>
                  <a:pt x="1333" y="2660"/>
                </a:lnTo>
                <a:lnTo>
                  <a:pt x="1351" y="2662"/>
                </a:lnTo>
                <a:lnTo>
                  <a:pt x="1369" y="2663"/>
                </a:lnTo>
                <a:lnTo>
                  <a:pt x="1394" y="2661"/>
                </a:lnTo>
                <a:lnTo>
                  <a:pt x="1424" y="2657"/>
                </a:lnTo>
                <a:lnTo>
                  <a:pt x="1457" y="2650"/>
                </a:lnTo>
                <a:lnTo>
                  <a:pt x="1494" y="2640"/>
                </a:lnTo>
                <a:lnTo>
                  <a:pt x="1535" y="2626"/>
                </a:lnTo>
                <a:lnTo>
                  <a:pt x="1578" y="2609"/>
                </a:lnTo>
                <a:lnTo>
                  <a:pt x="1625" y="2589"/>
                </a:lnTo>
                <a:lnTo>
                  <a:pt x="1673" y="2565"/>
                </a:lnTo>
                <a:lnTo>
                  <a:pt x="1724" y="2538"/>
                </a:lnTo>
                <a:lnTo>
                  <a:pt x="1775" y="2506"/>
                </a:lnTo>
                <a:lnTo>
                  <a:pt x="1829" y="2471"/>
                </a:lnTo>
                <a:lnTo>
                  <a:pt x="1882" y="2432"/>
                </a:lnTo>
                <a:lnTo>
                  <a:pt x="1937" y="2389"/>
                </a:lnTo>
                <a:lnTo>
                  <a:pt x="1992" y="2341"/>
                </a:lnTo>
                <a:lnTo>
                  <a:pt x="2045" y="2290"/>
                </a:lnTo>
                <a:lnTo>
                  <a:pt x="1980" y="2204"/>
                </a:lnTo>
                <a:lnTo>
                  <a:pt x="1948" y="2228"/>
                </a:lnTo>
                <a:lnTo>
                  <a:pt x="1915" y="2250"/>
                </a:lnTo>
                <a:lnTo>
                  <a:pt x="1883" y="2269"/>
                </a:lnTo>
                <a:lnTo>
                  <a:pt x="1853" y="2286"/>
                </a:lnTo>
                <a:lnTo>
                  <a:pt x="1825" y="2300"/>
                </a:lnTo>
                <a:lnTo>
                  <a:pt x="1799" y="2311"/>
                </a:lnTo>
                <a:lnTo>
                  <a:pt x="1774" y="2320"/>
                </a:lnTo>
                <a:lnTo>
                  <a:pt x="1754" y="2326"/>
                </a:lnTo>
                <a:lnTo>
                  <a:pt x="1738" y="2330"/>
                </a:lnTo>
                <a:lnTo>
                  <a:pt x="1725" y="2331"/>
                </a:lnTo>
                <a:lnTo>
                  <a:pt x="1717" y="2330"/>
                </a:lnTo>
                <a:lnTo>
                  <a:pt x="1710" y="2326"/>
                </a:lnTo>
                <a:lnTo>
                  <a:pt x="1705" y="2319"/>
                </a:lnTo>
                <a:lnTo>
                  <a:pt x="1701" y="2308"/>
                </a:lnTo>
                <a:lnTo>
                  <a:pt x="1699" y="2294"/>
                </a:lnTo>
                <a:lnTo>
                  <a:pt x="1700" y="2276"/>
                </a:lnTo>
                <a:lnTo>
                  <a:pt x="1702" y="2254"/>
                </a:lnTo>
                <a:lnTo>
                  <a:pt x="1707" y="2228"/>
                </a:lnTo>
                <a:lnTo>
                  <a:pt x="1714" y="2197"/>
                </a:lnTo>
                <a:lnTo>
                  <a:pt x="1863" y="1631"/>
                </a:lnTo>
                <a:lnTo>
                  <a:pt x="1874" y="1587"/>
                </a:lnTo>
                <a:lnTo>
                  <a:pt x="1882" y="1546"/>
                </a:lnTo>
                <a:lnTo>
                  <a:pt x="1889" y="1507"/>
                </a:lnTo>
                <a:lnTo>
                  <a:pt x="1893" y="1472"/>
                </a:lnTo>
                <a:lnTo>
                  <a:pt x="1895" y="1438"/>
                </a:lnTo>
                <a:lnTo>
                  <a:pt x="1893" y="1409"/>
                </a:lnTo>
                <a:lnTo>
                  <a:pt x="1890" y="1382"/>
                </a:lnTo>
                <a:lnTo>
                  <a:pt x="1882" y="1357"/>
                </a:lnTo>
                <a:lnTo>
                  <a:pt x="1873" y="1337"/>
                </a:lnTo>
                <a:lnTo>
                  <a:pt x="1862" y="1320"/>
                </a:lnTo>
                <a:lnTo>
                  <a:pt x="1847" y="1307"/>
                </a:lnTo>
                <a:lnTo>
                  <a:pt x="1830" y="1297"/>
                </a:lnTo>
                <a:lnTo>
                  <a:pt x="1810" y="1291"/>
                </a:lnTo>
                <a:lnTo>
                  <a:pt x="1787" y="1289"/>
                </a:lnTo>
                <a:close/>
                <a:moveTo>
                  <a:pt x="1796" y="546"/>
                </a:moveTo>
                <a:lnTo>
                  <a:pt x="1753" y="548"/>
                </a:lnTo>
                <a:lnTo>
                  <a:pt x="1715" y="554"/>
                </a:lnTo>
                <a:lnTo>
                  <a:pt x="1679" y="563"/>
                </a:lnTo>
                <a:lnTo>
                  <a:pt x="1647" y="575"/>
                </a:lnTo>
                <a:lnTo>
                  <a:pt x="1618" y="589"/>
                </a:lnTo>
                <a:lnTo>
                  <a:pt x="1591" y="606"/>
                </a:lnTo>
                <a:lnTo>
                  <a:pt x="1568" y="626"/>
                </a:lnTo>
                <a:lnTo>
                  <a:pt x="1548" y="646"/>
                </a:lnTo>
                <a:lnTo>
                  <a:pt x="1531" y="668"/>
                </a:lnTo>
                <a:lnTo>
                  <a:pt x="1517" y="691"/>
                </a:lnTo>
                <a:lnTo>
                  <a:pt x="1505" y="715"/>
                </a:lnTo>
                <a:lnTo>
                  <a:pt x="1495" y="739"/>
                </a:lnTo>
                <a:lnTo>
                  <a:pt x="1489" y="762"/>
                </a:lnTo>
                <a:lnTo>
                  <a:pt x="1485" y="786"/>
                </a:lnTo>
                <a:lnTo>
                  <a:pt x="1484" y="809"/>
                </a:lnTo>
                <a:lnTo>
                  <a:pt x="1485" y="843"/>
                </a:lnTo>
                <a:lnTo>
                  <a:pt x="1489" y="875"/>
                </a:lnTo>
                <a:lnTo>
                  <a:pt x="1498" y="904"/>
                </a:lnTo>
                <a:lnTo>
                  <a:pt x="1512" y="929"/>
                </a:lnTo>
                <a:lnTo>
                  <a:pt x="1528" y="953"/>
                </a:lnTo>
                <a:lnTo>
                  <a:pt x="1548" y="973"/>
                </a:lnTo>
                <a:lnTo>
                  <a:pt x="1573" y="989"/>
                </a:lnTo>
                <a:lnTo>
                  <a:pt x="1602" y="1002"/>
                </a:lnTo>
                <a:lnTo>
                  <a:pt x="1635" y="1011"/>
                </a:lnTo>
                <a:lnTo>
                  <a:pt x="1671" y="1017"/>
                </a:lnTo>
                <a:lnTo>
                  <a:pt x="1713" y="1019"/>
                </a:lnTo>
                <a:lnTo>
                  <a:pt x="1754" y="1016"/>
                </a:lnTo>
                <a:lnTo>
                  <a:pt x="1794" y="1010"/>
                </a:lnTo>
                <a:lnTo>
                  <a:pt x="1830" y="1000"/>
                </a:lnTo>
                <a:lnTo>
                  <a:pt x="1863" y="986"/>
                </a:lnTo>
                <a:lnTo>
                  <a:pt x="1894" y="969"/>
                </a:lnTo>
                <a:lnTo>
                  <a:pt x="1920" y="949"/>
                </a:lnTo>
                <a:lnTo>
                  <a:pt x="1944" y="926"/>
                </a:lnTo>
                <a:lnTo>
                  <a:pt x="1964" y="901"/>
                </a:lnTo>
                <a:lnTo>
                  <a:pt x="1980" y="875"/>
                </a:lnTo>
                <a:lnTo>
                  <a:pt x="1994" y="845"/>
                </a:lnTo>
                <a:lnTo>
                  <a:pt x="2004" y="816"/>
                </a:lnTo>
                <a:lnTo>
                  <a:pt x="2009" y="785"/>
                </a:lnTo>
                <a:lnTo>
                  <a:pt x="2011" y="753"/>
                </a:lnTo>
                <a:lnTo>
                  <a:pt x="2010" y="728"/>
                </a:lnTo>
                <a:lnTo>
                  <a:pt x="2008" y="704"/>
                </a:lnTo>
                <a:lnTo>
                  <a:pt x="2003" y="680"/>
                </a:lnTo>
                <a:lnTo>
                  <a:pt x="1996" y="657"/>
                </a:lnTo>
                <a:lnTo>
                  <a:pt x="1986" y="637"/>
                </a:lnTo>
                <a:lnTo>
                  <a:pt x="1973" y="618"/>
                </a:lnTo>
                <a:lnTo>
                  <a:pt x="1957" y="599"/>
                </a:lnTo>
                <a:lnTo>
                  <a:pt x="1939" y="584"/>
                </a:lnTo>
                <a:lnTo>
                  <a:pt x="1918" y="571"/>
                </a:lnTo>
                <a:lnTo>
                  <a:pt x="1893" y="561"/>
                </a:lnTo>
                <a:lnTo>
                  <a:pt x="1864" y="553"/>
                </a:lnTo>
                <a:lnTo>
                  <a:pt x="1832" y="548"/>
                </a:lnTo>
                <a:lnTo>
                  <a:pt x="1796" y="546"/>
                </a:lnTo>
                <a:close/>
                <a:moveTo>
                  <a:pt x="1615" y="0"/>
                </a:moveTo>
                <a:lnTo>
                  <a:pt x="1718" y="2"/>
                </a:lnTo>
                <a:lnTo>
                  <a:pt x="1820" y="10"/>
                </a:lnTo>
                <a:lnTo>
                  <a:pt x="1920" y="25"/>
                </a:lnTo>
                <a:lnTo>
                  <a:pt x="2018" y="45"/>
                </a:lnTo>
                <a:lnTo>
                  <a:pt x="2114" y="71"/>
                </a:lnTo>
                <a:lnTo>
                  <a:pt x="2207" y="102"/>
                </a:lnTo>
                <a:lnTo>
                  <a:pt x="2298" y="140"/>
                </a:lnTo>
                <a:lnTo>
                  <a:pt x="2386" y="181"/>
                </a:lnTo>
                <a:lnTo>
                  <a:pt x="2471" y="229"/>
                </a:lnTo>
                <a:lnTo>
                  <a:pt x="2552" y="281"/>
                </a:lnTo>
                <a:lnTo>
                  <a:pt x="2631" y="338"/>
                </a:lnTo>
                <a:lnTo>
                  <a:pt x="2706" y="399"/>
                </a:lnTo>
                <a:lnTo>
                  <a:pt x="2778" y="465"/>
                </a:lnTo>
                <a:lnTo>
                  <a:pt x="2844" y="534"/>
                </a:lnTo>
                <a:lnTo>
                  <a:pt x="2908" y="607"/>
                </a:lnTo>
                <a:lnTo>
                  <a:pt x="2967" y="684"/>
                </a:lnTo>
                <a:lnTo>
                  <a:pt x="3020" y="765"/>
                </a:lnTo>
                <a:lnTo>
                  <a:pt x="3070" y="849"/>
                </a:lnTo>
                <a:lnTo>
                  <a:pt x="3114" y="936"/>
                </a:lnTo>
                <a:lnTo>
                  <a:pt x="3154" y="1025"/>
                </a:lnTo>
                <a:lnTo>
                  <a:pt x="3188" y="1119"/>
                </a:lnTo>
                <a:lnTo>
                  <a:pt x="3216" y="1214"/>
                </a:lnTo>
                <a:lnTo>
                  <a:pt x="3239" y="1312"/>
                </a:lnTo>
                <a:lnTo>
                  <a:pt x="3257" y="1411"/>
                </a:lnTo>
                <a:lnTo>
                  <a:pt x="3268" y="1513"/>
                </a:lnTo>
                <a:lnTo>
                  <a:pt x="3272" y="1617"/>
                </a:lnTo>
                <a:lnTo>
                  <a:pt x="3270" y="1720"/>
                </a:lnTo>
                <a:lnTo>
                  <a:pt x="3262" y="1822"/>
                </a:lnTo>
                <a:lnTo>
                  <a:pt x="3248" y="1922"/>
                </a:lnTo>
                <a:lnTo>
                  <a:pt x="3227" y="2020"/>
                </a:lnTo>
                <a:lnTo>
                  <a:pt x="3201" y="2117"/>
                </a:lnTo>
                <a:lnTo>
                  <a:pt x="3170" y="2211"/>
                </a:lnTo>
                <a:lnTo>
                  <a:pt x="3132" y="2302"/>
                </a:lnTo>
                <a:lnTo>
                  <a:pt x="3091" y="2390"/>
                </a:lnTo>
                <a:lnTo>
                  <a:pt x="3043" y="2475"/>
                </a:lnTo>
                <a:lnTo>
                  <a:pt x="2991" y="2557"/>
                </a:lnTo>
                <a:lnTo>
                  <a:pt x="2934" y="2636"/>
                </a:lnTo>
                <a:lnTo>
                  <a:pt x="2874" y="2711"/>
                </a:lnTo>
                <a:lnTo>
                  <a:pt x="2808" y="2782"/>
                </a:lnTo>
                <a:lnTo>
                  <a:pt x="2739" y="2849"/>
                </a:lnTo>
                <a:lnTo>
                  <a:pt x="2666" y="2912"/>
                </a:lnTo>
                <a:lnTo>
                  <a:pt x="2589" y="2971"/>
                </a:lnTo>
                <a:lnTo>
                  <a:pt x="2508" y="3025"/>
                </a:lnTo>
                <a:lnTo>
                  <a:pt x="2424" y="3075"/>
                </a:lnTo>
                <a:lnTo>
                  <a:pt x="2337" y="3120"/>
                </a:lnTo>
                <a:lnTo>
                  <a:pt x="2247" y="3159"/>
                </a:lnTo>
                <a:lnTo>
                  <a:pt x="2155" y="3193"/>
                </a:lnTo>
                <a:lnTo>
                  <a:pt x="2060" y="3222"/>
                </a:lnTo>
                <a:lnTo>
                  <a:pt x="1962" y="3245"/>
                </a:lnTo>
                <a:lnTo>
                  <a:pt x="1863" y="3262"/>
                </a:lnTo>
                <a:lnTo>
                  <a:pt x="1761" y="3272"/>
                </a:lnTo>
                <a:lnTo>
                  <a:pt x="1658" y="3277"/>
                </a:lnTo>
                <a:lnTo>
                  <a:pt x="1554" y="3275"/>
                </a:lnTo>
                <a:lnTo>
                  <a:pt x="1453" y="3267"/>
                </a:lnTo>
                <a:lnTo>
                  <a:pt x="1353" y="3253"/>
                </a:lnTo>
                <a:lnTo>
                  <a:pt x="1255" y="3233"/>
                </a:lnTo>
                <a:lnTo>
                  <a:pt x="1159" y="3207"/>
                </a:lnTo>
                <a:lnTo>
                  <a:pt x="1065" y="3175"/>
                </a:lnTo>
                <a:lnTo>
                  <a:pt x="974" y="3138"/>
                </a:lnTo>
                <a:lnTo>
                  <a:pt x="886" y="3095"/>
                </a:lnTo>
                <a:lnTo>
                  <a:pt x="801" y="3049"/>
                </a:lnTo>
                <a:lnTo>
                  <a:pt x="719" y="2996"/>
                </a:lnTo>
                <a:lnTo>
                  <a:pt x="641" y="2939"/>
                </a:lnTo>
                <a:lnTo>
                  <a:pt x="566" y="2879"/>
                </a:lnTo>
                <a:lnTo>
                  <a:pt x="495" y="2813"/>
                </a:lnTo>
                <a:lnTo>
                  <a:pt x="427" y="2743"/>
                </a:lnTo>
                <a:lnTo>
                  <a:pt x="365" y="2670"/>
                </a:lnTo>
                <a:lnTo>
                  <a:pt x="306" y="2593"/>
                </a:lnTo>
                <a:lnTo>
                  <a:pt x="252" y="2512"/>
                </a:lnTo>
                <a:lnTo>
                  <a:pt x="202" y="2428"/>
                </a:lnTo>
                <a:lnTo>
                  <a:pt x="158" y="2341"/>
                </a:lnTo>
                <a:lnTo>
                  <a:pt x="118" y="2251"/>
                </a:lnTo>
                <a:lnTo>
                  <a:pt x="84" y="2159"/>
                </a:lnTo>
                <a:lnTo>
                  <a:pt x="56" y="2063"/>
                </a:lnTo>
                <a:lnTo>
                  <a:pt x="32" y="1966"/>
                </a:lnTo>
                <a:lnTo>
                  <a:pt x="15" y="1866"/>
                </a:lnTo>
                <a:lnTo>
                  <a:pt x="5" y="1764"/>
                </a:lnTo>
                <a:lnTo>
                  <a:pt x="0" y="1661"/>
                </a:lnTo>
                <a:lnTo>
                  <a:pt x="2" y="1561"/>
                </a:lnTo>
                <a:lnTo>
                  <a:pt x="9" y="1463"/>
                </a:lnTo>
                <a:lnTo>
                  <a:pt x="22" y="1366"/>
                </a:lnTo>
                <a:lnTo>
                  <a:pt x="41" y="1271"/>
                </a:lnTo>
                <a:lnTo>
                  <a:pt x="66" y="1178"/>
                </a:lnTo>
                <a:lnTo>
                  <a:pt x="95" y="1087"/>
                </a:lnTo>
                <a:lnTo>
                  <a:pt x="129" y="999"/>
                </a:lnTo>
                <a:lnTo>
                  <a:pt x="169" y="913"/>
                </a:lnTo>
                <a:lnTo>
                  <a:pt x="212" y="830"/>
                </a:lnTo>
                <a:lnTo>
                  <a:pt x="261" y="750"/>
                </a:lnTo>
                <a:lnTo>
                  <a:pt x="314" y="673"/>
                </a:lnTo>
                <a:lnTo>
                  <a:pt x="371" y="599"/>
                </a:lnTo>
                <a:lnTo>
                  <a:pt x="431" y="530"/>
                </a:lnTo>
                <a:lnTo>
                  <a:pt x="497" y="463"/>
                </a:lnTo>
                <a:lnTo>
                  <a:pt x="566" y="399"/>
                </a:lnTo>
                <a:lnTo>
                  <a:pt x="638" y="340"/>
                </a:lnTo>
                <a:lnTo>
                  <a:pt x="713" y="286"/>
                </a:lnTo>
                <a:lnTo>
                  <a:pt x="791" y="235"/>
                </a:lnTo>
                <a:lnTo>
                  <a:pt x="873" y="188"/>
                </a:lnTo>
                <a:lnTo>
                  <a:pt x="958" y="147"/>
                </a:lnTo>
                <a:lnTo>
                  <a:pt x="1045" y="111"/>
                </a:lnTo>
                <a:lnTo>
                  <a:pt x="1135" y="78"/>
                </a:lnTo>
                <a:lnTo>
                  <a:pt x="1227" y="52"/>
                </a:lnTo>
                <a:lnTo>
                  <a:pt x="1321" y="31"/>
                </a:lnTo>
                <a:lnTo>
                  <a:pt x="1417" y="14"/>
                </a:lnTo>
                <a:lnTo>
                  <a:pt x="1515" y="4"/>
                </a:lnTo>
                <a:lnTo>
                  <a:pt x="1615"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aphicFrame>
        <p:nvGraphicFramePr>
          <p:cNvPr id="29" name="Tableau 28"/>
          <p:cNvGraphicFramePr>
            <a:graphicFrameLocks noGrp="1"/>
          </p:cNvGraphicFramePr>
          <p:nvPr>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Développer différentes options</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tx1"/>
                          </a:solidFill>
                        </a:rPr>
                        <a:t>Identifier contraintes, hypothèses, risques</a:t>
                      </a:r>
                      <a:endParaRPr lang="fr-CA" sz="1000" dirty="0">
                        <a:solidFill>
                          <a:schemeClr val="tx1"/>
                        </a:solidFill>
                      </a:endParaRPr>
                    </a:p>
                  </a:txBody>
                  <a:tcPr anchor="ctr">
                    <a:solidFill>
                      <a:schemeClr val="bg1"/>
                    </a:solidFill>
                  </a:tcPr>
                </a:tc>
                <a:tc>
                  <a:txBody>
                    <a:bodyPr/>
                    <a:lstStyle/>
                    <a:p>
                      <a:pPr algn="ctr"/>
                      <a:r>
                        <a:rPr lang="fr-CA" sz="1000" dirty="0" smtClean="0">
                          <a:solidFill>
                            <a:schemeClr val="bg1"/>
                          </a:solidFill>
                        </a:rPr>
                        <a:t>Évaluer la faisabilité</a:t>
                      </a:r>
                      <a:endParaRPr lang="fr-CA" sz="1000" dirty="0">
                        <a:solidFill>
                          <a:schemeClr val="bg1"/>
                        </a:solidFill>
                      </a:endParaRP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Recommander la meilleure option</a:t>
                      </a:r>
                      <a:endParaRPr lang="fr-CA" sz="1000" dirty="0">
                        <a:solidFill>
                          <a:schemeClr val="accent6">
                            <a:lumMod val="50000"/>
                          </a:schemeClr>
                        </a:solidFill>
                      </a:endParaRPr>
                    </a:p>
                  </a:txBody>
                  <a:tcPr anchor="ctr">
                    <a:solidFill>
                      <a:schemeClr val="bg1"/>
                    </a:solidFill>
                  </a:tcPr>
                </a:tc>
                <a:tc>
                  <a:txBody>
                    <a:bodyPr/>
                    <a:lstStyle/>
                    <a:p>
                      <a:pPr algn="ctr"/>
                      <a:endParaRPr lang="fr-CA" sz="1000" dirty="0">
                        <a:solidFill>
                          <a:schemeClr val="accent6">
                            <a:lumMod val="50000"/>
                          </a:schemeClr>
                        </a:solidFill>
                      </a:endParaRPr>
                    </a:p>
                  </a:txBody>
                  <a:tcPr anchor="ctr">
                    <a:noFill/>
                  </a:tcPr>
                </a:tc>
                <a:extLst>
                  <a:ext uri="{0D108BD9-81ED-4DB2-BD59-A6C34878D82A}">
                    <a16:rowId xmlns:a16="http://schemas.microsoft.com/office/drawing/2014/main" val="10000"/>
                  </a:ext>
                </a:extLst>
              </a:tr>
            </a:tbl>
          </a:graphicData>
        </a:graphic>
      </p:graphicFrame>
      <p:sp>
        <p:nvSpPr>
          <p:cNvPr id="30" name="Titre 23"/>
          <p:cNvSpPr txBox="1">
            <a:spLocks/>
          </p:cNvSpPr>
          <p:nvPr/>
        </p:nvSpPr>
        <p:spPr>
          <a:xfrm>
            <a:off x="196218" y="82103"/>
            <a:ext cx="8696262"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3 </a:t>
            </a:r>
            <a:r>
              <a:rPr lang="fr-CA" sz="1800" b="0" i="1" dirty="0">
                <a:solidFill>
                  <a:srgbClr val="003C71"/>
                </a:solidFill>
              </a:rPr>
              <a:t>- Activité c</a:t>
            </a:r>
            <a:r>
              <a:rPr lang="fr-CA" sz="1800" b="0" i="1" dirty="0" smtClean="0">
                <a:solidFill>
                  <a:srgbClr val="003C71"/>
                </a:solidFill>
              </a:rPr>
              <a:t>. –évaluer la faisabilité</a:t>
            </a:r>
            <a:endParaRPr lang="fr-CA" sz="1800" b="0" i="1" dirty="0">
              <a:solidFill>
                <a:srgbClr val="003C71"/>
              </a:solidFill>
            </a:endParaRPr>
          </a:p>
        </p:txBody>
      </p:sp>
      <p:grpSp>
        <p:nvGrpSpPr>
          <p:cNvPr id="28" name="Groupe 27"/>
          <p:cNvGrpSpPr/>
          <p:nvPr/>
        </p:nvGrpSpPr>
        <p:grpSpPr>
          <a:xfrm>
            <a:off x="2486978" y="3046644"/>
            <a:ext cx="6384853" cy="3809206"/>
            <a:chOff x="1211483" y="2420888"/>
            <a:chExt cx="6384853" cy="3809206"/>
          </a:xfrm>
        </p:grpSpPr>
        <p:grpSp>
          <p:nvGrpSpPr>
            <p:cNvPr id="31" name="Group 28"/>
            <p:cNvGrpSpPr>
              <a:grpSpLocks/>
            </p:cNvGrpSpPr>
            <p:nvPr/>
          </p:nvGrpSpPr>
          <p:grpSpPr bwMode="auto">
            <a:xfrm>
              <a:off x="6081563" y="2688793"/>
              <a:ext cx="1347281" cy="1382953"/>
              <a:chOff x="2004" y="1712"/>
              <a:chExt cx="467" cy="474"/>
            </a:xfrm>
          </p:grpSpPr>
          <p:sp>
            <p:nvSpPr>
              <p:cNvPr id="53"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54"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5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Group 28"/>
            <p:cNvGrpSpPr>
              <a:grpSpLocks/>
            </p:cNvGrpSpPr>
            <p:nvPr/>
          </p:nvGrpSpPr>
          <p:grpSpPr bwMode="auto">
            <a:xfrm>
              <a:off x="3567463" y="4847141"/>
              <a:ext cx="1347281" cy="1382953"/>
              <a:chOff x="2004" y="1712"/>
              <a:chExt cx="467" cy="474"/>
            </a:xfrm>
          </p:grpSpPr>
          <p:sp>
            <p:nvSpPr>
              <p:cNvPr id="50"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51"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52"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Line 23"/>
            <p:cNvSpPr>
              <a:spLocks noChangeShapeType="1"/>
            </p:cNvSpPr>
            <p:nvPr/>
          </p:nvSpPr>
          <p:spPr bwMode="auto">
            <a:xfrm>
              <a:off x="2364201" y="3193311"/>
              <a:ext cx="1030419" cy="0"/>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34" name="Line 8"/>
            <p:cNvSpPr>
              <a:spLocks noChangeShapeType="1"/>
            </p:cNvSpPr>
            <p:nvPr/>
          </p:nvSpPr>
          <p:spPr bwMode="auto">
            <a:xfrm flipH="1">
              <a:off x="4283967" y="3983166"/>
              <a:ext cx="9524" cy="93945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35"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7580" y="55325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Oval 5"/>
            <p:cNvSpPr>
              <a:spLocks noChangeArrowheads="1"/>
            </p:cNvSpPr>
            <p:nvPr/>
          </p:nvSpPr>
          <p:spPr bwMode="gray">
            <a:xfrm>
              <a:off x="3406898" y="2420888"/>
              <a:ext cx="1903962" cy="1624352"/>
            </a:xfrm>
            <a:prstGeom prst="ellipse">
              <a:avLst/>
            </a:prstGeom>
            <a:gradFill rotWithShape="1">
              <a:gsLst>
                <a:gs pos="0">
                  <a:srgbClr val="9DC2EB"/>
                </a:gs>
                <a:gs pos="100000">
                  <a:srgbClr val="0061B2"/>
                </a:gs>
              </a:gsLst>
              <a:path path="shape">
                <a:fillToRect l="50000" t="50000" r="50000" b="50000"/>
              </a:path>
            </a:gradFill>
            <a:ln w="19050" algn="ctr">
              <a:solidFill>
                <a:srgbClr val="0061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noProof="1">
                <a:solidFill>
                  <a:prstClr val="white"/>
                </a:solidFill>
                <a:cs typeface="Arial" charset="0"/>
              </a:endParaRPr>
            </a:p>
          </p:txBody>
        </p:sp>
        <p:sp>
          <p:nvSpPr>
            <p:cNvPr id="37" name="Freeform 6"/>
            <p:cNvSpPr>
              <a:spLocks/>
            </p:cNvSpPr>
            <p:nvPr/>
          </p:nvSpPr>
          <p:spPr bwMode="gray">
            <a:xfrm>
              <a:off x="3413671" y="3128184"/>
              <a:ext cx="1849944" cy="121749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3675609" y="2502709"/>
              <a:ext cx="923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38"/>
            <p:cNvSpPr>
              <a:spLocks noChangeArrowheads="1"/>
            </p:cNvSpPr>
            <p:nvPr/>
          </p:nvSpPr>
          <p:spPr bwMode="auto">
            <a:xfrm>
              <a:off x="3562360" y="2743434"/>
              <a:ext cx="1628775"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2" tIns="45676" rIns="91352" bIns="45676" anchor="ctr">
              <a:spAutoFit/>
            </a:bodyPr>
            <a:lstStyle/>
            <a:p>
              <a:pPr algn="ctr" defTabSz="457200"/>
              <a:r>
                <a:rPr lang="fr-CA" altLang="fr-FR" sz="1400" b="1" noProof="1" smtClean="0">
                  <a:solidFill>
                    <a:prstClr val="white"/>
                  </a:solidFill>
                  <a:latin typeface="+mj-lt"/>
                  <a:cs typeface="Arial" charset="0"/>
                </a:rPr>
                <a:t>A</a:t>
              </a:r>
            </a:p>
            <a:p>
              <a:pPr algn="ctr" defTabSz="457200"/>
              <a:r>
                <a:rPr lang="fr-CA" altLang="fr-FR" sz="1400" b="1" noProof="1" smtClean="0">
                  <a:solidFill>
                    <a:prstClr val="white"/>
                  </a:solidFill>
                  <a:latin typeface="+mj-lt"/>
                  <a:cs typeface="Arial" charset="0"/>
                </a:rPr>
                <a:t>DÉVELOPPER</a:t>
              </a:r>
            </a:p>
            <a:p>
              <a:pPr algn="ctr" defTabSz="457200"/>
              <a:r>
                <a:rPr lang="fr-CA" altLang="fr-FR" sz="1400" b="1" noProof="1" smtClean="0">
                  <a:solidFill>
                    <a:prstClr val="white"/>
                  </a:solidFill>
                  <a:latin typeface="+mj-lt"/>
                  <a:cs typeface="Arial" charset="0"/>
                </a:rPr>
                <a:t>DIFFÉRENTES</a:t>
              </a:r>
            </a:p>
            <a:p>
              <a:pPr algn="ctr" defTabSz="457200"/>
              <a:r>
                <a:rPr lang="fr-CA" altLang="fr-FR" sz="1400" b="1" noProof="1" smtClean="0">
                  <a:solidFill>
                    <a:prstClr val="white"/>
                  </a:solidFill>
                  <a:latin typeface="+mj-lt"/>
                  <a:cs typeface="Arial" charset="0"/>
                </a:rPr>
                <a:t>OPTIONS</a:t>
              </a:r>
              <a:endParaRPr lang="fr-CA" altLang="fr-FR" sz="1400" b="1" noProof="1">
                <a:solidFill>
                  <a:prstClr val="white"/>
                </a:solidFill>
                <a:latin typeface="+mj-lt"/>
                <a:cs typeface="Arial" charset="0"/>
              </a:endParaRPr>
            </a:p>
          </p:txBody>
        </p:sp>
        <p:pic>
          <p:nvPicPr>
            <p:cNvPr id="40"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5954" y="378790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 name="Group 28"/>
            <p:cNvGrpSpPr>
              <a:grpSpLocks/>
            </p:cNvGrpSpPr>
            <p:nvPr/>
          </p:nvGrpSpPr>
          <p:grpSpPr bwMode="auto">
            <a:xfrm>
              <a:off x="1368972" y="2573906"/>
              <a:ext cx="1347281" cy="1382953"/>
              <a:chOff x="2004" y="1712"/>
              <a:chExt cx="467" cy="474"/>
            </a:xfrm>
          </p:grpSpPr>
          <p:sp>
            <p:nvSpPr>
              <p:cNvPr id="47"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48"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4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Rectangle 52">
              <a:hlinkClick r:id="rId7" action="ppaction://hlinksldjump"/>
            </p:cNvPr>
            <p:cNvSpPr>
              <a:spLocks noChangeArrowheads="1"/>
            </p:cNvSpPr>
            <p:nvPr/>
          </p:nvSpPr>
          <p:spPr bwMode="auto">
            <a:xfrm>
              <a:off x="1211483" y="2745070"/>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B</a:t>
              </a:r>
            </a:p>
            <a:p>
              <a:pPr algn="ctr" defTabSz="457200"/>
              <a:r>
                <a:rPr lang="fr-CA" altLang="fr-FR" sz="1400" b="1" noProof="1" smtClean="0">
                  <a:solidFill>
                    <a:srgbClr val="000000"/>
                  </a:solidFill>
                  <a:cs typeface="Arial" charset="0"/>
                </a:rPr>
                <a:t>Contraintes</a:t>
              </a:r>
            </a:p>
            <a:p>
              <a:pPr algn="ctr" defTabSz="457200"/>
              <a:r>
                <a:rPr lang="fr-CA" altLang="fr-FR" sz="1400" b="1" noProof="1" smtClean="0">
                  <a:solidFill>
                    <a:srgbClr val="000000"/>
                  </a:solidFill>
                  <a:cs typeface="Arial" charset="0"/>
                </a:rPr>
                <a:t>Hypothèses</a:t>
              </a:r>
            </a:p>
            <a:p>
              <a:pPr algn="ctr" defTabSz="457200"/>
              <a:r>
                <a:rPr lang="fr-CA" altLang="fr-FR" sz="1400" b="1" noProof="1" smtClean="0">
                  <a:solidFill>
                    <a:srgbClr val="000000"/>
                  </a:solidFill>
                  <a:cs typeface="Arial" charset="0"/>
                </a:rPr>
                <a:t>Risques</a:t>
              </a:r>
              <a:endParaRPr lang="fr-CA" altLang="fr-FR" sz="1400" b="1" noProof="1">
                <a:solidFill>
                  <a:srgbClr val="000000"/>
                </a:solidFill>
                <a:cs typeface="Arial" charset="0"/>
              </a:endParaRPr>
            </a:p>
          </p:txBody>
        </p:sp>
        <p:sp>
          <p:nvSpPr>
            <p:cNvPr id="43" name="Rectangle 52">
              <a:hlinkClick r:id="rId7" action="ppaction://hlinksldjump"/>
            </p:cNvPr>
            <p:cNvSpPr>
              <a:spLocks noChangeArrowheads="1"/>
            </p:cNvSpPr>
            <p:nvPr/>
          </p:nvSpPr>
          <p:spPr bwMode="auto">
            <a:xfrm>
              <a:off x="5964386" y="2781744"/>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C</a:t>
              </a:r>
            </a:p>
            <a:p>
              <a:pPr algn="ctr" defTabSz="457200"/>
              <a:r>
                <a:rPr lang="fr-CA" altLang="fr-FR" sz="1400" b="1" noProof="1" smtClean="0">
                  <a:solidFill>
                    <a:srgbClr val="000000"/>
                  </a:solidFill>
                  <a:cs typeface="Arial" charset="0"/>
                </a:rPr>
                <a:t>Faisabilité </a:t>
              </a:r>
            </a:p>
            <a:p>
              <a:pPr algn="ctr" defTabSz="457200"/>
              <a:r>
                <a:rPr lang="fr-CA" altLang="fr-FR" sz="1400" b="1" noProof="1" smtClean="0">
                  <a:solidFill>
                    <a:srgbClr val="000000"/>
                  </a:solidFill>
                  <a:cs typeface="Arial" charset="0"/>
                </a:rPr>
                <a:t>Impacts organisationnels</a:t>
              </a:r>
            </a:p>
          </p:txBody>
        </p:sp>
        <p:sp>
          <p:nvSpPr>
            <p:cNvPr id="44" name="Rectangle 52">
              <a:hlinkClick r:id="rId7" action="ppaction://hlinksldjump"/>
            </p:cNvPr>
            <p:cNvSpPr>
              <a:spLocks noChangeArrowheads="1"/>
            </p:cNvSpPr>
            <p:nvPr/>
          </p:nvSpPr>
          <p:spPr bwMode="auto">
            <a:xfrm>
              <a:off x="3467992" y="5129551"/>
              <a:ext cx="1631950" cy="7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D</a:t>
              </a:r>
            </a:p>
            <a:p>
              <a:pPr algn="ctr" defTabSz="457200"/>
              <a:r>
                <a:rPr lang="fr-CA" altLang="fr-FR" sz="1400" b="1" noProof="1" smtClean="0">
                  <a:solidFill>
                    <a:srgbClr val="000000"/>
                  </a:solidFill>
                  <a:cs typeface="Arial" charset="0"/>
                </a:rPr>
                <a:t>Meilleure</a:t>
              </a:r>
            </a:p>
            <a:p>
              <a:pPr algn="ctr" defTabSz="457200"/>
              <a:r>
                <a:rPr lang="fr-CA" altLang="fr-FR" sz="1400" b="1" noProof="1" smtClean="0">
                  <a:solidFill>
                    <a:srgbClr val="000000"/>
                  </a:solidFill>
                  <a:cs typeface="Arial" charset="0"/>
                </a:rPr>
                <a:t>option</a:t>
              </a:r>
              <a:endParaRPr lang="fr-CA" altLang="fr-FR" sz="1400" b="1" noProof="1">
                <a:solidFill>
                  <a:srgbClr val="000000"/>
                </a:solidFill>
                <a:cs typeface="Arial" charset="0"/>
              </a:endParaRPr>
            </a:p>
          </p:txBody>
        </p:sp>
        <p:sp>
          <p:nvSpPr>
            <p:cNvPr id="45" name="Line 23"/>
            <p:cNvSpPr>
              <a:spLocks noChangeShapeType="1"/>
            </p:cNvSpPr>
            <p:nvPr/>
          </p:nvSpPr>
          <p:spPr bwMode="auto">
            <a:xfrm>
              <a:off x="5349209" y="3212400"/>
              <a:ext cx="878975" cy="9445"/>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4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0280" y="56087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6" name="Ellipse 55"/>
          <p:cNvSpPr/>
          <p:nvPr/>
        </p:nvSpPr>
        <p:spPr>
          <a:xfrm>
            <a:off x="7236296" y="3111558"/>
            <a:ext cx="1565048" cy="1613877"/>
          </a:xfrm>
          <a:prstGeom prst="ellipse">
            <a:avLst/>
          </a:prstGeom>
          <a:noFill/>
          <a:ln w="2540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2" name="ZoneTexte 1"/>
          <p:cNvSpPr txBox="1"/>
          <p:nvPr/>
        </p:nvSpPr>
        <p:spPr>
          <a:xfrm>
            <a:off x="577292" y="5077524"/>
            <a:ext cx="4282976" cy="531883"/>
          </a:xfrm>
          <a:prstGeom prst="rect">
            <a:avLst/>
          </a:prstGeom>
        </p:spPr>
        <p:txBody>
          <a:bodyPr vert="horz" wrap="none" lIns="91440" tIns="45720" rIns="91440" bIns="45720" rtlCol="0">
            <a:normAutofit lnSpcReduction="10000"/>
          </a:bodyPr>
          <a:lstStyle/>
          <a:p>
            <a:pPr defTabSz="457200">
              <a:spcBef>
                <a:spcPct val="20000"/>
              </a:spcBef>
              <a:buClr>
                <a:srgbClr val="003C71"/>
              </a:buClr>
              <a:buSzPct val="125000"/>
            </a:pPr>
            <a:r>
              <a:rPr lang="fr-CA" sz="1400" dirty="0">
                <a:solidFill>
                  <a:srgbClr val="000000"/>
                </a:solidFill>
                <a:latin typeface="Arial"/>
                <a:cs typeface="Times"/>
              </a:rPr>
              <a:t>En général, un dossier </a:t>
            </a:r>
            <a:r>
              <a:rPr lang="fr-CA" sz="1400" dirty="0" smtClean="0">
                <a:solidFill>
                  <a:srgbClr val="000000"/>
                </a:solidFill>
                <a:latin typeface="Arial"/>
                <a:cs typeface="Times"/>
              </a:rPr>
              <a:t>de décision « Business Case »</a:t>
            </a:r>
          </a:p>
          <a:p>
            <a:pPr defTabSz="457200">
              <a:spcBef>
                <a:spcPct val="20000"/>
              </a:spcBef>
              <a:buClr>
                <a:srgbClr val="003C71"/>
              </a:buClr>
              <a:buSzPct val="125000"/>
            </a:pPr>
            <a:r>
              <a:rPr lang="fr-CA" sz="1400" dirty="0" smtClean="0">
                <a:solidFill>
                  <a:srgbClr val="000000"/>
                </a:solidFill>
                <a:latin typeface="Arial"/>
                <a:cs typeface="Times"/>
              </a:rPr>
              <a:t> </a:t>
            </a:r>
            <a:r>
              <a:rPr lang="fr-CA" sz="1400" dirty="0">
                <a:solidFill>
                  <a:srgbClr val="000000"/>
                </a:solidFill>
                <a:latin typeface="Arial"/>
                <a:cs typeface="Times"/>
              </a:rPr>
              <a:t>sera produit </a:t>
            </a:r>
            <a:r>
              <a:rPr lang="fr-CA" sz="1400" dirty="0" smtClean="0">
                <a:solidFill>
                  <a:srgbClr val="000000"/>
                </a:solidFill>
                <a:latin typeface="Arial"/>
                <a:cs typeface="Times"/>
              </a:rPr>
              <a:t>en vertu de la meilleure option</a:t>
            </a:r>
            <a:endParaRPr lang="fr-CA" sz="1400" dirty="0">
              <a:solidFill>
                <a:srgbClr val="000000"/>
              </a:solidFill>
              <a:latin typeface="Arial"/>
              <a:cs typeface="Times"/>
            </a:endParaRPr>
          </a:p>
          <a:p>
            <a:pPr marL="185738" indent="-185738">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Tree>
    <p:extLst>
      <p:ext uri="{BB962C8B-B14F-4D97-AF65-F5344CB8AC3E}">
        <p14:creationId xmlns:p14="http://schemas.microsoft.com/office/powerpoint/2010/main" val="18978018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Line 22"/>
          <p:cNvSpPr>
            <a:spLocks noChangeShapeType="1"/>
          </p:cNvSpPr>
          <p:nvPr/>
        </p:nvSpPr>
        <p:spPr bwMode="auto">
          <a:xfrm flipV="1">
            <a:off x="-1158750" y="3716837"/>
            <a:ext cx="512762" cy="165576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14" name="ZoneTexte 13"/>
          <p:cNvSpPr txBox="1"/>
          <p:nvPr/>
        </p:nvSpPr>
        <p:spPr>
          <a:xfrm>
            <a:off x="766232" y="1556792"/>
            <a:ext cx="8236000" cy="4145271"/>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2000" b="1" dirty="0" smtClean="0">
                <a:solidFill>
                  <a:srgbClr val="002060"/>
                </a:solidFill>
                <a:latin typeface="Arial"/>
                <a:cs typeface="Times"/>
              </a:rPr>
              <a:t>Facteurs à considérer lors de l’analyse de la faisabilité</a:t>
            </a:r>
          </a:p>
          <a:p>
            <a:pPr algn="ctr" defTabSz="457200">
              <a:spcBef>
                <a:spcPct val="20000"/>
              </a:spcBef>
              <a:buClr>
                <a:srgbClr val="003C71"/>
              </a:buClr>
              <a:buSzPct val="125000"/>
            </a:pPr>
            <a:endParaRPr lang="fr-CA" sz="2000" b="1" dirty="0" smtClean="0">
              <a:solidFill>
                <a:srgbClr val="002060"/>
              </a:solidFill>
              <a:latin typeface="Arial"/>
              <a:cs typeface="Times"/>
            </a:endParaRPr>
          </a:p>
          <a:p>
            <a:pPr marL="342900" indent="-342900" defTabSz="457200">
              <a:spcBef>
                <a:spcPct val="20000"/>
              </a:spcBef>
              <a:buClr>
                <a:srgbClr val="003C71"/>
              </a:buClr>
              <a:buSzPct val="125000"/>
              <a:buFont typeface="+mj-lt"/>
              <a:buAutoNum type="arabicPeriod"/>
            </a:pPr>
            <a:r>
              <a:rPr lang="fr-CA" sz="1600" b="1" dirty="0" smtClean="0">
                <a:solidFill>
                  <a:srgbClr val="000000"/>
                </a:solidFill>
                <a:latin typeface="Arial"/>
                <a:cs typeface="Times"/>
              </a:rPr>
              <a:t>Opérationnelle: </a:t>
            </a:r>
            <a:r>
              <a:rPr lang="fr-CA" dirty="0" smtClean="0">
                <a:solidFill>
                  <a:srgbClr val="000000"/>
                </a:solidFill>
                <a:latin typeface="Arial"/>
                <a:cs typeface="Times"/>
              </a:rPr>
              <a:t>Adéquation entre la solution et les besoins d’affaires. Réceptivité de l’organisation face au changement</a:t>
            </a:r>
          </a:p>
          <a:p>
            <a:pPr marL="342900" indent="-342900" defTabSz="457200">
              <a:spcBef>
                <a:spcPct val="20000"/>
              </a:spcBef>
              <a:buClr>
                <a:srgbClr val="003C71"/>
              </a:buClr>
              <a:buSzPct val="125000"/>
              <a:buFont typeface="+mj-lt"/>
              <a:buAutoNum type="arabicPeriod"/>
            </a:pPr>
            <a:endParaRPr lang="fr-CA" sz="1600" b="1" dirty="0" smtClean="0">
              <a:solidFill>
                <a:srgbClr val="000000"/>
              </a:solidFill>
              <a:latin typeface="Arial"/>
              <a:cs typeface="Times"/>
            </a:endParaRPr>
          </a:p>
          <a:p>
            <a:pPr marL="342900" indent="-342900" defTabSz="457200">
              <a:spcBef>
                <a:spcPct val="20000"/>
              </a:spcBef>
              <a:buClr>
                <a:srgbClr val="003C71"/>
              </a:buClr>
              <a:buSzPct val="125000"/>
              <a:buFont typeface="+mj-lt"/>
              <a:buAutoNum type="arabicPeriod"/>
            </a:pPr>
            <a:r>
              <a:rPr lang="fr-CA" sz="1600" b="1" dirty="0" smtClean="0">
                <a:solidFill>
                  <a:srgbClr val="000000"/>
                </a:solidFill>
                <a:latin typeface="Arial"/>
                <a:cs typeface="Times"/>
              </a:rPr>
              <a:t>Technologie/Système: </a:t>
            </a:r>
            <a:r>
              <a:rPr lang="fr-CA" sz="1600" dirty="0" smtClean="0">
                <a:solidFill>
                  <a:srgbClr val="000000"/>
                </a:solidFill>
                <a:latin typeface="Arial"/>
                <a:cs typeface="Times"/>
              </a:rPr>
              <a:t>Les technologies actuelles et les compétences techniques existentielles, sinon, est-ce faisable de les acquérir?  Avons-nous l’expertise pour installer et exploiter la solution proposée?</a:t>
            </a:r>
          </a:p>
          <a:p>
            <a:pPr marL="342900" indent="-342900" defTabSz="457200">
              <a:spcBef>
                <a:spcPct val="20000"/>
              </a:spcBef>
              <a:buClr>
                <a:srgbClr val="003C71"/>
              </a:buClr>
              <a:buSzPct val="125000"/>
              <a:buFont typeface="+mj-lt"/>
              <a:buAutoNum type="arabicPeriod"/>
            </a:pPr>
            <a:endParaRPr lang="fr-CA" sz="1600" b="1" dirty="0" smtClean="0">
              <a:solidFill>
                <a:srgbClr val="000000"/>
              </a:solidFill>
              <a:latin typeface="Arial"/>
              <a:cs typeface="Times"/>
            </a:endParaRPr>
          </a:p>
          <a:p>
            <a:pPr marL="342900" indent="-342900" defTabSz="457200">
              <a:spcBef>
                <a:spcPct val="20000"/>
              </a:spcBef>
              <a:buClr>
                <a:srgbClr val="003C71"/>
              </a:buClr>
              <a:buSzPct val="125000"/>
              <a:buFont typeface="+mj-lt"/>
              <a:buAutoNum type="arabicPeriod"/>
            </a:pPr>
            <a:r>
              <a:rPr lang="fr-CA" sz="1600" b="1" dirty="0" smtClean="0">
                <a:solidFill>
                  <a:srgbClr val="000000"/>
                </a:solidFill>
                <a:latin typeface="Arial"/>
                <a:cs typeface="Times"/>
              </a:rPr>
              <a:t>Financière: </a:t>
            </a:r>
            <a:r>
              <a:rPr lang="fr-CA" sz="1600" dirty="0" smtClean="0">
                <a:solidFill>
                  <a:srgbClr val="000000"/>
                </a:solidFill>
                <a:latin typeface="Arial"/>
                <a:cs typeface="Times"/>
              </a:rPr>
              <a:t>Évaluation des coûts d’entrée et des coûts totaux de possession. Comment financerons-nous l’investissement? L’investissement est-il rentables (TRI /  délais de récupération / VAN / retour sur investissement ).</a:t>
            </a:r>
          </a:p>
          <a:p>
            <a:pPr marL="342900" indent="-342900" defTabSz="457200">
              <a:spcBef>
                <a:spcPct val="20000"/>
              </a:spcBef>
              <a:buClr>
                <a:srgbClr val="003C71"/>
              </a:buClr>
              <a:buSzPct val="125000"/>
              <a:buFont typeface="+mj-lt"/>
              <a:buAutoNum type="arabicPeriod"/>
            </a:pPr>
            <a:endParaRPr lang="fr-CA" sz="1600" b="1" dirty="0">
              <a:solidFill>
                <a:srgbClr val="000000"/>
              </a:solidFill>
              <a:latin typeface="Arial"/>
              <a:cs typeface="Times"/>
            </a:endParaRPr>
          </a:p>
          <a:p>
            <a:pPr marL="342900" indent="-342900" defTabSz="457200">
              <a:spcBef>
                <a:spcPct val="20000"/>
              </a:spcBef>
              <a:buClr>
                <a:srgbClr val="003C71"/>
              </a:buClr>
              <a:buSzPct val="125000"/>
              <a:buFont typeface="+mj-lt"/>
              <a:buAutoNum type="arabicPeriod"/>
            </a:pPr>
            <a:r>
              <a:rPr lang="fr-CA" sz="1600" b="1" dirty="0" smtClean="0">
                <a:solidFill>
                  <a:srgbClr val="000000"/>
                </a:solidFill>
                <a:latin typeface="Arial"/>
                <a:cs typeface="Times"/>
              </a:rPr>
              <a:t>Temps: </a:t>
            </a:r>
            <a:r>
              <a:rPr lang="fr-CA" sz="1600" dirty="0" smtClean="0">
                <a:solidFill>
                  <a:srgbClr val="000000"/>
                </a:solidFill>
                <a:latin typeface="Arial"/>
                <a:cs typeface="Times"/>
              </a:rPr>
              <a:t>La solution peut-elle être livrée selon l’échéancier requis par le client?  L’échéancier est raisonnable?</a:t>
            </a:r>
          </a:p>
          <a:p>
            <a:pPr marL="285750" indent="-285750" defTabSz="457200">
              <a:spcBef>
                <a:spcPct val="20000"/>
              </a:spcBef>
              <a:buClr>
                <a:srgbClr val="003C71"/>
              </a:buClr>
              <a:buSzPct val="125000"/>
              <a:buFontTx/>
              <a:buChar char="-"/>
            </a:pPr>
            <a:endParaRPr lang="fr-CA" sz="1400" dirty="0" smtClean="0">
              <a:solidFill>
                <a:srgbClr val="000000"/>
              </a:solidFill>
              <a:latin typeface="Arial"/>
              <a:cs typeface="Times"/>
            </a:endParaRPr>
          </a:p>
          <a:p>
            <a:pPr defTabSz="457200">
              <a:spcBef>
                <a:spcPct val="20000"/>
              </a:spcBef>
              <a:buClr>
                <a:srgbClr val="003C71"/>
              </a:buClr>
              <a:buSzPct val="125000"/>
            </a:pPr>
            <a:r>
              <a:rPr lang="fr-CA" sz="1400" dirty="0" smtClean="0">
                <a:solidFill>
                  <a:srgbClr val="000000"/>
                </a:solidFill>
                <a:latin typeface="Arial"/>
                <a:cs typeface="Times"/>
              </a:rPr>
              <a:t>       </a:t>
            </a:r>
          </a:p>
          <a:p>
            <a:pPr defTabSz="457200">
              <a:spcBef>
                <a:spcPct val="20000"/>
              </a:spcBef>
              <a:buClr>
                <a:srgbClr val="003C71"/>
              </a:buClr>
              <a:buSzPct val="125000"/>
            </a:pPr>
            <a:endParaRPr lang="fr-CA" sz="1400" dirty="0" smtClean="0">
              <a:solidFill>
                <a:srgbClr val="000000"/>
              </a:solidFill>
              <a:latin typeface="Arial"/>
              <a:cs typeface="Times"/>
            </a:endParaRPr>
          </a:p>
        </p:txBody>
      </p:sp>
      <p:grpSp>
        <p:nvGrpSpPr>
          <p:cNvPr id="15" name="Group 235"/>
          <p:cNvGrpSpPr>
            <a:grpSpLocks noChangeAspect="1"/>
          </p:cNvGrpSpPr>
          <p:nvPr>
            <p:custDataLst>
              <p:tags r:id="rId1"/>
            </p:custDataLst>
          </p:nvPr>
        </p:nvGrpSpPr>
        <p:grpSpPr bwMode="auto">
          <a:xfrm>
            <a:off x="296332" y="2257734"/>
            <a:ext cx="552450" cy="574675"/>
            <a:chOff x="1957" y="1752"/>
            <a:chExt cx="348" cy="362"/>
          </a:xfrm>
          <a:solidFill>
            <a:schemeClr val="accent6">
              <a:lumMod val="50000"/>
            </a:schemeClr>
          </a:solidFill>
        </p:grpSpPr>
        <p:sp>
          <p:nvSpPr>
            <p:cNvPr id="16" name="Freeform 237"/>
            <p:cNvSpPr>
              <a:spLocks noEditPoints="1"/>
            </p:cNvSpPr>
            <p:nvPr/>
          </p:nvSpPr>
          <p:spPr bwMode="auto">
            <a:xfrm>
              <a:off x="1957" y="1884"/>
              <a:ext cx="228" cy="230"/>
            </a:xfrm>
            <a:custGeom>
              <a:avLst/>
              <a:gdLst>
                <a:gd name="T0" fmla="*/ 971 w 2284"/>
                <a:gd name="T1" fmla="*/ 637 h 2302"/>
                <a:gd name="T2" fmla="*/ 780 w 2284"/>
                <a:gd name="T3" fmla="*/ 749 h 2302"/>
                <a:gd name="T4" fmla="*/ 650 w 2284"/>
                <a:gd name="T5" fmla="*/ 928 h 2302"/>
                <a:gd name="T6" fmla="*/ 602 w 2284"/>
                <a:gd name="T7" fmla="*/ 1151 h 2302"/>
                <a:gd name="T8" fmla="*/ 650 w 2284"/>
                <a:gd name="T9" fmla="*/ 1374 h 2302"/>
                <a:gd name="T10" fmla="*/ 780 w 2284"/>
                <a:gd name="T11" fmla="*/ 1553 h 2302"/>
                <a:gd name="T12" fmla="*/ 971 w 2284"/>
                <a:gd name="T13" fmla="*/ 1665 h 2302"/>
                <a:gd name="T14" fmla="*/ 1201 w 2284"/>
                <a:gd name="T15" fmla="*/ 1689 h 2302"/>
                <a:gd name="T16" fmla="*/ 1416 w 2284"/>
                <a:gd name="T17" fmla="*/ 1617 h 2302"/>
                <a:gd name="T18" fmla="*/ 1579 w 2284"/>
                <a:gd name="T19" fmla="*/ 1470 h 2302"/>
                <a:gd name="T20" fmla="*/ 1671 w 2284"/>
                <a:gd name="T21" fmla="*/ 1266 h 2302"/>
                <a:gd name="T22" fmla="*/ 1671 w 2284"/>
                <a:gd name="T23" fmla="*/ 1034 h 2302"/>
                <a:gd name="T24" fmla="*/ 1579 w 2284"/>
                <a:gd name="T25" fmla="*/ 831 h 2302"/>
                <a:gd name="T26" fmla="*/ 1416 w 2284"/>
                <a:gd name="T27" fmla="*/ 683 h 2302"/>
                <a:gd name="T28" fmla="*/ 1201 w 2284"/>
                <a:gd name="T29" fmla="*/ 613 h 2302"/>
                <a:gd name="T30" fmla="*/ 1430 w 2284"/>
                <a:gd name="T31" fmla="*/ 3 h 2302"/>
                <a:gd name="T32" fmla="*/ 1513 w 2284"/>
                <a:gd name="T33" fmla="*/ 69 h 2302"/>
                <a:gd name="T34" fmla="*/ 1588 w 2284"/>
                <a:gd name="T35" fmla="*/ 310 h 2302"/>
                <a:gd name="T36" fmla="*/ 1859 w 2284"/>
                <a:gd name="T37" fmla="*/ 296 h 2302"/>
                <a:gd name="T38" fmla="*/ 1952 w 2284"/>
                <a:gd name="T39" fmla="*/ 299 h 2302"/>
                <a:gd name="T40" fmla="*/ 2268 w 2284"/>
                <a:gd name="T41" fmla="*/ 800 h 2302"/>
                <a:gd name="T42" fmla="*/ 2281 w 2284"/>
                <a:gd name="T43" fmla="*/ 895 h 2302"/>
                <a:gd name="T44" fmla="*/ 2223 w 2284"/>
                <a:gd name="T45" fmla="*/ 970 h 2302"/>
                <a:gd name="T46" fmla="*/ 2092 w 2284"/>
                <a:gd name="T47" fmla="*/ 1203 h 2302"/>
                <a:gd name="T48" fmla="*/ 2259 w 2284"/>
                <a:gd name="T49" fmla="*/ 1363 h 2302"/>
                <a:gd name="T50" fmla="*/ 2284 w 2284"/>
                <a:gd name="T51" fmla="*/ 1456 h 2302"/>
                <a:gd name="T52" fmla="*/ 1994 w 2284"/>
                <a:gd name="T53" fmla="*/ 1972 h 2302"/>
                <a:gd name="T54" fmla="*/ 1901 w 2284"/>
                <a:gd name="T55" fmla="*/ 2014 h 2302"/>
                <a:gd name="T56" fmla="*/ 1704 w 2284"/>
                <a:gd name="T57" fmla="*/ 1918 h 2302"/>
                <a:gd name="T58" fmla="*/ 1527 w 2284"/>
                <a:gd name="T59" fmla="*/ 2176 h 2302"/>
                <a:gd name="T60" fmla="*/ 1479 w 2284"/>
                <a:gd name="T61" fmla="*/ 2274 h 2302"/>
                <a:gd name="T62" fmla="*/ 883 w 2284"/>
                <a:gd name="T63" fmla="*/ 2302 h 2302"/>
                <a:gd name="T64" fmla="*/ 795 w 2284"/>
                <a:gd name="T65" fmla="*/ 2266 h 2302"/>
                <a:gd name="T66" fmla="*/ 759 w 2284"/>
                <a:gd name="T67" fmla="*/ 2176 h 2302"/>
                <a:gd name="T68" fmla="*/ 581 w 2284"/>
                <a:gd name="T69" fmla="*/ 1918 h 2302"/>
                <a:gd name="T70" fmla="*/ 384 w 2284"/>
                <a:gd name="T71" fmla="*/ 2014 h 2302"/>
                <a:gd name="T72" fmla="*/ 291 w 2284"/>
                <a:gd name="T73" fmla="*/ 1972 h 2302"/>
                <a:gd name="T74" fmla="*/ 1 w 2284"/>
                <a:gd name="T75" fmla="*/ 1456 h 2302"/>
                <a:gd name="T76" fmla="*/ 25 w 2284"/>
                <a:gd name="T77" fmla="*/ 1363 h 2302"/>
                <a:gd name="T78" fmla="*/ 192 w 2284"/>
                <a:gd name="T79" fmla="*/ 1203 h 2302"/>
                <a:gd name="T80" fmla="*/ 62 w 2284"/>
                <a:gd name="T81" fmla="*/ 970 h 2302"/>
                <a:gd name="T82" fmla="*/ 4 w 2284"/>
                <a:gd name="T83" fmla="*/ 895 h 2302"/>
                <a:gd name="T84" fmla="*/ 16 w 2284"/>
                <a:gd name="T85" fmla="*/ 800 h 2302"/>
                <a:gd name="T86" fmla="*/ 333 w 2284"/>
                <a:gd name="T87" fmla="*/ 299 h 2302"/>
                <a:gd name="T88" fmla="*/ 427 w 2284"/>
                <a:gd name="T89" fmla="*/ 296 h 2302"/>
                <a:gd name="T90" fmla="*/ 697 w 2284"/>
                <a:gd name="T91" fmla="*/ 310 h 2302"/>
                <a:gd name="T92" fmla="*/ 771 w 2284"/>
                <a:gd name="T93" fmla="*/ 69 h 2302"/>
                <a:gd name="T94" fmla="*/ 855 w 2284"/>
                <a:gd name="T95" fmla="*/ 3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84" h="2302">
                  <a:moveTo>
                    <a:pt x="1143" y="610"/>
                  </a:moveTo>
                  <a:lnTo>
                    <a:pt x="1083" y="613"/>
                  </a:lnTo>
                  <a:lnTo>
                    <a:pt x="1026" y="622"/>
                  </a:lnTo>
                  <a:lnTo>
                    <a:pt x="971" y="637"/>
                  </a:lnTo>
                  <a:lnTo>
                    <a:pt x="919" y="658"/>
                  </a:lnTo>
                  <a:lnTo>
                    <a:pt x="870" y="683"/>
                  </a:lnTo>
                  <a:lnTo>
                    <a:pt x="823" y="714"/>
                  </a:lnTo>
                  <a:lnTo>
                    <a:pt x="780" y="749"/>
                  </a:lnTo>
                  <a:lnTo>
                    <a:pt x="741" y="788"/>
                  </a:lnTo>
                  <a:lnTo>
                    <a:pt x="706" y="831"/>
                  </a:lnTo>
                  <a:lnTo>
                    <a:pt x="675" y="878"/>
                  </a:lnTo>
                  <a:lnTo>
                    <a:pt x="650" y="928"/>
                  </a:lnTo>
                  <a:lnTo>
                    <a:pt x="629" y="979"/>
                  </a:lnTo>
                  <a:lnTo>
                    <a:pt x="614" y="1034"/>
                  </a:lnTo>
                  <a:lnTo>
                    <a:pt x="605" y="1092"/>
                  </a:lnTo>
                  <a:lnTo>
                    <a:pt x="602" y="1151"/>
                  </a:lnTo>
                  <a:lnTo>
                    <a:pt x="605" y="1209"/>
                  </a:lnTo>
                  <a:lnTo>
                    <a:pt x="614" y="1266"/>
                  </a:lnTo>
                  <a:lnTo>
                    <a:pt x="629" y="1321"/>
                  </a:lnTo>
                  <a:lnTo>
                    <a:pt x="650" y="1374"/>
                  </a:lnTo>
                  <a:lnTo>
                    <a:pt x="675" y="1424"/>
                  </a:lnTo>
                  <a:lnTo>
                    <a:pt x="706" y="1470"/>
                  </a:lnTo>
                  <a:lnTo>
                    <a:pt x="741" y="1513"/>
                  </a:lnTo>
                  <a:lnTo>
                    <a:pt x="780" y="1553"/>
                  </a:lnTo>
                  <a:lnTo>
                    <a:pt x="823" y="1588"/>
                  </a:lnTo>
                  <a:lnTo>
                    <a:pt x="870" y="1617"/>
                  </a:lnTo>
                  <a:lnTo>
                    <a:pt x="919" y="1644"/>
                  </a:lnTo>
                  <a:lnTo>
                    <a:pt x="971" y="1665"/>
                  </a:lnTo>
                  <a:lnTo>
                    <a:pt x="1026" y="1679"/>
                  </a:lnTo>
                  <a:lnTo>
                    <a:pt x="1083" y="1689"/>
                  </a:lnTo>
                  <a:lnTo>
                    <a:pt x="1143" y="1692"/>
                  </a:lnTo>
                  <a:lnTo>
                    <a:pt x="1201" y="1689"/>
                  </a:lnTo>
                  <a:lnTo>
                    <a:pt x="1258" y="1679"/>
                  </a:lnTo>
                  <a:lnTo>
                    <a:pt x="1313" y="1664"/>
                  </a:lnTo>
                  <a:lnTo>
                    <a:pt x="1366" y="1644"/>
                  </a:lnTo>
                  <a:lnTo>
                    <a:pt x="1416" y="1617"/>
                  </a:lnTo>
                  <a:lnTo>
                    <a:pt x="1462" y="1588"/>
                  </a:lnTo>
                  <a:lnTo>
                    <a:pt x="1505" y="1553"/>
                  </a:lnTo>
                  <a:lnTo>
                    <a:pt x="1544" y="1513"/>
                  </a:lnTo>
                  <a:lnTo>
                    <a:pt x="1579" y="1470"/>
                  </a:lnTo>
                  <a:lnTo>
                    <a:pt x="1609" y="1424"/>
                  </a:lnTo>
                  <a:lnTo>
                    <a:pt x="1636" y="1374"/>
                  </a:lnTo>
                  <a:lnTo>
                    <a:pt x="1655" y="1321"/>
                  </a:lnTo>
                  <a:lnTo>
                    <a:pt x="1671" y="1266"/>
                  </a:lnTo>
                  <a:lnTo>
                    <a:pt x="1681" y="1209"/>
                  </a:lnTo>
                  <a:lnTo>
                    <a:pt x="1684" y="1151"/>
                  </a:lnTo>
                  <a:lnTo>
                    <a:pt x="1681" y="1092"/>
                  </a:lnTo>
                  <a:lnTo>
                    <a:pt x="1671" y="1034"/>
                  </a:lnTo>
                  <a:lnTo>
                    <a:pt x="1655" y="979"/>
                  </a:lnTo>
                  <a:lnTo>
                    <a:pt x="1636" y="928"/>
                  </a:lnTo>
                  <a:lnTo>
                    <a:pt x="1609" y="878"/>
                  </a:lnTo>
                  <a:lnTo>
                    <a:pt x="1579" y="831"/>
                  </a:lnTo>
                  <a:lnTo>
                    <a:pt x="1544" y="788"/>
                  </a:lnTo>
                  <a:lnTo>
                    <a:pt x="1505" y="749"/>
                  </a:lnTo>
                  <a:lnTo>
                    <a:pt x="1462" y="714"/>
                  </a:lnTo>
                  <a:lnTo>
                    <a:pt x="1416" y="683"/>
                  </a:lnTo>
                  <a:lnTo>
                    <a:pt x="1366" y="658"/>
                  </a:lnTo>
                  <a:lnTo>
                    <a:pt x="1313" y="637"/>
                  </a:lnTo>
                  <a:lnTo>
                    <a:pt x="1258" y="622"/>
                  </a:lnTo>
                  <a:lnTo>
                    <a:pt x="1201" y="613"/>
                  </a:lnTo>
                  <a:lnTo>
                    <a:pt x="1143" y="610"/>
                  </a:lnTo>
                  <a:close/>
                  <a:moveTo>
                    <a:pt x="883" y="0"/>
                  </a:moveTo>
                  <a:lnTo>
                    <a:pt x="1402" y="0"/>
                  </a:lnTo>
                  <a:lnTo>
                    <a:pt x="1430" y="3"/>
                  </a:lnTo>
                  <a:lnTo>
                    <a:pt x="1456" y="12"/>
                  </a:lnTo>
                  <a:lnTo>
                    <a:pt x="1479" y="28"/>
                  </a:lnTo>
                  <a:lnTo>
                    <a:pt x="1499" y="46"/>
                  </a:lnTo>
                  <a:lnTo>
                    <a:pt x="1513" y="69"/>
                  </a:lnTo>
                  <a:lnTo>
                    <a:pt x="1523" y="96"/>
                  </a:lnTo>
                  <a:lnTo>
                    <a:pt x="1527" y="124"/>
                  </a:lnTo>
                  <a:lnTo>
                    <a:pt x="1527" y="281"/>
                  </a:lnTo>
                  <a:lnTo>
                    <a:pt x="1588" y="310"/>
                  </a:lnTo>
                  <a:lnTo>
                    <a:pt x="1648" y="344"/>
                  </a:lnTo>
                  <a:lnTo>
                    <a:pt x="1704" y="383"/>
                  </a:lnTo>
                  <a:lnTo>
                    <a:pt x="1839" y="305"/>
                  </a:lnTo>
                  <a:lnTo>
                    <a:pt x="1859" y="296"/>
                  </a:lnTo>
                  <a:lnTo>
                    <a:pt x="1880" y="290"/>
                  </a:lnTo>
                  <a:lnTo>
                    <a:pt x="1901" y="288"/>
                  </a:lnTo>
                  <a:lnTo>
                    <a:pt x="1927" y="290"/>
                  </a:lnTo>
                  <a:lnTo>
                    <a:pt x="1952" y="299"/>
                  </a:lnTo>
                  <a:lnTo>
                    <a:pt x="1974" y="312"/>
                  </a:lnTo>
                  <a:lnTo>
                    <a:pt x="1994" y="329"/>
                  </a:lnTo>
                  <a:lnTo>
                    <a:pt x="2009" y="351"/>
                  </a:lnTo>
                  <a:lnTo>
                    <a:pt x="2268" y="800"/>
                  </a:lnTo>
                  <a:lnTo>
                    <a:pt x="2279" y="822"/>
                  </a:lnTo>
                  <a:lnTo>
                    <a:pt x="2284" y="846"/>
                  </a:lnTo>
                  <a:lnTo>
                    <a:pt x="2284" y="870"/>
                  </a:lnTo>
                  <a:lnTo>
                    <a:pt x="2281" y="895"/>
                  </a:lnTo>
                  <a:lnTo>
                    <a:pt x="2272" y="918"/>
                  </a:lnTo>
                  <a:lnTo>
                    <a:pt x="2259" y="939"/>
                  </a:lnTo>
                  <a:lnTo>
                    <a:pt x="2243" y="956"/>
                  </a:lnTo>
                  <a:lnTo>
                    <a:pt x="2223" y="970"/>
                  </a:lnTo>
                  <a:lnTo>
                    <a:pt x="2088" y="1048"/>
                  </a:lnTo>
                  <a:lnTo>
                    <a:pt x="2092" y="1099"/>
                  </a:lnTo>
                  <a:lnTo>
                    <a:pt x="2093" y="1151"/>
                  </a:lnTo>
                  <a:lnTo>
                    <a:pt x="2092" y="1203"/>
                  </a:lnTo>
                  <a:lnTo>
                    <a:pt x="2088" y="1253"/>
                  </a:lnTo>
                  <a:lnTo>
                    <a:pt x="2223" y="1331"/>
                  </a:lnTo>
                  <a:lnTo>
                    <a:pt x="2243" y="1346"/>
                  </a:lnTo>
                  <a:lnTo>
                    <a:pt x="2259" y="1363"/>
                  </a:lnTo>
                  <a:lnTo>
                    <a:pt x="2272" y="1384"/>
                  </a:lnTo>
                  <a:lnTo>
                    <a:pt x="2281" y="1407"/>
                  </a:lnTo>
                  <a:lnTo>
                    <a:pt x="2284" y="1432"/>
                  </a:lnTo>
                  <a:lnTo>
                    <a:pt x="2284" y="1456"/>
                  </a:lnTo>
                  <a:lnTo>
                    <a:pt x="2279" y="1479"/>
                  </a:lnTo>
                  <a:lnTo>
                    <a:pt x="2268" y="1502"/>
                  </a:lnTo>
                  <a:lnTo>
                    <a:pt x="2009" y="1951"/>
                  </a:lnTo>
                  <a:lnTo>
                    <a:pt x="1994" y="1972"/>
                  </a:lnTo>
                  <a:lnTo>
                    <a:pt x="1974" y="1989"/>
                  </a:lnTo>
                  <a:lnTo>
                    <a:pt x="1952" y="2003"/>
                  </a:lnTo>
                  <a:lnTo>
                    <a:pt x="1927" y="2010"/>
                  </a:lnTo>
                  <a:lnTo>
                    <a:pt x="1901" y="2014"/>
                  </a:lnTo>
                  <a:lnTo>
                    <a:pt x="1880" y="2011"/>
                  </a:lnTo>
                  <a:lnTo>
                    <a:pt x="1859" y="2006"/>
                  </a:lnTo>
                  <a:lnTo>
                    <a:pt x="1839" y="1996"/>
                  </a:lnTo>
                  <a:lnTo>
                    <a:pt x="1704" y="1918"/>
                  </a:lnTo>
                  <a:lnTo>
                    <a:pt x="1648" y="1956"/>
                  </a:lnTo>
                  <a:lnTo>
                    <a:pt x="1588" y="1991"/>
                  </a:lnTo>
                  <a:lnTo>
                    <a:pt x="1527" y="2021"/>
                  </a:lnTo>
                  <a:lnTo>
                    <a:pt x="1527" y="2176"/>
                  </a:lnTo>
                  <a:lnTo>
                    <a:pt x="1523" y="2205"/>
                  </a:lnTo>
                  <a:lnTo>
                    <a:pt x="1513" y="2231"/>
                  </a:lnTo>
                  <a:lnTo>
                    <a:pt x="1499" y="2255"/>
                  </a:lnTo>
                  <a:lnTo>
                    <a:pt x="1479" y="2274"/>
                  </a:lnTo>
                  <a:lnTo>
                    <a:pt x="1456" y="2289"/>
                  </a:lnTo>
                  <a:lnTo>
                    <a:pt x="1430" y="2299"/>
                  </a:lnTo>
                  <a:lnTo>
                    <a:pt x="1402" y="2302"/>
                  </a:lnTo>
                  <a:lnTo>
                    <a:pt x="883" y="2302"/>
                  </a:lnTo>
                  <a:lnTo>
                    <a:pt x="859" y="2300"/>
                  </a:lnTo>
                  <a:lnTo>
                    <a:pt x="836" y="2292"/>
                  </a:lnTo>
                  <a:lnTo>
                    <a:pt x="814" y="2281"/>
                  </a:lnTo>
                  <a:lnTo>
                    <a:pt x="795" y="2266"/>
                  </a:lnTo>
                  <a:lnTo>
                    <a:pt x="780" y="2246"/>
                  </a:lnTo>
                  <a:lnTo>
                    <a:pt x="768" y="2225"/>
                  </a:lnTo>
                  <a:lnTo>
                    <a:pt x="761" y="2202"/>
                  </a:lnTo>
                  <a:lnTo>
                    <a:pt x="759" y="2176"/>
                  </a:lnTo>
                  <a:lnTo>
                    <a:pt x="759" y="2021"/>
                  </a:lnTo>
                  <a:lnTo>
                    <a:pt x="697" y="1991"/>
                  </a:lnTo>
                  <a:lnTo>
                    <a:pt x="638" y="1956"/>
                  </a:lnTo>
                  <a:lnTo>
                    <a:pt x="581" y="1918"/>
                  </a:lnTo>
                  <a:lnTo>
                    <a:pt x="447" y="1996"/>
                  </a:lnTo>
                  <a:lnTo>
                    <a:pt x="427" y="2006"/>
                  </a:lnTo>
                  <a:lnTo>
                    <a:pt x="406" y="2011"/>
                  </a:lnTo>
                  <a:lnTo>
                    <a:pt x="384" y="2014"/>
                  </a:lnTo>
                  <a:lnTo>
                    <a:pt x="357" y="2010"/>
                  </a:lnTo>
                  <a:lnTo>
                    <a:pt x="333" y="2003"/>
                  </a:lnTo>
                  <a:lnTo>
                    <a:pt x="310" y="1989"/>
                  </a:lnTo>
                  <a:lnTo>
                    <a:pt x="291" y="1972"/>
                  </a:lnTo>
                  <a:lnTo>
                    <a:pt x="276" y="1951"/>
                  </a:lnTo>
                  <a:lnTo>
                    <a:pt x="16" y="1502"/>
                  </a:lnTo>
                  <a:lnTo>
                    <a:pt x="7" y="1479"/>
                  </a:lnTo>
                  <a:lnTo>
                    <a:pt x="1" y="1456"/>
                  </a:lnTo>
                  <a:lnTo>
                    <a:pt x="0" y="1432"/>
                  </a:lnTo>
                  <a:lnTo>
                    <a:pt x="4" y="1407"/>
                  </a:lnTo>
                  <a:lnTo>
                    <a:pt x="13" y="1384"/>
                  </a:lnTo>
                  <a:lnTo>
                    <a:pt x="25" y="1363"/>
                  </a:lnTo>
                  <a:lnTo>
                    <a:pt x="42" y="1346"/>
                  </a:lnTo>
                  <a:lnTo>
                    <a:pt x="62" y="1331"/>
                  </a:lnTo>
                  <a:lnTo>
                    <a:pt x="197" y="1253"/>
                  </a:lnTo>
                  <a:lnTo>
                    <a:pt x="192" y="1203"/>
                  </a:lnTo>
                  <a:lnTo>
                    <a:pt x="191" y="1151"/>
                  </a:lnTo>
                  <a:lnTo>
                    <a:pt x="192" y="1099"/>
                  </a:lnTo>
                  <a:lnTo>
                    <a:pt x="197" y="1048"/>
                  </a:lnTo>
                  <a:lnTo>
                    <a:pt x="62" y="970"/>
                  </a:lnTo>
                  <a:lnTo>
                    <a:pt x="42" y="956"/>
                  </a:lnTo>
                  <a:lnTo>
                    <a:pt x="25" y="939"/>
                  </a:lnTo>
                  <a:lnTo>
                    <a:pt x="13" y="918"/>
                  </a:lnTo>
                  <a:lnTo>
                    <a:pt x="4" y="895"/>
                  </a:lnTo>
                  <a:lnTo>
                    <a:pt x="0" y="870"/>
                  </a:lnTo>
                  <a:lnTo>
                    <a:pt x="1" y="846"/>
                  </a:lnTo>
                  <a:lnTo>
                    <a:pt x="7" y="822"/>
                  </a:lnTo>
                  <a:lnTo>
                    <a:pt x="16" y="800"/>
                  </a:lnTo>
                  <a:lnTo>
                    <a:pt x="276" y="351"/>
                  </a:lnTo>
                  <a:lnTo>
                    <a:pt x="291" y="329"/>
                  </a:lnTo>
                  <a:lnTo>
                    <a:pt x="310" y="312"/>
                  </a:lnTo>
                  <a:lnTo>
                    <a:pt x="333" y="299"/>
                  </a:lnTo>
                  <a:lnTo>
                    <a:pt x="357" y="290"/>
                  </a:lnTo>
                  <a:lnTo>
                    <a:pt x="384" y="288"/>
                  </a:lnTo>
                  <a:lnTo>
                    <a:pt x="406" y="290"/>
                  </a:lnTo>
                  <a:lnTo>
                    <a:pt x="427" y="296"/>
                  </a:lnTo>
                  <a:lnTo>
                    <a:pt x="447" y="305"/>
                  </a:lnTo>
                  <a:lnTo>
                    <a:pt x="581" y="383"/>
                  </a:lnTo>
                  <a:lnTo>
                    <a:pt x="638" y="344"/>
                  </a:lnTo>
                  <a:lnTo>
                    <a:pt x="697" y="310"/>
                  </a:lnTo>
                  <a:lnTo>
                    <a:pt x="759" y="281"/>
                  </a:lnTo>
                  <a:lnTo>
                    <a:pt x="759" y="124"/>
                  </a:lnTo>
                  <a:lnTo>
                    <a:pt x="762" y="96"/>
                  </a:lnTo>
                  <a:lnTo>
                    <a:pt x="771" y="69"/>
                  </a:lnTo>
                  <a:lnTo>
                    <a:pt x="786" y="46"/>
                  </a:lnTo>
                  <a:lnTo>
                    <a:pt x="805" y="28"/>
                  </a:lnTo>
                  <a:lnTo>
                    <a:pt x="828" y="12"/>
                  </a:lnTo>
                  <a:lnTo>
                    <a:pt x="855" y="3"/>
                  </a:lnTo>
                  <a:lnTo>
                    <a:pt x="8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7" name="Freeform 238"/>
            <p:cNvSpPr>
              <a:spLocks noEditPoints="1"/>
            </p:cNvSpPr>
            <p:nvPr/>
          </p:nvSpPr>
          <p:spPr bwMode="auto">
            <a:xfrm>
              <a:off x="2116" y="1752"/>
              <a:ext cx="152" cy="152"/>
            </a:xfrm>
            <a:custGeom>
              <a:avLst/>
              <a:gdLst>
                <a:gd name="T0" fmla="*/ 661 w 1512"/>
                <a:gd name="T1" fmla="*/ 417 h 1524"/>
                <a:gd name="T2" fmla="*/ 537 w 1512"/>
                <a:gd name="T3" fmla="*/ 479 h 1524"/>
                <a:gd name="T4" fmla="*/ 446 w 1512"/>
                <a:gd name="T5" fmla="*/ 581 h 1524"/>
                <a:gd name="T6" fmla="*/ 401 w 1512"/>
                <a:gd name="T7" fmla="*/ 713 h 1524"/>
                <a:gd name="T8" fmla="*/ 410 w 1512"/>
                <a:gd name="T9" fmla="*/ 857 h 1524"/>
                <a:gd name="T10" fmla="*/ 473 w 1512"/>
                <a:gd name="T11" fmla="*/ 980 h 1524"/>
                <a:gd name="T12" fmla="*/ 575 w 1512"/>
                <a:gd name="T13" fmla="*/ 1071 h 1524"/>
                <a:gd name="T14" fmla="*/ 707 w 1512"/>
                <a:gd name="T15" fmla="*/ 1117 h 1524"/>
                <a:gd name="T16" fmla="*/ 851 w 1512"/>
                <a:gd name="T17" fmla="*/ 1107 h 1524"/>
                <a:gd name="T18" fmla="*/ 974 w 1512"/>
                <a:gd name="T19" fmla="*/ 1045 h 1524"/>
                <a:gd name="T20" fmla="*/ 1064 w 1512"/>
                <a:gd name="T21" fmla="*/ 943 h 1524"/>
                <a:gd name="T22" fmla="*/ 1111 w 1512"/>
                <a:gd name="T23" fmla="*/ 811 h 1524"/>
                <a:gd name="T24" fmla="*/ 1101 w 1512"/>
                <a:gd name="T25" fmla="*/ 667 h 1524"/>
                <a:gd name="T26" fmla="*/ 1039 w 1512"/>
                <a:gd name="T27" fmla="*/ 543 h 1524"/>
                <a:gd name="T28" fmla="*/ 936 w 1512"/>
                <a:gd name="T29" fmla="*/ 452 h 1524"/>
                <a:gd name="T30" fmla="*/ 804 w 1512"/>
                <a:gd name="T31" fmla="*/ 407 h 1524"/>
                <a:gd name="T32" fmla="*/ 927 w 1512"/>
                <a:gd name="T33" fmla="*/ 0 h 1524"/>
                <a:gd name="T34" fmla="*/ 985 w 1512"/>
                <a:gd name="T35" fmla="*/ 24 h 1524"/>
                <a:gd name="T36" fmla="*/ 1010 w 1512"/>
                <a:gd name="T37" fmla="*/ 82 h 1524"/>
                <a:gd name="T38" fmla="*/ 1090 w 1512"/>
                <a:gd name="T39" fmla="*/ 229 h 1524"/>
                <a:gd name="T40" fmla="*/ 1236 w 1512"/>
                <a:gd name="T41" fmla="*/ 194 h 1524"/>
                <a:gd name="T42" fmla="*/ 1299 w 1512"/>
                <a:gd name="T43" fmla="*/ 202 h 1524"/>
                <a:gd name="T44" fmla="*/ 1501 w 1512"/>
                <a:gd name="T45" fmla="*/ 530 h 1524"/>
                <a:gd name="T46" fmla="*/ 1509 w 1512"/>
                <a:gd name="T47" fmla="*/ 592 h 1524"/>
                <a:gd name="T48" fmla="*/ 1470 w 1512"/>
                <a:gd name="T49" fmla="*/ 642 h 1524"/>
                <a:gd name="T50" fmla="*/ 1385 w 1512"/>
                <a:gd name="T51" fmla="*/ 761 h 1524"/>
                <a:gd name="T52" fmla="*/ 1470 w 1512"/>
                <a:gd name="T53" fmla="*/ 881 h 1524"/>
                <a:gd name="T54" fmla="*/ 1509 w 1512"/>
                <a:gd name="T55" fmla="*/ 932 h 1524"/>
                <a:gd name="T56" fmla="*/ 1501 w 1512"/>
                <a:gd name="T57" fmla="*/ 994 h 1524"/>
                <a:gd name="T58" fmla="*/ 1299 w 1512"/>
                <a:gd name="T59" fmla="*/ 1321 h 1524"/>
                <a:gd name="T60" fmla="*/ 1236 w 1512"/>
                <a:gd name="T61" fmla="*/ 1330 h 1524"/>
                <a:gd name="T62" fmla="*/ 1090 w 1512"/>
                <a:gd name="T63" fmla="*/ 1295 h 1524"/>
                <a:gd name="T64" fmla="*/ 1010 w 1512"/>
                <a:gd name="T65" fmla="*/ 1441 h 1524"/>
                <a:gd name="T66" fmla="*/ 985 w 1512"/>
                <a:gd name="T67" fmla="*/ 1500 h 1524"/>
                <a:gd name="T68" fmla="*/ 927 w 1512"/>
                <a:gd name="T69" fmla="*/ 1524 h 1524"/>
                <a:gd name="T70" fmla="*/ 543 w 1512"/>
                <a:gd name="T71" fmla="*/ 1513 h 1524"/>
                <a:gd name="T72" fmla="*/ 505 w 1512"/>
                <a:gd name="T73" fmla="*/ 1462 h 1524"/>
                <a:gd name="T74" fmla="*/ 461 w 1512"/>
                <a:gd name="T75" fmla="*/ 1318 h 1524"/>
                <a:gd name="T76" fmla="*/ 295 w 1512"/>
                <a:gd name="T77" fmla="*/ 1321 h 1524"/>
                <a:gd name="T78" fmla="*/ 232 w 1512"/>
                <a:gd name="T79" fmla="*/ 1330 h 1524"/>
                <a:gd name="T80" fmla="*/ 182 w 1512"/>
                <a:gd name="T81" fmla="*/ 1292 h 1524"/>
                <a:gd name="T82" fmla="*/ 0 w 1512"/>
                <a:gd name="T83" fmla="*/ 953 h 1524"/>
                <a:gd name="T84" fmla="*/ 24 w 1512"/>
                <a:gd name="T85" fmla="*/ 894 h 1524"/>
                <a:gd name="T86" fmla="*/ 127 w 1512"/>
                <a:gd name="T87" fmla="*/ 797 h 1524"/>
                <a:gd name="T88" fmla="*/ 130 w 1512"/>
                <a:gd name="T89" fmla="*/ 694 h 1524"/>
                <a:gd name="T90" fmla="*/ 11 w 1512"/>
                <a:gd name="T91" fmla="*/ 613 h 1524"/>
                <a:gd name="T92" fmla="*/ 2 w 1512"/>
                <a:gd name="T93" fmla="*/ 550 h 1524"/>
                <a:gd name="T94" fmla="*/ 196 w 1512"/>
                <a:gd name="T95" fmla="*/ 216 h 1524"/>
                <a:gd name="T96" fmla="*/ 254 w 1512"/>
                <a:gd name="T97" fmla="*/ 191 h 1524"/>
                <a:gd name="T98" fmla="*/ 385 w 1512"/>
                <a:gd name="T99" fmla="*/ 254 h 1524"/>
                <a:gd name="T100" fmla="*/ 501 w 1512"/>
                <a:gd name="T101" fmla="*/ 186 h 1524"/>
                <a:gd name="T102" fmla="*/ 512 w 1512"/>
                <a:gd name="T103" fmla="*/ 42 h 1524"/>
                <a:gd name="T104" fmla="*/ 562 w 1512"/>
                <a:gd name="T105" fmla="*/ 3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2" h="1524">
                  <a:moveTo>
                    <a:pt x="755" y="404"/>
                  </a:moveTo>
                  <a:lnTo>
                    <a:pt x="707" y="407"/>
                  </a:lnTo>
                  <a:lnTo>
                    <a:pt x="661" y="417"/>
                  </a:lnTo>
                  <a:lnTo>
                    <a:pt x="617" y="432"/>
                  </a:lnTo>
                  <a:lnTo>
                    <a:pt x="575" y="452"/>
                  </a:lnTo>
                  <a:lnTo>
                    <a:pt x="537" y="479"/>
                  </a:lnTo>
                  <a:lnTo>
                    <a:pt x="502" y="508"/>
                  </a:lnTo>
                  <a:lnTo>
                    <a:pt x="473" y="543"/>
                  </a:lnTo>
                  <a:lnTo>
                    <a:pt x="446" y="581"/>
                  </a:lnTo>
                  <a:lnTo>
                    <a:pt x="425" y="623"/>
                  </a:lnTo>
                  <a:lnTo>
                    <a:pt x="410" y="667"/>
                  </a:lnTo>
                  <a:lnTo>
                    <a:pt x="401" y="713"/>
                  </a:lnTo>
                  <a:lnTo>
                    <a:pt x="398" y="761"/>
                  </a:lnTo>
                  <a:lnTo>
                    <a:pt x="401" y="811"/>
                  </a:lnTo>
                  <a:lnTo>
                    <a:pt x="410" y="857"/>
                  </a:lnTo>
                  <a:lnTo>
                    <a:pt x="425" y="901"/>
                  </a:lnTo>
                  <a:lnTo>
                    <a:pt x="446" y="943"/>
                  </a:lnTo>
                  <a:lnTo>
                    <a:pt x="473" y="980"/>
                  </a:lnTo>
                  <a:lnTo>
                    <a:pt x="502" y="1016"/>
                  </a:lnTo>
                  <a:lnTo>
                    <a:pt x="537" y="1045"/>
                  </a:lnTo>
                  <a:lnTo>
                    <a:pt x="575" y="1071"/>
                  </a:lnTo>
                  <a:lnTo>
                    <a:pt x="617" y="1091"/>
                  </a:lnTo>
                  <a:lnTo>
                    <a:pt x="661" y="1107"/>
                  </a:lnTo>
                  <a:lnTo>
                    <a:pt x="707" y="1117"/>
                  </a:lnTo>
                  <a:lnTo>
                    <a:pt x="755" y="1120"/>
                  </a:lnTo>
                  <a:lnTo>
                    <a:pt x="804" y="1117"/>
                  </a:lnTo>
                  <a:lnTo>
                    <a:pt x="851" y="1107"/>
                  </a:lnTo>
                  <a:lnTo>
                    <a:pt x="895" y="1091"/>
                  </a:lnTo>
                  <a:lnTo>
                    <a:pt x="936" y="1071"/>
                  </a:lnTo>
                  <a:lnTo>
                    <a:pt x="974" y="1045"/>
                  </a:lnTo>
                  <a:lnTo>
                    <a:pt x="1008" y="1016"/>
                  </a:lnTo>
                  <a:lnTo>
                    <a:pt x="1039" y="980"/>
                  </a:lnTo>
                  <a:lnTo>
                    <a:pt x="1064" y="943"/>
                  </a:lnTo>
                  <a:lnTo>
                    <a:pt x="1085" y="901"/>
                  </a:lnTo>
                  <a:lnTo>
                    <a:pt x="1101" y="857"/>
                  </a:lnTo>
                  <a:lnTo>
                    <a:pt x="1111" y="811"/>
                  </a:lnTo>
                  <a:lnTo>
                    <a:pt x="1114" y="761"/>
                  </a:lnTo>
                  <a:lnTo>
                    <a:pt x="1111" y="713"/>
                  </a:lnTo>
                  <a:lnTo>
                    <a:pt x="1101" y="667"/>
                  </a:lnTo>
                  <a:lnTo>
                    <a:pt x="1085" y="623"/>
                  </a:lnTo>
                  <a:lnTo>
                    <a:pt x="1064" y="581"/>
                  </a:lnTo>
                  <a:lnTo>
                    <a:pt x="1039" y="543"/>
                  </a:lnTo>
                  <a:lnTo>
                    <a:pt x="1008" y="508"/>
                  </a:lnTo>
                  <a:lnTo>
                    <a:pt x="974" y="479"/>
                  </a:lnTo>
                  <a:lnTo>
                    <a:pt x="936" y="452"/>
                  </a:lnTo>
                  <a:lnTo>
                    <a:pt x="895" y="432"/>
                  </a:lnTo>
                  <a:lnTo>
                    <a:pt x="851" y="417"/>
                  </a:lnTo>
                  <a:lnTo>
                    <a:pt x="804" y="407"/>
                  </a:lnTo>
                  <a:lnTo>
                    <a:pt x="755" y="404"/>
                  </a:lnTo>
                  <a:close/>
                  <a:moveTo>
                    <a:pt x="584" y="0"/>
                  </a:moveTo>
                  <a:lnTo>
                    <a:pt x="927" y="0"/>
                  </a:lnTo>
                  <a:lnTo>
                    <a:pt x="949" y="3"/>
                  </a:lnTo>
                  <a:lnTo>
                    <a:pt x="969" y="12"/>
                  </a:lnTo>
                  <a:lnTo>
                    <a:pt x="985" y="24"/>
                  </a:lnTo>
                  <a:lnTo>
                    <a:pt x="999" y="42"/>
                  </a:lnTo>
                  <a:lnTo>
                    <a:pt x="1007" y="60"/>
                  </a:lnTo>
                  <a:lnTo>
                    <a:pt x="1010" y="82"/>
                  </a:lnTo>
                  <a:lnTo>
                    <a:pt x="1010" y="186"/>
                  </a:lnTo>
                  <a:lnTo>
                    <a:pt x="1050" y="206"/>
                  </a:lnTo>
                  <a:lnTo>
                    <a:pt x="1090" y="229"/>
                  </a:lnTo>
                  <a:lnTo>
                    <a:pt x="1127" y="254"/>
                  </a:lnTo>
                  <a:lnTo>
                    <a:pt x="1216" y="202"/>
                  </a:lnTo>
                  <a:lnTo>
                    <a:pt x="1236" y="194"/>
                  </a:lnTo>
                  <a:lnTo>
                    <a:pt x="1258" y="191"/>
                  </a:lnTo>
                  <a:lnTo>
                    <a:pt x="1279" y="194"/>
                  </a:lnTo>
                  <a:lnTo>
                    <a:pt x="1299" y="202"/>
                  </a:lnTo>
                  <a:lnTo>
                    <a:pt x="1316" y="216"/>
                  </a:lnTo>
                  <a:lnTo>
                    <a:pt x="1330" y="232"/>
                  </a:lnTo>
                  <a:lnTo>
                    <a:pt x="1501" y="530"/>
                  </a:lnTo>
                  <a:lnTo>
                    <a:pt x="1509" y="550"/>
                  </a:lnTo>
                  <a:lnTo>
                    <a:pt x="1512" y="571"/>
                  </a:lnTo>
                  <a:lnTo>
                    <a:pt x="1509" y="592"/>
                  </a:lnTo>
                  <a:lnTo>
                    <a:pt x="1501" y="613"/>
                  </a:lnTo>
                  <a:lnTo>
                    <a:pt x="1488" y="629"/>
                  </a:lnTo>
                  <a:lnTo>
                    <a:pt x="1470" y="642"/>
                  </a:lnTo>
                  <a:lnTo>
                    <a:pt x="1381" y="694"/>
                  </a:lnTo>
                  <a:lnTo>
                    <a:pt x="1385" y="727"/>
                  </a:lnTo>
                  <a:lnTo>
                    <a:pt x="1385" y="761"/>
                  </a:lnTo>
                  <a:lnTo>
                    <a:pt x="1385" y="797"/>
                  </a:lnTo>
                  <a:lnTo>
                    <a:pt x="1381" y="830"/>
                  </a:lnTo>
                  <a:lnTo>
                    <a:pt x="1470" y="881"/>
                  </a:lnTo>
                  <a:lnTo>
                    <a:pt x="1488" y="894"/>
                  </a:lnTo>
                  <a:lnTo>
                    <a:pt x="1501" y="911"/>
                  </a:lnTo>
                  <a:lnTo>
                    <a:pt x="1509" y="932"/>
                  </a:lnTo>
                  <a:lnTo>
                    <a:pt x="1512" y="953"/>
                  </a:lnTo>
                  <a:lnTo>
                    <a:pt x="1509" y="974"/>
                  </a:lnTo>
                  <a:lnTo>
                    <a:pt x="1501" y="994"/>
                  </a:lnTo>
                  <a:lnTo>
                    <a:pt x="1330" y="1292"/>
                  </a:lnTo>
                  <a:lnTo>
                    <a:pt x="1316" y="1308"/>
                  </a:lnTo>
                  <a:lnTo>
                    <a:pt x="1299" y="1321"/>
                  </a:lnTo>
                  <a:lnTo>
                    <a:pt x="1279" y="1330"/>
                  </a:lnTo>
                  <a:lnTo>
                    <a:pt x="1258" y="1332"/>
                  </a:lnTo>
                  <a:lnTo>
                    <a:pt x="1236" y="1330"/>
                  </a:lnTo>
                  <a:lnTo>
                    <a:pt x="1216" y="1321"/>
                  </a:lnTo>
                  <a:lnTo>
                    <a:pt x="1127" y="1270"/>
                  </a:lnTo>
                  <a:lnTo>
                    <a:pt x="1090" y="1295"/>
                  </a:lnTo>
                  <a:lnTo>
                    <a:pt x="1050" y="1318"/>
                  </a:lnTo>
                  <a:lnTo>
                    <a:pt x="1010" y="1338"/>
                  </a:lnTo>
                  <a:lnTo>
                    <a:pt x="1010" y="1441"/>
                  </a:lnTo>
                  <a:lnTo>
                    <a:pt x="1007" y="1463"/>
                  </a:lnTo>
                  <a:lnTo>
                    <a:pt x="999" y="1482"/>
                  </a:lnTo>
                  <a:lnTo>
                    <a:pt x="985" y="1500"/>
                  </a:lnTo>
                  <a:lnTo>
                    <a:pt x="969" y="1512"/>
                  </a:lnTo>
                  <a:lnTo>
                    <a:pt x="949" y="1521"/>
                  </a:lnTo>
                  <a:lnTo>
                    <a:pt x="927" y="1524"/>
                  </a:lnTo>
                  <a:lnTo>
                    <a:pt x="584" y="1524"/>
                  </a:lnTo>
                  <a:lnTo>
                    <a:pt x="563" y="1521"/>
                  </a:lnTo>
                  <a:lnTo>
                    <a:pt x="543" y="1513"/>
                  </a:lnTo>
                  <a:lnTo>
                    <a:pt x="526" y="1500"/>
                  </a:lnTo>
                  <a:lnTo>
                    <a:pt x="512" y="1482"/>
                  </a:lnTo>
                  <a:lnTo>
                    <a:pt x="505" y="1462"/>
                  </a:lnTo>
                  <a:lnTo>
                    <a:pt x="501" y="1441"/>
                  </a:lnTo>
                  <a:lnTo>
                    <a:pt x="501" y="1338"/>
                  </a:lnTo>
                  <a:lnTo>
                    <a:pt x="461" y="1318"/>
                  </a:lnTo>
                  <a:lnTo>
                    <a:pt x="422" y="1295"/>
                  </a:lnTo>
                  <a:lnTo>
                    <a:pt x="385" y="1270"/>
                  </a:lnTo>
                  <a:lnTo>
                    <a:pt x="295" y="1321"/>
                  </a:lnTo>
                  <a:lnTo>
                    <a:pt x="275" y="1330"/>
                  </a:lnTo>
                  <a:lnTo>
                    <a:pt x="254" y="1332"/>
                  </a:lnTo>
                  <a:lnTo>
                    <a:pt x="232" y="1330"/>
                  </a:lnTo>
                  <a:lnTo>
                    <a:pt x="212" y="1321"/>
                  </a:lnTo>
                  <a:lnTo>
                    <a:pt x="196" y="1308"/>
                  </a:lnTo>
                  <a:lnTo>
                    <a:pt x="182" y="1292"/>
                  </a:lnTo>
                  <a:lnTo>
                    <a:pt x="11" y="994"/>
                  </a:lnTo>
                  <a:lnTo>
                    <a:pt x="2" y="974"/>
                  </a:lnTo>
                  <a:lnTo>
                    <a:pt x="0" y="953"/>
                  </a:lnTo>
                  <a:lnTo>
                    <a:pt x="2" y="932"/>
                  </a:lnTo>
                  <a:lnTo>
                    <a:pt x="11" y="911"/>
                  </a:lnTo>
                  <a:lnTo>
                    <a:pt x="24" y="894"/>
                  </a:lnTo>
                  <a:lnTo>
                    <a:pt x="41" y="881"/>
                  </a:lnTo>
                  <a:lnTo>
                    <a:pt x="130" y="830"/>
                  </a:lnTo>
                  <a:lnTo>
                    <a:pt x="127" y="797"/>
                  </a:lnTo>
                  <a:lnTo>
                    <a:pt x="126" y="761"/>
                  </a:lnTo>
                  <a:lnTo>
                    <a:pt x="127" y="727"/>
                  </a:lnTo>
                  <a:lnTo>
                    <a:pt x="130" y="694"/>
                  </a:lnTo>
                  <a:lnTo>
                    <a:pt x="41" y="642"/>
                  </a:lnTo>
                  <a:lnTo>
                    <a:pt x="24" y="629"/>
                  </a:lnTo>
                  <a:lnTo>
                    <a:pt x="11" y="613"/>
                  </a:lnTo>
                  <a:lnTo>
                    <a:pt x="2" y="592"/>
                  </a:lnTo>
                  <a:lnTo>
                    <a:pt x="0" y="571"/>
                  </a:lnTo>
                  <a:lnTo>
                    <a:pt x="2" y="550"/>
                  </a:lnTo>
                  <a:lnTo>
                    <a:pt x="11" y="530"/>
                  </a:lnTo>
                  <a:lnTo>
                    <a:pt x="182" y="232"/>
                  </a:lnTo>
                  <a:lnTo>
                    <a:pt x="196" y="216"/>
                  </a:lnTo>
                  <a:lnTo>
                    <a:pt x="212" y="202"/>
                  </a:lnTo>
                  <a:lnTo>
                    <a:pt x="232" y="194"/>
                  </a:lnTo>
                  <a:lnTo>
                    <a:pt x="254" y="191"/>
                  </a:lnTo>
                  <a:lnTo>
                    <a:pt x="275" y="194"/>
                  </a:lnTo>
                  <a:lnTo>
                    <a:pt x="295" y="202"/>
                  </a:lnTo>
                  <a:lnTo>
                    <a:pt x="385" y="254"/>
                  </a:lnTo>
                  <a:lnTo>
                    <a:pt x="422" y="229"/>
                  </a:lnTo>
                  <a:lnTo>
                    <a:pt x="461" y="206"/>
                  </a:lnTo>
                  <a:lnTo>
                    <a:pt x="501" y="186"/>
                  </a:lnTo>
                  <a:lnTo>
                    <a:pt x="501" y="82"/>
                  </a:lnTo>
                  <a:lnTo>
                    <a:pt x="505" y="60"/>
                  </a:lnTo>
                  <a:lnTo>
                    <a:pt x="512" y="42"/>
                  </a:lnTo>
                  <a:lnTo>
                    <a:pt x="526" y="24"/>
                  </a:lnTo>
                  <a:lnTo>
                    <a:pt x="542" y="12"/>
                  </a:lnTo>
                  <a:lnTo>
                    <a:pt x="562" y="3"/>
                  </a:lnTo>
                  <a:lnTo>
                    <a:pt x="5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8" name="Freeform 239"/>
            <p:cNvSpPr>
              <a:spLocks noEditPoints="1"/>
            </p:cNvSpPr>
            <p:nvPr/>
          </p:nvSpPr>
          <p:spPr bwMode="auto">
            <a:xfrm>
              <a:off x="2201" y="1900"/>
              <a:ext cx="104" cy="105"/>
            </a:xfrm>
            <a:custGeom>
              <a:avLst/>
              <a:gdLst>
                <a:gd name="T0" fmla="*/ 442 w 1040"/>
                <a:gd name="T1" fmla="*/ 290 h 1048"/>
                <a:gd name="T2" fmla="*/ 346 w 1040"/>
                <a:gd name="T3" fmla="*/ 350 h 1048"/>
                <a:gd name="T4" fmla="*/ 285 w 1040"/>
                <a:gd name="T5" fmla="*/ 446 h 1048"/>
                <a:gd name="T6" fmla="*/ 277 w 1040"/>
                <a:gd name="T7" fmla="*/ 564 h 1048"/>
                <a:gd name="T8" fmla="*/ 321 w 1040"/>
                <a:gd name="T9" fmla="*/ 670 h 1048"/>
                <a:gd name="T10" fmla="*/ 406 w 1040"/>
                <a:gd name="T11" fmla="*/ 743 h 1048"/>
                <a:gd name="T12" fmla="*/ 520 w 1040"/>
                <a:gd name="T13" fmla="*/ 771 h 1048"/>
                <a:gd name="T14" fmla="*/ 633 w 1040"/>
                <a:gd name="T15" fmla="*/ 743 h 1048"/>
                <a:gd name="T16" fmla="*/ 719 w 1040"/>
                <a:gd name="T17" fmla="*/ 670 h 1048"/>
                <a:gd name="T18" fmla="*/ 763 w 1040"/>
                <a:gd name="T19" fmla="*/ 564 h 1048"/>
                <a:gd name="T20" fmla="*/ 754 w 1040"/>
                <a:gd name="T21" fmla="*/ 446 h 1048"/>
                <a:gd name="T22" fmla="*/ 694 w 1040"/>
                <a:gd name="T23" fmla="*/ 350 h 1048"/>
                <a:gd name="T24" fmla="*/ 598 w 1040"/>
                <a:gd name="T25" fmla="*/ 290 h 1048"/>
                <a:gd name="T26" fmla="*/ 402 w 1040"/>
                <a:gd name="T27" fmla="*/ 0 h 1048"/>
                <a:gd name="T28" fmla="*/ 672 w 1040"/>
                <a:gd name="T29" fmla="*/ 11 h 1048"/>
                <a:gd name="T30" fmla="*/ 695 w 1040"/>
                <a:gd name="T31" fmla="*/ 57 h 1048"/>
                <a:gd name="T32" fmla="*/ 775 w 1040"/>
                <a:gd name="T33" fmla="*/ 175 h 1048"/>
                <a:gd name="T34" fmla="*/ 865 w 1040"/>
                <a:gd name="T35" fmla="*/ 131 h 1048"/>
                <a:gd name="T36" fmla="*/ 906 w 1040"/>
                <a:gd name="T37" fmla="*/ 148 h 1048"/>
                <a:gd name="T38" fmla="*/ 1038 w 1040"/>
                <a:gd name="T39" fmla="*/ 378 h 1048"/>
                <a:gd name="T40" fmla="*/ 1032 w 1040"/>
                <a:gd name="T41" fmla="*/ 421 h 1048"/>
                <a:gd name="T42" fmla="*/ 951 w 1040"/>
                <a:gd name="T43" fmla="*/ 477 h 1048"/>
                <a:gd name="T44" fmla="*/ 1011 w 1040"/>
                <a:gd name="T45" fmla="*/ 606 h 1048"/>
                <a:gd name="T46" fmla="*/ 1038 w 1040"/>
                <a:gd name="T47" fmla="*/ 641 h 1048"/>
                <a:gd name="T48" fmla="*/ 1032 w 1040"/>
                <a:gd name="T49" fmla="*/ 684 h 1048"/>
                <a:gd name="T50" fmla="*/ 894 w 1040"/>
                <a:gd name="T51" fmla="*/ 910 h 1048"/>
                <a:gd name="T52" fmla="*/ 851 w 1040"/>
                <a:gd name="T53" fmla="*/ 915 h 1048"/>
                <a:gd name="T54" fmla="*/ 736 w 1040"/>
                <a:gd name="T55" fmla="*/ 899 h 1048"/>
                <a:gd name="T56" fmla="*/ 691 w 1040"/>
                <a:gd name="T57" fmla="*/ 1010 h 1048"/>
                <a:gd name="T58" fmla="*/ 656 w 1040"/>
                <a:gd name="T59" fmla="*/ 1045 h 1048"/>
                <a:gd name="T60" fmla="*/ 387 w 1040"/>
                <a:gd name="T61" fmla="*/ 1046 h 1048"/>
                <a:gd name="T62" fmla="*/ 353 w 1040"/>
                <a:gd name="T63" fmla="*/ 1020 h 1048"/>
                <a:gd name="T64" fmla="*/ 345 w 1040"/>
                <a:gd name="T65" fmla="*/ 921 h 1048"/>
                <a:gd name="T66" fmla="*/ 203 w 1040"/>
                <a:gd name="T67" fmla="*/ 910 h 1048"/>
                <a:gd name="T68" fmla="*/ 159 w 1040"/>
                <a:gd name="T69" fmla="*/ 915 h 1048"/>
                <a:gd name="T70" fmla="*/ 125 w 1040"/>
                <a:gd name="T71" fmla="*/ 889 h 1048"/>
                <a:gd name="T72" fmla="*/ 0 w 1040"/>
                <a:gd name="T73" fmla="*/ 655 h 1048"/>
                <a:gd name="T74" fmla="*/ 16 w 1040"/>
                <a:gd name="T75" fmla="*/ 615 h 1048"/>
                <a:gd name="T76" fmla="*/ 86 w 1040"/>
                <a:gd name="T77" fmla="*/ 525 h 1048"/>
                <a:gd name="T78" fmla="*/ 16 w 1040"/>
                <a:gd name="T79" fmla="*/ 433 h 1048"/>
                <a:gd name="T80" fmla="*/ 0 w 1040"/>
                <a:gd name="T81" fmla="*/ 392 h 1048"/>
                <a:gd name="T82" fmla="*/ 125 w 1040"/>
                <a:gd name="T83" fmla="*/ 159 h 1048"/>
                <a:gd name="T84" fmla="*/ 159 w 1040"/>
                <a:gd name="T85" fmla="*/ 133 h 1048"/>
                <a:gd name="T86" fmla="*/ 203 w 1040"/>
                <a:gd name="T87" fmla="*/ 138 h 1048"/>
                <a:gd name="T88" fmla="*/ 345 w 1040"/>
                <a:gd name="T89" fmla="*/ 127 h 1048"/>
                <a:gd name="T90" fmla="*/ 356 w 1040"/>
                <a:gd name="T91" fmla="*/ 23 h 1048"/>
                <a:gd name="T92" fmla="*/ 402 w 1040"/>
                <a:gd name="T93" fmla="*/ 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0" h="1048">
                  <a:moveTo>
                    <a:pt x="520" y="277"/>
                  </a:moveTo>
                  <a:lnTo>
                    <a:pt x="480" y="280"/>
                  </a:lnTo>
                  <a:lnTo>
                    <a:pt x="442" y="290"/>
                  </a:lnTo>
                  <a:lnTo>
                    <a:pt x="406" y="304"/>
                  </a:lnTo>
                  <a:lnTo>
                    <a:pt x="375" y="325"/>
                  </a:lnTo>
                  <a:lnTo>
                    <a:pt x="346" y="350"/>
                  </a:lnTo>
                  <a:lnTo>
                    <a:pt x="321" y="378"/>
                  </a:lnTo>
                  <a:lnTo>
                    <a:pt x="301" y="411"/>
                  </a:lnTo>
                  <a:lnTo>
                    <a:pt x="285" y="446"/>
                  </a:lnTo>
                  <a:lnTo>
                    <a:pt x="277" y="484"/>
                  </a:lnTo>
                  <a:lnTo>
                    <a:pt x="273" y="525"/>
                  </a:lnTo>
                  <a:lnTo>
                    <a:pt x="277" y="564"/>
                  </a:lnTo>
                  <a:lnTo>
                    <a:pt x="285" y="602"/>
                  </a:lnTo>
                  <a:lnTo>
                    <a:pt x="301" y="637"/>
                  </a:lnTo>
                  <a:lnTo>
                    <a:pt x="321" y="670"/>
                  </a:lnTo>
                  <a:lnTo>
                    <a:pt x="346" y="698"/>
                  </a:lnTo>
                  <a:lnTo>
                    <a:pt x="375" y="723"/>
                  </a:lnTo>
                  <a:lnTo>
                    <a:pt x="406" y="743"/>
                  </a:lnTo>
                  <a:lnTo>
                    <a:pt x="442" y="758"/>
                  </a:lnTo>
                  <a:lnTo>
                    <a:pt x="480" y="768"/>
                  </a:lnTo>
                  <a:lnTo>
                    <a:pt x="520" y="771"/>
                  </a:lnTo>
                  <a:lnTo>
                    <a:pt x="559" y="768"/>
                  </a:lnTo>
                  <a:lnTo>
                    <a:pt x="598" y="758"/>
                  </a:lnTo>
                  <a:lnTo>
                    <a:pt x="633" y="743"/>
                  </a:lnTo>
                  <a:lnTo>
                    <a:pt x="665" y="723"/>
                  </a:lnTo>
                  <a:lnTo>
                    <a:pt x="694" y="698"/>
                  </a:lnTo>
                  <a:lnTo>
                    <a:pt x="719" y="670"/>
                  </a:lnTo>
                  <a:lnTo>
                    <a:pt x="739" y="637"/>
                  </a:lnTo>
                  <a:lnTo>
                    <a:pt x="754" y="602"/>
                  </a:lnTo>
                  <a:lnTo>
                    <a:pt x="763" y="564"/>
                  </a:lnTo>
                  <a:lnTo>
                    <a:pt x="766" y="525"/>
                  </a:lnTo>
                  <a:lnTo>
                    <a:pt x="763" y="484"/>
                  </a:lnTo>
                  <a:lnTo>
                    <a:pt x="754" y="446"/>
                  </a:lnTo>
                  <a:lnTo>
                    <a:pt x="739" y="411"/>
                  </a:lnTo>
                  <a:lnTo>
                    <a:pt x="719" y="378"/>
                  </a:lnTo>
                  <a:lnTo>
                    <a:pt x="694" y="350"/>
                  </a:lnTo>
                  <a:lnTo>
                    <a:pt x="665" y="325"/>
                  </a:lnTo>
                  <a:lnTo>
                    <a:pt x="633" y="304"/>
                  </a:lnTo>
                  <a:lnTo>
                    <a:pt x="598" y="290"/>
                  </a:lnTo>
                  <a:lnTo>
                    <a:pt x="559" y="280"/>
                  </a:lnTo>
                  <a:lnTo>
                    <a:pt x="520" y="277"/>
                  </a:lnTo>
                  <a:close/>
                  <a:moveTo>
                    <a:pt x="402" y="0"/>
                  </a:moveTo>
                  <a:lnTo>
                    <a:pt x="637" y="0"/>
                  </a:lnTo>
                  <a:lnTo>
                    <a:pt x="656" y="3"/>
                  </a:lnTo>
                  <a:lnTo>
                    <a:pt x="672" y="11"/>
                  </a:lnTo>
                  <a:lnTo>
                    <a:pt x="684" y="23"/>
                  </a:lnTo>
                  <a:lnTo>
                    <a:pt x="691" y="38"/>
                  </a:lnTo>
                  <a:lnTo>
                    <a:pt x="695" y="57"/>
                  </a:lnTo>
                  <a:lnTo>
                    <a:pt x="695" y="127"/>
                  </a:lnTo>
                  <a:lnTo>
                    <a:pt x="736" y="149"/>
                  </a:lnTo>
                  <a:lnTo>
                    <a:pt x="775" y="175"/>
                  </a:lnTo>
                  <a:lnTo>
                    <a:pt x="837" y="138"/>
                  </a:lnTo>
                  <a:lnTo>
                    <a:pt x="851" y="133"/>
                  </a:lnTo>
                  <a:lnTo>
                    <a:pt x="865" y="131"/>
                  </a:lnTo>
                  <a:lnTo>
                    <a:pt x="881" y="133"/>
                  </a:lnTo>
                  <a:lnTo>
                    <a:pt x="894" y="138"/>
                  </a:lnTo>
                  <a:lnTo>
                    <a:pt x="906" y="148"/>
                  </a:lnTo>
                  <a:lnTo>
                    <a:pt x="915" y="159"/>
                  </a:lnTo>
                  <a:lnTo>
                    <a:pt x="1032" y="364"/>
                  </a:lnTo>
                  <a:lnTo>
                    <a:pt x="1038" y="378"/>
                  </a:lnTo>
                  <a:lnTo>
                    <a:pt x="1040" y="392"/>
                  </a:lnTo>
                  <a:lnTo>
                    <a:pt x="1038" y="407"/>
                  </a:lnTo>
                  <a:lnTo>
                    <a:pt x="1032" y="421"/>
                  </a:lnTo>
                  <a:lnTo>
                    <a:pt x="1024" y="433"/>
                  </a:lnTo>
                  <a:lnTo>
                    <a:pt x="1011" y="442"/>
                  </a:lnTo>
                  <a:lnTo>
                    <a:pt x="951" y="477"/>
                  </a:lnTo>
                  <a:lnTo>
                    <a:pt x="953" y="525"/>
                  </a:lnTo>
                  <a:lnTo>
                    <a:pt x="951" y="571"/>
                  </a:lnTo>
                  <a:lnTo>
                    <a:pt x="1011" y="606"/>
                  </a:lnTo>
                  <a:lnTo>
                    <a:pt x="1024" y="615"/>
                  </a:lnTo>
                  <a:lnTo>
                    <a:pt x="1032" y="627"/>
                  </a:lnTo>
                  <a:lnTo>
                    <a:pt x="1038" y="641"/>
                  </a:lnTo>
                  <a:lnTo>
                    <a:pt x="1040" y="655"/>
                  </a:lnTo>
                  <a:lnTo>
                    <a:pt x="1038" y="670"/>
                  </a:lnTo>
                  <a:lnTo>
                    <a:pt x="1032" y="684"/>
                  </a:lnTo>
                  <a:lnTo>
                    <a:pt x="915" y="889"/>
                  </a:lnTo>
                  <a:lnTo>
                    <a:pt x="906" y="900"/>
                  </a:lnTo>
                  <a:lnTo>
                    <a:pt x="894" y="910"/>
                  </a:lnTo>
                  <a:lnTo>
                    <a:pt x="881" y="915"/>
                  </a:lnTo>
                  <a:lnTo>
                    <a:pt x="865" y="917"/>
                  </a:lnTo>
                  <a:lnTo>
                    <a:pt x="851" y="915"/>
                  </a:lnTo>
                  <a:lnTo>
                    <a:pt x="837" y="910"/>
                  </a:lnTo>
                  <a:lnTo>
                    <a:pt x="775" y="873"/>
                  </a:lnTo>
                  <a:lnTo>
                    <a:pt x="736" y="899"/>
                  </a:lnTo>
                  <a:lnTo>
                    <a:pt x="695" y="921"/>
                  </a:lnTo>
                  <a:lnTo>
                    <a:pt x="695" y="991"/>
                  </a:lnTo>
                  <a:lnTo>
                    <a:pt x="691" y="1010"/>
                  </a:lnTo>
                  <a:lnTo>
                    <a:pt x="684" y="1025"/>
                  </a:lnTo>
                  <a:lnTo>
                    <a:pt x="672" y="1037"/>
                  </a:lnTo>
                  <a:lnTo>
                    <a:pt x="656" y="1045"/>
                  </a:lnTo>
                  <a:lnTo>
                    <a:pt x="637" y="1048"/>
                  </a:lnTo>
                  <a:lnTo>
                    <a:pt x="402" y="1048"/>
                  </a:lnTo>
                  <a:lnTo>
                    <a:pt x="387" y="1046"/>
                  </a:lnTo>
                  <a:lnTo>
                    <a:pt x="373" y="1041"/>
                  </a:lnTo>
                  <a:lnTo>
                    <a:pt x="361" y="1032"/>
                  </a:lnTo>
                  <a:lnTo>
                    <a:pt x="353" y="1020"/>
                  </a:lnTo>
                  <a:lnTo>
                    <a:pt x="347" y="1006"/>
                  </a:lnTo>
                  <a:lnTo>
                    <a:pt x="345" y="991"/>
                  </a:lnTo>
                  <a:lnTo>
                    <a:pt x="345" y="921"/>
                  </a:lnTo>
                  <a:lnTo>
                    <a:pt x="303" y="899"/>
                  </a:lnTo>
                  <a:lnTo>
                    <a:pt x="265" y="873"/>
                  </a:lnTo>
                  <a:lnTo>
                    <a:pt x="203" y="910"/>
                  </a:lnTo>
                  <a:lnTo>
                    <a:pt x="189" y="915"/>
                  </a:lnTo>
                  <a:lnTo>
                    <a:pt x="174" y="917"/>
                  </a:lnTo>
                  <a:lnTo>
                    <a:pt x="159" y="915"/>
                  </a:lnTo>
                  <a:lnTo>
                    <a:pt x="146" y="910"/>
                  </a:lnTo>
                  <a:lnTo>
                    <a:pt x="134" y="900"/>
                  </a:lnTo>
                  <a:lnTo>
                    <a:pt x="125" y="889"/>
                  </a:lnTo>
                  <a:lnTo>
                    <a:pt x="7" y="684"/>
                  </a:lnTo>
                  <a:lnTo>
                    <a:pt x="1" y="670"/>
                  </a:lnTo>
                  <a:lnTo>
                    <a:pt x="0" y="655"/>
                  </a:lnTo>
                  <a:lnTo>
                    <a:pt x="2" y="641"/>
                  </a:lnTo>
                  <a:lnTo>
                    <a:pt x="7" y="627"/>
                  </a:lnTo>
                  <a:lnTo>
                    <a:pt x="16" y="615"/>
                  </a:lnTo>
                  <a:lnTo>
                    <a:pt x="28" y="606"/>
                  </a:lnTo>
                  <a:lnTo>
                    <a:pt x="89" y="571"/>
                  </a:lnTo>
                  <a:lnTo>
                    <a:pt x="86" y="525"/>
                  </a:lnTo>
                  <a:lnTo>
                    <a:pt x="89" y="477"/>
                  </a:lnTo>
                  <a:lnTo>
                    <a:pt x="28" y="442"/>
                  </a:lnTo>
                  <a:lnTo>
                    <a:pt x="16" y="433"/>
                  </a:lnTo>
                  <a:lnTo>
                    <a:pt x="7" y="421"/>
                  </a:lnTo>
                  <a:lnTo>
                    <a:pt x="2" y="407"/>
                  </a:lnTo>
                  <a:lnTo>
                    <a:pt x="0" y="392"/>
                  </a:lnTo>
                  <a:lnTo>
                    <a:pt x="1" y="378"/>
                  </a:lnTo>
                  <a:lnTo>
                    <a:pt x="7" y="364"/>
                  </a:lnTo>
                  <a:lnTo>
                    <a:pt x="125" y="159"/>
                  </a:lnTo>
                  <a:lnTo>
                    <a:pt x="134" y="148"/>
                  </a:lnTo>
                  <a:lnTo>
                    <a:pt x="146" y="138"/>
                  </a:lnTo>
                  <a:lnTo>
                    <a:pt x="159" y="133"/>
                  </a:lnTo>
                  <a:lnTo>
                    <a:pt x="174" y="131"/>
                  </a:lnTo>
                  <a:lnTo>
                    <a:pt x="189" y="133"/>
                  </a:lnTo>
                  <a:lnTo>
                    <a:pt x="203" y="138"/>
                  </a:lnTo>
                  <a:lnTo>
                    <a:pt x="265" y="175"/>
                  </a:lnTo>
                  <a:lnTo>
                    <a:pt x="303" y="149"/>
                  </a:lnTo>
                  <a:lnTo>
                    <a:pt x="345" y="127"/>
                  </a:lnTo>
                  <a:lnTo>
                    <a:pt x="345" y="57"/>
                  </a:lnTo>
                  <a:lnTo>
                    <a:pt x="348" y="38"/>
                  </a:lnTo>
                  <a:lnTo>
                    <a:pt x="356" y="23"/>
                  </a:lnTo>
                  <a:lnTo>
                    <a:pt x="368" y="11"/>
                  </a:lnTo>
                  <a:lnTo>
                    <a:pt x="383" y="3"/>
                  </a:lnTo>
                  <a:lnTo>
                    <a:pt x="4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grpSp>
        <p:nvGrpSpPr>
          <p:cNvPr id="19" name="Group 265"/>
          <p:cNvGrpSpPr>
            <a:grpSpLocks noChangeAspect="1"/>
          </p:cNvGrpSpPr>
          <p:nvPr>
            <p:custDataLst>
              <p:tags r:id="rId2"/>
            </p:custDataLst>
          </p:nvPr>
        </p:nvGrpSpPr>
        <p:grpSpPr bwMode="auto">
          <a:xfrm>
            <a:off x="296332" y="3161102"/>
            <a:ext cx="576263" cy="392113"/>
            <a:chOff x="668" y="2243"/>
            <a:chExt cx="363" cy="247"/>
          </a:xfrm>
          <a:solidFill>
            <a:schemeClr val="accent6">
              <a:lumMod val="50000"/>
            </a:schemeClr>
          </a:solidFill>
        </p:grpSpPr>
        <p:sp>
          <p:nvSpPr>
            <p:cNvPr id="20" name="Freeform 267"/>
            <p:cNvSpPr>
              <a:spLocks noEditPoints="1"/>
            </p:cNvSpPr>
            <p:nvPr/>
          </p:nvSpPr>
          <p:spPr bwMode="auto">
            <a:xfrm>
              <a:off x="668" y="2243"/>
              <a:ext cx="363" cy="247"/>
            </a:xfrm>
            <a:custGeom>
              <a:avLst/>
              <a:gdLst>
                <a:gd name="T0" fmla="*/ 2907 w 3629"/>
                <a:gd name="T1" fmla="*/ 2155 h 2468"/>
                <a:gd name="T2" fmla="*/ 2870 w 3629"/>
                <a:gd name="T3" fmla="*/ 2205 h 2468"/>
                <a:gd name="T4" fmla="*/ 2877 w 3629"/>
                <a:gd name="T5" fmla="*/ 2269 h 2468"/>
                <a:gd name="T6" fmla="*/ 2927 w 3629"/>
                <a:gd name="T7" fmla="*/ 2306 h 2468"/>
                <a:gd name="T8" fmla="*/ 2991 w 3629"/>
                <a:gd name="T9" fmla="*/ 2297 h 2468"/>
                <a:gd name="T10" fmla="*/ 3028 w 3629"/>
                <a:gd name="T11" fmla="*/ 2249 h 2468"/>
                <a:gd name="T12" fmla="*/ 3019 w 3629"/>
                <a:gd name="T13" fmla="*/ 2185 h 2468"/>
                <a:gd name="T14" fmla="*/ 2971 w 3629"/>
                <a:gd name="T15" fmla="*/ 2148 h 2468"/>
                <a:gd name="T16" fmla="*/ 2649 w 3629"/>
                <a:gd name="T17" fmla="*/ 2148 h 2468"/>
                <a:gd name="T18" fmla="*/ 2599 w 3629"/>
                <a:gd name="T19" fmla="*/ 2185 h 2468"/>
                <a:gd name="T20" fmla="*/ 2590 w 3629"/>
                <a:gd name="T21" fmla="*/ 2249 h 2468"/>
                <a:gd name="T22" fmla="*/ 2629 w 3629"/>
                <a:gd name="T23" fmla="*/ 2297 h 2468"/>
                <a:gd name="T24" fmla="*/ 2691 w 3629"/>
                <a:gd name="T25" fmla="*/ 2306 h 2468"/>
                <a:gd name="T26" fmla="*/ 2741 w 3629"/>
                <a:gd name="T27" fmla="*/ 2269 h 2468"/>
                <a:gd name="T28" fmla="*/ 2750 w 3629"/>
                <a:gd name="T29" fmla="*/ 2205 h 2468"/>
                <a:gd name="T30" fmla="*/ 2711 w 3629"/>
                <a:gd name="T31" fmla="*/ 2155 h 2468"/>
                <a:gd name="T32" fmla="*/ 2372 w 3629"/>
                <a:gd name="T33" fmla="*/ 2144 h 2468"/>
                <a:gd name="T34" fmla="*/ 2314 w 3629"/>
                <a:gd name="T35" fmla="*/ 2169 h 2468"/>
                <a:gd name="T36" fmla="*/ 2290 w 3629"/>
                <a:gd name="T37" fmla="*/ 2227 h 2468"/>
                <a:gd name="T38" fmla="*/ 2314 w 3629"/>
                <a:gd name="T39" fmla="*/ 2285 h 2468"/>
                <a:gd name="T40" fmla="*/ 2372 w 3629"/>
                <a:gd name="T41" fmla="*/ 2309 h 2468"/>
                <a:gd name="T42" fmla="*/ 2430 w 3629"/>
                <a:gd name="T43" fmla="*/ 2285 h 2468"/>
                <a:gd name="T44" fmla="*/ 2454 w 3629"/>
                <a:gd name="T45" fmla="*/ 2227 h 2468"/>
                <a:gd name="T46" fmla="*/ 2430 w 3629"/>
                <a:gd name="T47" fmla="*/ 2169 h 2468"/>
                <a:gd name="T48" fmla="*/ 2372 w 3629"/>
                <a:gd name="T49" fmla="*/ 2144 h 2468"/>
                <a:gd name="T50" fmla="*/ 3184 w 3629"/>
                <a:gd name="T51" fmla="*/ 1953 h 2468"/>
                <a:gd name="T52" fmla="*/ 318 w 3629"/>
                <a:gd name="T53" fmla="*/ 0 h 2468"/>
                <a:gd name="T54" fmla="*/ 3363 w 3629"/>
                <a:gd name="T55" fmla="*/ 10 h 2468"/>
                <a:gd name="T56" fmla="*/ 3420 w 3629"/>
                <a:gd name="T57" fmla="*/ 57 h 2468"/>
                <a:gd name="T58" fmla="*/ 3442 w 3629"/>
                <a:gd name="T59" fmla="*/ 130 h 2468"/>
                <a:gd name="T60" fmla="*/ 3566 w 3629"/>
                <a:gd name="T61" fmla="*/ 1983 h 2468"/>
                <a:gd name="T62" fmla="*/ 3606 w 3629"/>
                <a:gd name="T63" fmla="*/ 2009 h 2468"/>
                <a:gd name="T64" fmla="*/ 3629 w 3629"/>
                <a:gd name="T65" fmla="*/ 2072 h 2468"/>
                <a:gd name="T66" fmla="*/ 3611 w 3629"/>
                <a:gd name="T67" fmla="*/ 2158 h 2468"/>
                <a:gd name="T68" fmla="*/ 3535 w 3629"/>
                <a:gd name="T69" fmla="*/ 2241 h 2468"/>
                <a:gd name="T70" fmla="*/ 3398 w 3629"/>
                <a:gd name="T71" fmla="*/ 2312 h 2468"/>
                <a:gd name="T72" fmla="*/ 3198 w 3629"/>
                <a:gd name="T73" fmla="*/ 2368 h 2468"/>
                <a:gd name="T74" fmla="*/ 2940 w 3629"/>
                <a:gd name="T75" fmla="*/ 2412 h 2468"/>
                <a:gd name="T76" fmla="*/ 2623 w 3629"/>
                <a:gd name="T77" fmla="*/ 2443 h 2468"/>
                <a:gd name="T78" fmla="*/ 2248 w 3629"/>
                <a:gd name="T79" fmla="*/ 2461 h 2468"/>
                <a:gd name="T80" fmla="*/ 1814 w 3629"/>
                <a:gd name="T81" fmla="*/ 2468 h 2468"/>
                <a:gd name="T82" fmla="*/ 1382 w 3629"/>
                <a:gd name="T83" fmla="*/ 2461 h 2468"/>
                <a:gd name="T84" fmla="*/ 1006 w 3629"/>
                <a:gd name="T85" fmla="*/ 2443 h 2468"/>
                <a:gd name="T86" fmla="*/ 689 w 3629"/>
                <a:gd name="T87" fmla="*/ 2412 h 2468"/>
                <a:gd name="T88" fmla="*/ 431 w 3629"/>
                <a:gd name="T89" fmla="*/ 2368 h 2468"/>
                <a:gd name="T90" fmla="*/ 232 w 3629"/>
                <a:gd name="T91" fmla="*/ 2312 h 2468"/>
                <a:gd name="T92" fmla="*/ 95 w 3629"/>
                <a:gd name="T93" fmla="*/ 2241 h 2468"/>
                <a:gd name="T94" fmla="*/ 18 w 3629"/>
                <a:gd name="T95" fmla="*/ 2158 h 2468"/>
                <a:gd name="T96" fmla="*/ 1 w 3629"/>
                <a:gd name="T97" fmla="*/ 2072 h 2468"/>
                <a:gd name="T98" fmla="*/ 23 w 3629"/>
                <a:gd name="T99" fmla="*/ 2009 h 2468"/>
                <a:gd name="T100" fmla="*/ 63 w 3629"/>
                <a:gd name="T101" fmla="*/ 1983 h 2468"/>
                <a:gd name="T102" fmla="*/ 187 w 3629"/>
                <a:gd name="T103" fmla="*/ 130 h 2468"/>
                <a:gd name="T104" fmla="*/ 210 w 3629"/>
                <a:gd name="T105" fmla="*/ 57 h 2468"/>
                <a:gd name="T106" fmla="*/ 267 w 3629"/>
                <a:gd name="T107" fmla="*/ 10 h 2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29" h="2468">
                  <a:moveTo>
                    <a:pt x="2949" y="2144"/>
                  </a:moveTo>
                  <a:lnTo>
                    <a:pt x="2927" y="2148"/>
                  </a:lnTo>
                  <a:lnTo>
                    <a:pt x="2907" y="2155"/>
                  </a:lnTo>
                  <a:lnTo>
                    <a:pt x="2891" y="2169"/>
                  </a:lnTo>
                  <a:lnTo>
                    <a:pt x="2877" y="2185"/>
                  </a:lnTo>
                  <a:lnTo>
                    <a:pt x="2870" y="2205"/>
                  </a:lnTo>
                  <a:lnTo>
                    <a:pt x="2866" y="2227"/>
                  </a:lnTo>
                  <a:lnTo>
                    <a:pt x="2870" y="2249"/>
                  </a:lnTo>
                  <a:lnTo>
                    <a:pt x="2877" y="2269"/>
                  </a:lnTo>
                  <a:lnTo>
                    <a:pt x="2891" y="2285"/>
                  </a:lnTo>
                  <a:lnTo>
                    <a:pt x="2907" y="2297"/>
                  </a:lnTo>
                  <a:lnTo>
                    <a:pt x="2927" y="2306"/>
                  </a:lnTo>
                  <a:lnTo>
                    <a:pt x="2949" y="2309"/>
                  </a:lnTo>
                  <a:lnTo>
                    <a:pt x="2971" y="2306"/>
                  </a:lnTo>
                  <a:lnTo>
                    <a:pt x="2991" y="2297"/>
                  </a:lnTo>
                  <a:lnTo>
                    <a:pt x="3007" y="2285"/>
                  </a:lnTo>
                  <a:lnTo>
                    <a:pt x="3019" y="2269"/>
                  </a:lnTo>
                  <a:lnTo>
                    <a:pt x="3028" y="2249"/>
                  </a:lnTo>
                  <a:lnTo>
                    <a:pt x="3031" y="2227"/>
                  </a:lnTo>
                  <a:lnTo>
                    <a:pt x="3028" y="2205"/>
                  </a:lnTo>
                  <a:lnTo>
                    <a:pt x="3019" y="2185"/>
                  </a:lnTo>
                  <a:lnTo>
                    <a:pt x="3007" y="2169"/>
                  </a:lnTo>
                  <a:lnTo>
                    <a:pt x="2991" y="2155"/>
                  </a:lnTo>
                  <a:lnTo>
                    <a:pt x="2971" y="2148"/>
                  </a:lnTo>
                  <a:lnTo>
                    <a:pt x="2949" y="2144"/>
                  </a:lnTo>
                  <a:close/>
                  <a:moveTo>
                    <a:pt x="2669" y="2144"/>
                  </a:moveTo>
                  <a:lnTo>
                    <a:pt x="2649" y="2148"/>
                  </a:lnTo>
                  <a:lnTo>
                    <a:pt x="2629" y="2155"/>
                  </a:lnTo>
                  <a:lnTo>
                    <a:pt x="2612" y="2169"/>
                  </a:lnTo>
                  <a:lnTo>
                    <a:pt x="2599" y="2185"/>
                  </a:lnTo>
                  <a:lnTo>
                    <a:pt x="2590" y="2205"/>
                  </a:lnTo>
                  <a:lnTo>
                    <a:pt x="2588" y="2227"/>
                  </a:lnTo>
                  <a:lnTo>
                    <a:pt x="2590" y="2249"/>
                  </a:lnTo>
                  <a:lnTo>
                    <a:pt x="2599" y="2269"/>
                  </a:lnTo>
                  <a:lnTo>
                    <a:pt x="2612" y="2285"/>
                  </a:lnTo>
                  <a:lnTo>
                    <a:pt x="2629" y="2297"/>
                  </a:lnTo>
                  <a:lnTo>
                    <a:pt x="2649" y="2306"/>
                  </a:lnTo>
                  <a:lnTo>
                    <a:pt x="2669" y="2309"/>
                  </a:lnTo>
                  <a:lnTo>
                    <a:pt x="2691" y="2306"/>
                  </a:lnTo>
                  <a:lnTo>
                    <a:pt x="2711" y="2297"/>
                  </a:lnTo>
                  <a:lnTo>
                    <a:pt x="2728" y="2285"/>
                  </a:lnTo>
                  <a:lnTo>
                    <a:pt x="2741" y="2269"/>
                  </a:lnTo>
                  <a:lnTo>
                    <a:pt x="2750" y="2249"/>
                  </a:lnTo>
                  <a:lnTo>
                    <a:pt x="2752" y="2227"/>
                  </a:lnTo>
                  <a:lnTo>
                    <a:pt x="2750" y="2205"/>
                  </a:lnTo>
                  <a:lnTo>
                    <a:pt x="2741" y="2185"/>
                  </a:lnTo>
                  <a:lnTo>
                    <a:pt x="2728" y="2169"/>
                  </a:lnTo>
                  <a:lnTo>
                    <a:pt x="2711" y="2155"/>
                  </a:lnTo>
                  <a:lnTo>
                    <a:pt x="2691" y="2148"/>
                  </a:lnTo>
                  <a:lnTo>
                    <a:pt x="2669" y="2144"/>
                  </a:lnTo>
                  <a:close/>
                  <a:moveTo>
                    <a:pt x="2372" y="2144"/>
                  </a:moveTo>
                  <a:lnTo>
                    <a:pt x="2350" y="2148"/>
                  </a:lnTo>
                  <a:lnTo>
                    <a:pt x="2331" y="2155"/>
                  </a:lnTo>
                  <a:lnTo>
                    <a:pt x="2314" y="2169"/>
                  </a:lnTo>
                  <a:lnTo>
                    <a:pt x="2301" y="2185"/>
                  </a:lnTo>
                  <a:lnTo>
                    <a:pt x="2293" y="2205"/>
                  </a:lnTo>
                  <a:lnTo>
                    <a:pt x="2290" y="2227"/>
                  </a:lnTo>
                  <a:lnTo>
                    <a:pt x="2293" y="2249"/>
                  </a:lnTo>
                  <a:lnTo>
                    <a:pt x="2301" y="2269"/>
                  </a:lnTo>
                  <a:lnTo>
                    <a:pt x="2314" y="2285"/>
                  </a:lnTo>
                  <a:lnTo>
                    <a:pt x="2331" y="2297"/>
                  </a:lnTo>
                  <a:lnTo>
                    <a:pt x="2350" y="2306"/>
                  </a:lnTo>
                  <a:lnTo>
                    <a:pt x="2372" y="2309"/>
                  </a:lnTo>
                  <a:lnTo>
                    <a:pt x="2393" y="2306"/>
                  </a:lnTo>
                  <a:lnTo>
                    <a:pt x="2413" y="2297"/>
                  </a:lnTo>
                  <a:lnTo>
                    <a:pt x="2430" y="2285"/>
                  </a:lnTo>
                  <a:lnTo>
                    <a:pt x="2443" y="2269"/>
                  </a:lnTo>
                  <a:lnTo>
                    <a:pt x="2452" y="2249"/>
                  </a:lnTo>
                  <a:lnTo>
                    <a:pt x="2454" y="2227"/>
                  </a:lnTo>
                  <a:lnTo>
                    <a:pt x="2452" y="2205"/>
                  </a:lnTo>
                  <a:lnTo>
                    <a:pt x="2443" y="2185"/>
                  </a:lnTo>
                  <a:lnTo>
                    <a:pt x="2430" y="2169"/>
                  </a:lnTo>
                  <a:lnTo>
                    <a:pt x="2413" y="2155"/>
                  </a:lnTo>
                  <a:lnTo>
                    <a:pt x="2393" y="2148"/>
                  </a:lnTo>
                  <a:lnTo>
                    <a:pt x="2372" y="2144"/>
                  </a:lnTo>
                  <a:close/>
                  <a:moveTo>
                    <a:pt x="445" y="256"/>
                  </a:moveTo>
                  <a:lnTo>
                    <a:pt x="445" y="1953"/>
                  </a:lnTo>
                  <a:lnTo>
                    <a:pt x="3184" y="1953"/>
                  </a:lnTo>
                  <a:lnTo>
                    <a:pt x="3184" y="256"/>
                  </a:lnTo>
                  <a:lnTo>
                    <a:pt x="445" y="256"/>
                  </a:lnTo>
                  <a:close/>
                  <a:moveTo>
                    <a:pt x="318" y="0"/>
                  </a:moveTo>
                  <a:lnTo>
                    <a:pt x="3312" y="0"/>
                  </a:lnTo>
                  <a:lnTo>
                    <a:pt x="3337" y="2"/>
                  </a:lnTo>
                  <a:lnTo>
                    <a:pt x="3363" y="10"/>
                  </a:lnTo>
                  <a:lnTo>
                    <a:pt x="3385" y="22"/>
                  </a:lnTo>
                  <a:lnTo>
                    <a:pt x="3403" y="39"/>
                  </a:lnTo>
                  <a:lnTo>
                    <a:pt x="3420" y="57"/>
                  </a:lnTo>
                  <a:lnTo>
                    <a:pt x="3432" y="79"/>
                  </a:lnTo>
                  <a:lnTo>
                    <a:pt x="3440" y="103"/>
                  </a:lnTo>
                  <a:lnTo>
                    <a:pt x="3442" y="130"/>
                  </a:lnTo>
                  <a:lnTo>
                    <a:pt x="3442" y="1981"/>
                  </a:lnTo>
                  <a:lnTo>
                    <a:pt x="3551" y="1981"/>
                  </a:lnTo>
                  <a:lnTo>
                    <a:pt x="3566" y="1983"/>
                  </a:lnTo>
                  <a:lnTo>
                    <a:pt x="3582" y="1988"/>
                  </a:lnTo>
                  <a:lnTo>
                    <a:pt x="3595" y="1997"/>
                  </a:lnTo>
                  <a:lnTo>
                    <a:pt x="3606" y="2009"/>
                  </a:lnTo>
                  <a:lnTo>
                    <a:pt x="3616" y="2027"/>
                  </a:lnTo>
                  <a:lnTo>
                    <a:pt x="3623" y="2047"/>
                  </a:lnTo>
                  <a:lnTo>
                    <a:pt x="3629" y="2072"/>
                  </a:lnTo>
                  <a:lnTo>
                    <a:pt x="3629" y="2099"/>
                  </a:lnTo>
                  <a:lnTo>
                    <a:pt x="3623" y="2128"/>
                  </a:lnTo>
                  <a:lnTo>
                    <a:pt x="3611" y="2158"/>
                  </a:lnTo>
                  <a:lnTo>
                    <a:pt x="3593" y="2187"/>
                  </a:lnTo>
                  <a:lnTo>
                    <a:pt x="3567" y="2215"/>
                  </a:lnTo>
                  <a:lnTo>
                    <a:pt x="3535" y="2241"/>
                  </a:lnTo>
                  <a:lnTo>
                    <a:pt x="3496" y="2267"/>
                  </a:lnTo>
                  <a:lnTo>
                    <a:pt x="3451" y="2290"/>
                  </a:lnTo>
                  <a:lnTo>
                    <a:pt x="3398" y="2312"/>
                  </a:lnTo>
                  <a:lnTo>
                    <a:pt x="3338" y="2331"/>
                  </a:lnTo>
                  <a:lnTo>
                    <a:pt x="3271" y="2350"/>
                  </a:lnTo>
                  <a:lnTo>
                    <a:pt x="3198" y="2368"/>
                  </a:lnTo>
                  <a:lnTo>
                    <a:pt x="3118" y="2384"/>
                  </a:lnTo>
                  <a:lnTo>
                    <a:pt x="3033" y="2399"/>
                  </a:lnTo>
                  <a:lnTo>
                    <a:pt x="2940" y="2412"/>
                  </a:lnTo>
                  <a:lnTo>
                    <a:pt x="2841" y="2423"/>
                  </a:lnTo>
                  <a:lnTo>
                    <a:pt x="2735" y="2434"/>
                  </a:lnTo>
                  <a:lnTo>
                    <a:pt x="2623" y="2443"/>
                  </a:lnTo>
                  <a:lnTo>
                    <a:pt x="2504" y="2450"/>
                  </a:lnTo>
                  <a:lnTo>
                    <a:pt x="2379" y="2457"/>
                  </a:lnTo>
                  <a:lnTo>
                    <a:pt x="2248" y="2461"/>
                  </a:lnTo>
                  <a:lnTo>
                    <a:pt x="2109" y="2465"/>
                  </a:lnTo>
                  <a:lnTo>
                    <a:pt x="1965" y="2467"/>
                  </a:lnTo>
                  <a:lnTo>
                    <a:pt x="1814" y="2468"/>
                  </a:lnTo>
                  <a:lnTo>
                    <a:pt x="1664" y="2467"/>
                  </a:lnTo>
                  <a:lnTo>
                    <a:pt x="1520" y="2465"/>
                  </a:lnTo>
                  <a:lnTo>
                    <a:pt x="1382" y="2461"/>
                  </a:lnTo>
                  <a:lnTo>
                    <a:pt x="1250" y="2457"/>
                  </a:lnTo>
                  <a:lnTo>
                    <a:pt x="1125" y="2450"/>
                  </a:lnTo>
                  <a:lnTo>
                    <a:pt x="1006" y="2443"/>
                  </a:lnTo>
                  <a:lnTo>
                    <a:pt x="893" y="2434"/>
                  </a:lnTo>
                  <a:lnTo>
                    <a:pt x="788" y="2423"/>
                  </a:lnTo>
                  <a:lnTo>
                    <a:pt x="689" y="2412"/>
                  </a:lnTo>
                  <a:lnTo>
                    <a:pt x="596" y="2399"/>
                  </a:lnTo>
                  <a:lnTo>
                    <a:pt x="511" y="2384"/>
                  </a:lnTo>
                  <a:lnTo>
                    <a:pt x="431" y="2368"/>
                  </a:lnTo>
                  <a:lnTo>
                    <a:pt x="358" y="2350"/>
                  </a:lnTo>
                  <a:lnTo>
                    <a:pt x="292" y="2331"/>
                  </a:lnTo>
                  <a:lnTo>
                    <a:pt x="232" y="2312"/>
                  </a:lnTo>
                  <a:lnTo>
                    <a:pt x="179" y="2290"/>
                  </a:lnTo>
                  <a:lnTo>
                    <a:pt x="133" y="2267"/>
                  </a:lnTo>
                  <a:lnTo>
                    <a:pt x="95" y="2241"/>
                  </a:lnTo>
                  <a:lnTo>
                    <a:pt x="62" y="2215"/>
                  </a:lnTo>
                  <a:lnTo>
                    <a:pt x="36" y="2187"/>
                  </a:lnTo>
                  <a:lnTo>
                    <a:pt x="18" y="2158"/>
                  </a:lnTo>
                  <a:lnTo>
                    <a:pt x="6" y="2128"/>
                  </a:lnTo>
                  <a:lnTo>
                    <a:pt x="0" y="2099"/>
                  </a:lnTo>
                  <a:lnTo>
                    <a:pt x="1" y="2072"/>
                  </a:lnTo>
                  <a:lnTo>
                    <a:pt x="6" y="2047"/>
                  </a:lnTo>
                  <a:lnTo>
                    <a:pt x="13" y="2027"/>
                  </a:lnTo>
                  <a:lnTo>
                    <a:pt x="23" y="2009"/>
                  </a:lnTo>
                  <a:lnTo>
                    <a:pt x="34" y="1997"/>
                  </a:lnTo>
                  <a:lnTo>
                    <a:pt x="47" y="1988"/>
                  </a:lnTo>
                  <a:lnTo>
                    <a:pt x="63" y="1983"/>
                  </a:lnTo>
                  <a:lnTo>
                    <a:pt x="79" y="1981"/>
                  </a:lnTo>
                  <a:lnTo>
                    <a:pt x="187" y="1981"/>
                  </a:lnTo>
                  <a:lnTo>
                    <a:pt x="187" y="130"/>
                  </a:lnTo>
                  <a:lnTo>
                    <a:pt x="190" y="103"/>
                  </a:lnTo>
                  <a:lnTo>
                    <a:pt x="198" y="79"/>
                  </a:lnTo>
                  <a:lnTo>
                    <a:pt x="210" y="57"/>
                  </a:lnTo>
                  <a:lnTo>
                    <a:pt x="226" y="39"/>
                  </a:lnTo>
                  <a:lnTo>
                    <a:pt x="245" y="22"/>
                  </a:lnTo>
                  <a:lnTo>
                    <a:pt x="267" y="10"/>
                  </a:lnTo>
                  <a:lnTo>
                    <a:pt x="292" y="2"/>
                  </a:lnTo>
                  <a:lnTo>
                    <a:pt x="3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1" name="Freeform 268"/>
            <p:cNvSpPr>
              <a:spLocks noEditPoints="1"/>
            </p:cNvSpPr>
            <p:nvPr/>
          </p:nvSpPr>
          <p:spPr bwMode="auto">
            <a:xfrm>
              <a:off x="781" y="2284"/>
              <a:ext cx="137" cy="138"/>
            </a:xfrm>
            <a:custGeom>
              <a:avLst/>
              <a:gdLst>
                <a:gd name="T0" fmla="*/ 538 w 1370"/>
                <a:gd name="T1" fmla="*/ 313 h 1381"/>
                <a:gd name="T2" fmla="*/ 382 w 1370"/>
                <a:gd name="T3" fmla="*/ 422 h 1381"/>
                <a:gd name="T4" fmla="*/ 292 w 1370"/>
                <a:gd name="T5" fmla="*/ 591 h 1381"/>
                <a:gd name="T6" fmla="*/ 291 w 1370"/>
                <a:gd name="T7" fmla="*/ 784 h 1381"/>
                <a:gd name="T8" fmla="*/ 480 w 1370"/>
                <a:gd name="T9" fmla="*/ 772 h 1381"/>
                <a:gd name="T10" fmla="*/ 463 w 1370"/>
                <a:gd name="T11" fmla="*/ 643 h 1381"/>
                <a:gd name="T12" fmla="*/ 528 w 1370"/>
                <a:gd name="T13" fmla="*/ 515 h 1381"/>
                <a:gd name="T14" fmla="*/ 657 w 1370"/>
                <a:gd name="T15" fmla="*/ 450 h 1381"/>
                <a:gd name="T16" fmla="*/ 763 w 1370"/>
                <a:gd name="T17" fmla="*/ 458 h 1381"/>
                <a:gd name="T18" fmla="*/ 769 w 1370"/>
                <a:gd name="T19" fmla="*/ 470 h 1381"/>
                <a:gd name="T20" fmla="*/ 618 w 1370"/>
                <a:gd name="T21" fmla="*/ 627 h 1381"/>
                <a:gd name="T22" fmla="*/ 643 w 1370"/>
                <a:gd name="T23" fmla="*/ 664 h 1381"/>
                <a:gd name="T24" fmla="*/ 710 w 1370"/>
                <a:gd name="T25" fmla="*/ 731 h 1381"/>
                <a:gd name="T26" fmla="*/ 747 w 1370"/>
                <a:gd name="T27" fmla="*/ 755 h 1381"/>
                <a:gd name="T28" fmla="*/ 903 w 1370"/>
                <a:gd name="T29" fmla="*/ 605 h 1381"/>
                <a:gd name="T30" fmla="*/ 916 w 1370"/>
                <a:gd name="T31" fmla="*/ 611 h 1381"/>
                <a:gd name="T32" fmla="*/ 923 w 1370"/>
                <a:gd name="T33" fmla="*/ 720 h 1381"/>
                <a:gd name="T34" fmla="*/ 858 w 1370"/>
                <a:gd name="T35" fmla="*/ 845 h 1381"/>
                <a:gd name="T36" fmla="*/ 731 w 1370"/>
                <a:gd name="T37" fmla="*/ 911 h 1381"/>
                <a:gd name="T38" fmla="*/ 602 w 1370"/>
                <a:gd name="T39" fmla="*/ 894 h 1381"/>
                <a:gd name="T40" fmla="*/ 591 w 1370"/>
                <a:gd name="T41" fmla="*/ 1086 h 1381"/>
                <a:gd name="T42" fmla="*/ 785 w 1370"/>
                <a:gd name="T43" fmla="*/ 1083 h 1381"/>
                <a:gd name="T44" fmla="*/ 954 w 1370"/>
                <a:gd name="T45" fmla="*/ 994 h 1381"/>
                <a:gd name="T46" fmla="*/ 1063 w 1370"/>
                <a:gd name="T47" fmla="*/ 837 h 1381"/>
                <a:gd name="T48" fmla="*/ 1087 w 1370"/>
                <a:gd name="T49" fmla="*/ 640 h 1381"/>
                <a:gd name="T50" fmla="*/ 1018 w 1370"/>
                <a:gd name="T51" fmla="*/ 459 h 1381"/>
                <a:gd name="T52" fmla="*/ 875 w 1370"/>
                <a:gd name="T53" fmla="*/ 333 h 1381"/>
                <a:gd name="T54" fmla="*/ 684 w 1370"/>
                <a:gd name="T55" fmla="*/ 285 h 1381"/>
                <a:gd name="T56" fmla="*/ 878 w 1370"/>
                <a:gd name="T57" fmla="*/ 11 h 1381"/>
                <a:gd name="T58" fmla="*/ 914 w 1370"/>
                <a:gd name="T59" fmla="*/ 75 h 1381"/>
                <a:gd name="T60" fmla="*/ 1021 w 1370"/>
                <a:gd name="T61" fmla="*/ 230 h 1381"/>
                <a:gd name="T62" fmla="*/ 1159 w 1370"/>
                <a:gd name="T63" fmla="*/ 176 h 1381"/>
                <a:gd name="T64" fmla="*/ 1360 w 1370"/>
                <a:gd name="T65" fmla="*/ 480 h 1381"/>
                <a:gd name="T66" fmla="*/ 1360 w 1370"/>
                <a:gd name="T67" fmla="*/ 555 h 1381"/>
                <a:gd name="T68" fmla="*/ 1254 w 1370"/>
                <a:gd name="T69" fmla="*/ 690 h 1381"/>
                <a:gd name="T70" fmla="*/ 1360 w 1370"/>
                <a:gd name="T71" fmla="*/ 826 h 1381"/>
                <a:gd name="T72" fmla="*/ 1360 w 1370"/>
                <a:gd name="T73" fmla="*/ 901 h 1381"/>
                <a:gd name="T74" fmla="*/ 1159 w 1370"/>
                <a:gd name="T75" fmla="*/ 1206 h 1381"/>
                <a:gd name="T76" fmla="*/ 1021 w 1370"/>
                <a:gd name="T77" fmla="*/ 1151 h 1381"/>
                <a:gd name="T78" fmla="*/ 914 w 1370"/>
                <a:gd name="T79" fmla="*/ 1306 h 1381"/>
                <a:gd name="T80" fmla="*/ 878 w 1370"/>
                <a:gd name="T81" fmla="*/ 1371 h 1381"/>
                <a:gd name="T82" fmla="*/ 509 w 1370"/>
                <a:gd name="T83" fmla="*/ 1378 h 1381"/>
                <a:gd name="T84" fmla="*/ 457 w 1370"/>
                <a:gd name="T85" fmla="*/ 1326 h 1381"/>
                <a:gd name="T86" fmla="*/ 382 w 1370"/>
                <a:gd name="T87" fmla="*/ 1174 h 1381"/>
                <a:gd name="T88" fmla="*/ 230 w 1370"/>
                <a:gd name="T89" fmla="*/ 1208 h 1381"/>
                <a:gd name="T90" fmla="*/ 165 w 1370"/>
                <a:gd name="T91" fmla="*/ 1170 h 1381"/>
                <a:gd name="T92" fmla="*/ 2 w 1370"/>
                <a:gd name="T93" fmla="*/ 845 h 1381"/>
                <a:gd name="T94" fmla="*/ 118 w 1370"/>
                <a:gd name="T95" fmla="*/ 752 h 1381"/>
                <a:gd name="T96" fmla="*/ 21 w 1370"/>
                <a:gd name="T97" fmla="*/ 570 h 1381"/>
                <a:gd name="T98" fmla="*/ 2 w 1370"/>
                <a:gd name="T99" fmla="*/ 499 h 1381"/>
                <a:gd name="T100" fmla="*/ 193 w 1370"/>
                <a:gd name="T101" fmla="*/ 184 h 1381"/>
                <a:gd name="T102" fmla="*/ 267 w 1370"/>
                <a:gd name="T103" fmla="*/ 184 h 1381"/>
                <a:gd name="T104" fmla="*/ 454 w 1370"/>
                <a:gd name="T105" fmla="*/ 169 h 1381"/>
                <a:gd name="T106" fmla="*/ 476 w 1370"/>
                <a:gd name="T107" fmla="*/ 22 h 1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0" h="1381">
                  <a:moveTo>
                    <a:pt x="684" y="285"/>
                  </a:moveTo>
                  <a:lnTo>
                    <a:pt x="634" y="289"/>
                  </a:lnTo>
                  <a:lnTo>
                    <a:pt x="584" y="297"/>
                  </a:lnTo>
                  <a:lnTo>
                    <a:pt x="538" y="313"/>
                  </a:lnTo>
                  <a:lnTo>
                    <a:pt x="494" y="333"/>
                  </a:lnTo>
                  <a:lnTo>
                    <a:pt x="453" y="358"/>
                  </a:lnTo>
                  <a:lnTo>
                    <a:pt x="415" y="388"/>
                  </a:lnTo>
                  <a:lnTo>
                    <a:pt x="382" y="422"/>
                  </a:lnTo>
                  <a:lnTo>
                    <a:pt x="352" y="459"/>
                  </a:lnTo>
                  <a:lnTo>
                    <a:pt x="327" y="500"/>
                  </a:lnTo>
                  <a:lnTo>
                    <a:pt x="306" y="544"/>
                  </a:lnTo>
                  <a:lnTo>
                    <a:pt x="292" y="591"/>
                  </a:lnTo>
                  <a:lnTo>
                    <a:pt x="283" y="640"/>
                  </a:lnTo>
                  <a:lnTo>
                    <a:pt x="280" y="690"/>
                  </a:lnTo>
                  <a:lnTo>
                    <a:pt x="282" y="738"/>
                  </a:lnTo>
                  <a:lnTo>
                    <a:pt x="291" y="784"/>
                  </a:lnTo>
                  <a:lnTo>
                    <a:pt x="303" y="828"/>
                  </a:lnTo>
                  <a:lnTo>
                    <a:pt x="321" y="870"/>
                  </a:lnTo>
                  <a:lnTo>
                    <a:pt x="343" y="908"/>
                  </a:lnTo>
                  <a:lnTo>
                    <a:pt x="480" y="772"/>
                  </a:lnTo>
                  <a:lnTo>
                    <a:pt x="469" y="743"/>
                  </a:lnTo>
                  <a:lnTo>
                    <a:pt x="463" y="712"/>
                  </a:lnTo>
                  <a:lnTo>
                    <a:pt x="461" y="680"/>
                  </a:lnTo>
                  <a:lnTo>
                    <a:pt x="463" y="643"/>
                  </a:lnTo>
                  <a:lnTo>
                    <a:pt x="472" y="608"/>
                  </a:lnTo>
                  <a:lnTo>
                    <a:pt x="485" y="575"/>
                  </a:lnTo>
                  <a:lnTo>
                    <a:pt x="505" y="544"/>
                  </a:lnTo>
                  <a:lnTo>
                    <a:pt x="528" y="515"/>
                  </a:lnTo>
                  <a:lnTo>
                    <a:pt x="557" y="491"/>
                  </a:lnTo>
                  <a:lnTo>
                    <a:pt x="588" y="472"/>
                  </a:lnTo>
                  <a:lnTo>
                    <a:pt x="622" y="458"/>
                  </a:lnTo>
                  <a:lnTo>
                    <a:pt x="657" y="450"/>
                  </a:lnTo>
                  <a:lnTo>
                    <a:pt x="693" y="447"/>
                  </a:lnTo>
                  <a:lnTo>
                    <a:pt x="726" y="449"/>
                  </a:lnTo>
                  <a:lnTo>
                    <a:pt x="759" y="456"/>
                  </a:lnTo>
                  <a:lnTo>
                    <a:pt x="763" y="458"/>
                  </a:lnTo>
                  <a:lnTo>
                    <a:pt x="765" y="460"/>
                  </a:lnTo>
                  <a:lnTo>
                    <a:pt x="767" y="463"/>
                  </a:lnTo>
                  <a:lnTo>
                    <a:pt x="768" y="466"/>
                  </a:lnTo>
                  <a:lnTo>
                    <a:pt x="769" y="470"/>
                  </a:lnTo>
                  <a:lnTo>
                    <a:pt x="768" y="474"/>
                  </a:lnTo>
                  <a:lnTo>
                    <a:pt x="767" y="477"/>
                  </a:lnTo>
                  <a:lnTo>
                    <a:pt x="765" y="480"/>
                  </a:lnTo>
                  <a:lnTo>
                    <a:pt x="618" y="627"/>
                  </a:lnTo>
                  <a:lnTo>
                    <a:pt x="621" y="632"/>
                  </a:lnTo>
                  <a:lnTo>
                    <a:pt x="625" y="641"/>
                  </a:lnTo>
                  <a:lnTo>
                    <a:pt x="633" y="651"/>
                  </a:lnTo>
                  <a:lnTo>
                    <a:pt x="643" y="664"/>
                  </a:lnTo>
                  <a:lnTo>
                    <a:pt x="657" y="679"/>
                  </a:lnTo>
                  <a:lnTo>
                    <a:pt x="675" y="699"/>
                  </a:lnTo>
                  <a:lnTo>
                    <a:pt x="694" y="717"/>
                  </a:lnTo>
                  <a:lnTo>
                    <a:pt x="710" y="731"/>
                  </a:lnTo>
                  <a:lnTo>
                    <a:pt x="723" y="741"/>
                  </a:lnTo>
                  <a:lnTo>
                    <a:pt x="734" y="749"/>
                  </a:lnTo>
                  <a:lnTo>
                    <a:pt x="742" y="753"/>
                  </a:lnTo>
                  <a:lnTo>
                    <a:pt x="747" y="755"/>
                  </a:lnTo>
                  <a:lnTo>
                    <a:pt x="894" y="608"/>
                  </a:lnTo>
                  <a:lnTo>
                    <a:pt x="897" y="606"/>
                  </a:lnTo>
                  <a:lnTo>
                    <a:pt x="900" y="605"/>
                  </a:lnTo>
                  <a:lnTo>
                    <a:pt x="903" y="605"/>
                  </a:lnTo>
                  <a:lnTo>
                    <a:pt x="907" y="605"/>
                  </a:lnTo>
                  <a:lnTo>
                    <a:pt x="910" y="606"/>
                  </a:lnTo>
                  <a:lnTo>
                    <a:pt x="913" y="608"/>
                  </a:lnTo>
                  <a:lnTo>
                    <a:pt x="916" y="611"/>
                  </a:lnTo>
                  <a:lnTo>
                    <a:pt x="917" y="614"/>
                  </a:lnTo>
                  <a:lnTo>
                    <a:pt x="924" y="650"/>
                  </a:lnTo>
                  <a:lnTo>
                    <a:pt x="927" y="685"/>
                  </a:lnTo>
                  <a:lnTo>
                    <a:pt x="923" y="720"/>
                  </a:lnTo>
                  <a:lnTo>
                    <a:pt x="914" y="754"/>
                  </a:lnTo>
                  <a:lnTo>
                    <a:pt x="900" y="787"/>
                  </a:lnTo>
                  <a:lnTo>
                    <a:pt x="883" y="817"/>
                  </a:lnTo>
                  <a:lnTo>
                    <a:pt x="858" y="845"/>
                  </a:lnTo>
                  <a:lnTo>
                    <a:pt x="831" y="869"/>
                  </a:lnTo>
                  <a:lnTo>
                    <a:pt x="800" y="887"/>
                  </a:lnTo>
                  <a:lnTo>
                    <a:pt x="766" y="902"/>
                  </a:lnTo>
                  <a:lnTo>
                    <a:pt x="731" y="911"/>
                  </a:lnTo>
                  <a:lnTo>
                    <a:pt x="693" y="913"/>
                  </a:lnTo>
                  <a:lnTo>
                    <a:pt x="661" y="911"/>
                  </a:lnTo>
                  <a:lnTo>
                    <a:pt x="632" y="905"/>
                  </a:lnTo>
                  <a:lnTo>
                    <a:pt x="602" y="894"/>
                  </a:lnTo>
                  <a:lnTo>
                    <a:pt x="464" y="1032"/>
                  </a:lnTo>
                  <a:lnTo>
                    <a:pt x="504" y="1054"/>
                  </a:lnTo>
                  <a:lnTo>
                    <a:pt x="546" y="1072"/>
                  </a:lnTo>
                  <a:lnTo>
                    <a:pt x="591" y="1086"/>
                  </a:lnTo>
                  <a:lnTo>
                    <a:pt x="637" y="1093"/>
                  </a:lnTo>
                  <a:lnTo>
                    <a:pt x="684" y="1097"/>
                  </a:lnTo>
                  <a:lnTo>
                    <a:pt x="735" y="1093"/>
                  </a:lnTo>
                  <a:lnTo>
                    <a:pt x="785" y="1083"/>
                  </a:lnTo>
                  <a:lnTo>
                    <a:pt x="831" y="1069"/>
                  </a:lnTo>
                  <a:lnTo>
                    <a:pt x="875" y="1049"/>
                  </a:lnTo>
                  <a:lnTo>
                    <a:pt x="917" y="1024"/>
                  </a:lnTo>
                  <a:lnTo>
                    <a:pt x="954" y="994"/>
                  </a:lnTo>
                  <a:lnTo>
                    <a:pt x="988" y="960"/>
                  </a:lnTo>
                  <a:lnTo>
                    <a:pt x="1018" y="923"/>
                  </a:lnTo>
                  <a:lnTo>
                    <a:pt x="1042" y="881"/>
                  </a:lnTo>
                  <a:lnTo>
                    <a:pt x="1063" y="837"/>
                  </a:lnTo>
                  <a:lnTo>
                    <a:pt x="1077" y="791"/>
                  </a:lnTo>
                  <a:lnTo>
                    <a:pt x="1087" y="741"/>
                  </a:lnTo>
                  <a:lnTo>
                    <a:pt x="1090" y="690"/>
                  </a:lnTo>
                  <a:lnTo>
                    <a:pt x="1087" y="640"/>
                  </a:lnTo>
                  <a:lnTo>
                    <a:pt x="1077" y="591"/>
                  </a:lnTo>
                  <a:lnTo>
                    <a:pt x="1063" y="544"/>
                  </a:lnTo>
                  <a:lnTo>
                    <a:pt x="1042" y="500"/>
                  </a:lnTo>
                  <a:lnTo>
                    <a:pt x="1018" y="459"/>
                  </a:lnTo>
                  <a:lnTo>
                    <a:pt x="988" y="422"/>
                  </a:lnTo>
                  <a:lnTo>
                    <a:pt x="954" y="388"/>
                  </a:lnTo>
                  <a:lnTo>
                    <a:pt x="917" y="358"/>
                  </a:lnTo>
                  <a:lnTo>
                    <a:pt x="875" y="333"/>
                  </a:lnTo>
                  <a:lnTo>
                    <a:pt x="831" y="313"/>
                  </a:lnTo>
                  <a:lnTo>
                    <a:pt x="785" y="297"/>
                  </a:lnTo>
                  <a:lnTo>
                    <a:pt x="735" y="289"/>
                  </a:lnTo>
                  <a:lnTo>
                    <a:pt x="684" y="285"/>
                  </a:lnTo>
                  <a:close/>
                  <a:moveTo>
                    <a:pt x="529" y="0"/>
                  </a:moveTo>
                  <a:lnTo>
                    <a:pt x="840" y="0"/>
                  </a:lnTo>
                  <a:lnTo>
                    <a:pt x="859" y="4"/>
                  </a:lnTo>
                  <a:lnTo>
                    <a:pt x="878" y="11"/>
                  </a:lnTo>
                  <a:lnTo>
                    <a:pt x="892" y="22"/>
                  </a:lnTo>
                  <a:lnTo>
                    <a:pt x="905" y="38"/>
                  </a:lnTo>
                  <a:lnTo>
                    <a:pt x="912" y="55"/>
                  </a:lnTo>
                  <a:lnTo>
                    <a:pt x="914" y="75"/>
                  </a:lnTo>
                  <a:lnTo>
                    <a:pt x="914" y="169"/>
                  </a:lnTo>
                  <a:lnTo>
                    <a:pt x="952" y="187"/>
                  </a:lnTo>
                  <a:lnTo>
                    <a:pt x="987" y="207"/>
                  </a:lnTo>
                  <a:lnTo>
                    <a:pt x="1021" y="230"/>
                  </a:lnTo>
                  <a:lnTo>
                    <a:pt x="1103" y="184"/>
                  </a:lnTo>
                  <a:lnTo>
                    <a:pt x="1120" y="176"/>
                  </a:lnTo>
                  <a:lnTo>
                    <a:pt x="1140" y="174"/>
                  </a:lnTo>
                  <a:lnTo>
                    <a:pt x="1159" y="176"/>
                  </a:lnTo>
                  <a:lnTo>
                    <a:pt x="1176" y="184"/>
                  </a:lnTo>
                  <a:lnTo>
                    <a:pt x="1192" y="195"/>
                  </a:lnTo>
                  <a:lnTo>
                    <a:pt x="1204" y="210"/>
                  </a:lnTo>
                  <a:lnTo>
                    <a:pt x="1360" y="480"/>
                  </a:lnTo>
                  <a:lnTo>
                    <a:pt x="1367" y="499"/>
                  </a:lnTo>
                  <a:lnTo>
                    <a:pt x="1370" y="518"/>
                  </a:lnTo>
                  <a:lnTo>
                    <a:pt x="1367" y="537"/>
                  </a:lnTo>
                  <a:lnTo>
                    <a:pt x="1360" y="555"/>
                  </a:lnTo>
                  <a:lnTo>
                    <a:pt x="1348" y="570"/>
                  </a:lnTo>
                  <a:lnTo>
                    <a:pt x="1333" y="583"/>
                  </a:lnTo>
                  <a:lnTo>
                    <a:pt x="1251" y="629"/>
                  </a:lnTo>
                  <a:lnTo>
                    <a:pt x="1254" y="690"/>
                  </a:lnTo>
                  <a:lnTo>
                    <a:pt x="1251" y="752"/>
                  </a:lnTo>
                  <a:lnTo>
                    <a:pt x="1333" y="799"/>
                  </a:lnTo>
                  <a:lnTo>
                    <a:pt x="1348" y="810"/>
                  </a:lnTo>
                  <a:lnTo>
                    <a:pt x="1360" y="826"/>
                  </a:lnTo>
                  <a:lnTo>
                    <a:pt x="1367" y="845"/>
                  </a:lnTo>
                  <a:lnTo>
                    <a:pt x="1370" y="863"/>
                  </a:lnTo>
                  <a:lnTo>
                    <a:pt x="1368" y="883"/>
                  </a:lnTo>
                  <a:lnTo>
                    <a:pt x="1360" y="901"/>
                  </a:lnTo>
                  <a:lnTo>
                    <a:pt x="1204" y="1170"/>
                  </a:lnTo>
                  <a:lnTo>
                    <a:pt x="1192" y="1186"/>
                  </a:lnTo>
                  <a:lnTo>
                    <a:pt x="1176" y="1198"/>
                  </a:lnTo>
                  <a:lnTo>
                    <a:pt x="1159" y="1206"/>
                  </a:lnTo>
                  <a:lnTo>
                    <a:pt x="1140" y="1208"/>
                  </a:lnTo>
                  <a:lnTo>
                    <a:pt x="1120" y="1206"/>
                  </a:lnTo>
                  <a:lnTo>
                    <a:pt x="1103" y="1198"/>
                  </a:lnTo>
                  <a:lnTo>
                    <a:pt x="1021" y="1151"/>
                  </a:lnTo>
                  <a:lnTo>
                    <a:pt x="987" y="1174"/>
                  </a:lnTo>
                  <a:lnTo>
                    <a:pt x="952" y="1195"/>
                  </a:lnTo>
                  <a:lnTo>
                    <a:pt x="914" y="1212"/>
                  </a:lnTo>
                  <a:lnTo>
                    <a:pt x="914" y="1306"/>
                  </a:lnTo>
                  <a:lnTo>
                    <a:pt x="912" y="1326"/>
                  </a:lnTo>
                  <a:lnTo>
                    <a:pt x="905" y="1343"/>
                  </a:lnTo>
                  <a:lnTo>
                    <a:pt x="892" y="1359"/>
                  </a:lnTo>
                  <a:lnTo>
                    <a:pt x="878" y="1371"/>
                  </a:lnTo>
                  <a:lnTo>
                    <a:pt x="859" y="1378"/>
                  </a:lnTo>
                  <a:lnTo>
                    <a:pt x="840" y="1381"/>
                  </a:lnTo>
                  <a:lnTo>
                    <a:pt x="529" y="1381"/>
                  </a:lnTo>
                  <a:lnTo>
                    <a:pt x="509" y="1378"/>
                  </a:lnTo>
                  <a:lnTo>
                    <a:pt x="492" y="1371"/>
                  </a:lnTo>
                  <a:lnTo>
                    <a:pt x="476" y="1359"/>
                  </a:lnTo>
                  <a:lnTo>
                    <a:pt x="464" y="1343"/>
                  </a:lnTo>
                  <a:lnTo>
                    <a:pt x="457" y="1326"/>
                  </a:lnTo>
                  <a:lnTo>
                    <a:pt x="454" y="1306"/>
                  </a:lnTo>
                  <a:lnTo>
                    <a:pt x="454" y="1212"/>
                  </a:lnTo>
                  <a:lnTo>
                    <a:pt x="417" y="1195"/>
                  </a:lnTo>
                  <a:lnTo>
                    <a:pt x="382" y="1174"/>
                  </a:lnTo>
                  <a:lnTo>
                    <a:pt x="348" y="1151"/>
                  </a:lnTo>
                  <a:lnTo>
                    <a:pt x="267" y="1198"/>
                  </a:lnTo>
                  <a:lnTo>
                    <a:pt x="249" y="1206"/>
                  </a:lnTo>
                  <a:lnTo>
                    <a:pt x="230" y="1208"/>
                  </a:lnTo>
                  <a:lnTo>
                    <a:pt x="210" y="1206"/>
                  </a:lnTo>
                  <a:lnTo>
                    <a:pt x="193" y="1198"/>
                  </a:lnTo>
                  <a:lnTo>
                    <a:pt x="177" y="1186"/>
                  </a:lnTo>
                  <a:lnTo>
                    <a:pt x="165" y="1170"/>
                  </a:lnTo>
                  <a:lnTo>
                    <a:pt x="10" y="901"/>
                  </a:lnTo>
                  <a:lnTo>
                    <a:pt x="2" y="883"/>
                  </a:lnTo>
                  <a:lnTo>
                    <a:pt x="0" y="863"/>
                  </a:lnTo>
                  <a:lnTo>
                    <a:pt x="2" y="845"/>
                  </a:lnTo>
                  <a:lnTo>
                    <a:pt x="10" y="826"/>
                  </a:lnTo>
                  <a:lnTo>
                    <a:pt x="21" y="810"/>
                  </a:lnTo>
                  <a:lnTo>
                    <a:pt x="36" y="799"/>
                  </a:lnTo>
                  <a:lnTo>
                    <a:pt x="118" y="752"/>
                  </a:lnTo>
                  <a:lnTo>
                    <a:pt x="114" y="690"/>
                  </a:lnTo>
                  <a:lnTo>
                    <a:pt x="118" y="629"/>
                  </a:lnTo>
                  <a:lnTo>
                    <a:pt x="36" y="583"/>
                  </a:lnTo>
                  <a:lnTo>
                    <a:pt x="21" y="570"/>
                  </a:lnTo>
                  <a:lnTo>
                    <a:pt x="10" y="555"/>
                  </a:lnTo>
                  <a:lnTo>
                    <a:pt x="2" y="537"/>
                  </a:lnTo>
                  <a:lnTo>
                    <a:pt x="0" y="518"/>
                  </a:lnTo>
                  <a:lnTo>
                    <a:pt x="2" y="499"/>
                  </a:lnTo>
                  <a:lnTo>
                    <a:pt x="10" y="480"/>
                  </a:lnTo>
                  <a:lnTo>
                    <a:pt x="165" y="210"/>
                  </a:lnTo>
                  <a:lnTo>
                    <a:pt x="177" y="195"/>
                  </a:lnTo>
                  <a:lnTo>
                    <a:pt x="193" y="184"/>
                  </a:lnTo>
                  <a:lnTo>
                    <a:pt x="210" y="176"/>
                  </a:lnTo>
                  <a:lnTo>
                    <a:pt x="230" y="174"/>
                  </a:lnTo>
                  <a:lnTo>
                    <a:pt x="249" y="176"/>
                  </a:lnTo>
                  <a:lnTo>
                    <a:pt x="267" y="184"/>
                  </a:lnTo>
                  <a:lnTo>
                    <a:pt x="348" y="230"/>
                  </a:lnTo>
                  <a:lnTo>
                    <a:pt x="382" y="207"/>
                  </a:lnTo>
                  <a:lnTo>
                    <a:pt x="417" y="187"/>
                  </a:lnTo>
                  <a:lnTo>
                    <a:pt x="454" y="169"/>
                  </a:lnTo>
                  <a:lnTo>
                    <a:pt x="454" y="75"/>
                  </a:lnTo>
                  <a:lnTo>
                    <a:pt x="457" y="55"/>
                  </a:lnTo>
                  <a:lnTo>
                    <a:pt x="464" y="38"/>
                  </a:lnTo>
                  <a:lnTo>
                    <a:pt x="476" y="22"/>
                  </a:lnTo>
                  <a:lnTo>
                    <a:pt x="492" y="11"/>
                  </a:lnTo>
                  <a:lnTo>
                    <a:pt x="509" y="4"/>
                  </a:lnTo>
                  <a:lnTo>
                    <a:pt x="5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grpSp>
        <p:nvGrpSpPr>
          <p:cNvPr id="22" name="Group 149"/>
          <p:cNvGrpSpPr>
            <a:grpSpLocks noChangeAspect="1"/>
          </p:cNvGrpSpPr>
          <p:nvPr>
            <p:custDataLst>
              <p:tags r:id="rId3"/>
            </p:custDataLst>
          </p:nvPr>
        </p:nvGrpSpPr>
        <p:grpSpPr bwMode="auto">
          <a:xfrm>
            <a:off x="314324" y="4204786"/>
            <a:ext cx="476250" cy="573088"/>
            <a:chOff x="1594" y="2188"/>
            <a:chExt cx="300" cy="361"/>
          </a:xfrm>
          <a:solidFill>
            <a:schemeClr val="accent6">
              <a:lumMod val="50000"/>
            </a:schemeClr>
          </a:solidFill>
        </p:grpSpPr>
        <p:sp>
          <p:nvSpPr>
            <p:cNvPr id="23" name="Freeform 151"/>
            <p:cNvSpPr>
              <a:spLocks/>
            </p:cNvSpPr>
            <p:nvPr/>
          </p:nvSpPr>
          <p:spPr bwMode="auto">
            <a:xfrm>
              <a:off x="1752" y="2420"/>
              <a:ext cx="19" cy="32"/>
            </a:xfrm>
            <a:custGeom>
              <a:avLst/>
              <a:gdLst>
                <a:gd name="T0" fmla="*/ 0 w 198"/>
                <a:gd name="T1" fmla="*/ 0 h 323"/>
                <a:gd name="T2" fmla="*/ 42 w 198"/>
                <a:gd name="T3" fmla="*/ 11 h 323"/>
                <a:gd name="T4" fmla="*/ 83 w 198"/>
                <a:gd name="T5" fmla="*/ 25 h 323"/>
                <a:gd name="T6" fmla="*/ 122 w 198"/>
                <a:gd name="T7" fmla="*/ 43 h 323"/>
                <a:gd name="T8" fmla="*/ 140 w 198"/>
                <a:gd name="T9" fmla="*/ 53 h 323"/>
                <a:gd name="T10" fmla="*/ 156 w 198"/>
                <a:gd name="T11" fmla="*/ 64 h 323"/>
                <a:gd name="T12" fmla="*/ 171 w 198"/>
                <a:gd name="T13" fmla="*/ 78 h 323"/>
                <a:gd name="T14" fmla="*/ 182 w 198"/>
                <a:gd name="T15" fmla="*/ 92 h 323"/>
                <a:gd name="T16" fmla="*/ 189 w 198"/>
                <a:gd name="T17" fmla="*/ 109 h 323"/>
                <a:gd name="T18" fmla="*/ 195 w 198"/>
                <a:gd name="T19" fmla="*/ 126 h 323"/>
                <a:gd name="T20" fmla="*/ 198 w 198"/>
                <a:gd name="T21" fmla="*/ 151 h 323"/>
                <a:gd name="T22" fmla="*/ 197 w 198"/>
                <a:gd name="T23" fmla="*/ 178 h 323"/>
                <a:gd name="T24" fmla="*/ 192 w 198"/>
                <a:gd name="T25" fmla="*/ 203 h 323"/>
                <a:gd name="T26" fmla="*/ 181 w 198"/>
                <a:gd name="T27" fmla="*/ 227 h 323"/>
                <a:gd name="T28" fmla="*/ 166 w 198"/>
                <a:gd name="T29" fmla="*/ 249 h 323"/>
                <a:gd name="T30" fmla="*/ 148 w 198"/>
                <a:gd name="T31" fmla="*/ 268 h 323"/>
                <a:gd name="T32" fmla="*/ 126 w 198"/>
                <a:gd name="T33" fmla="*/ 283 h 323"/>
                <a:gd name="T34" fmla="*/ 103 w 198"/>
                <a:gd name="T35" fmla="*/ 295 h 323"/>
                <a:gd name="T36" fmla="*/ 77 w 198"/>
                <a:gd name="T37" fmla="*/ 305 h 323"/>
                <a:gd name="T38" fmla="*/ 52 w 198"/>
                <a:gd name="T39" fmla="*/ 313 h 323"/>
                <a:gd name="T40" fmla="*/ 26 w 198"/>
                <a:gd name="T41" fmla="*/ 318 h 323"/>
                <a:gd name="T42" fmla="*/ 0 w 198"/>
                <a:gd name="T43" fmla="*/ 323 h 323"/>
                <a:gd name="T44" fmla="*/ 0 w 198"/>
                <a:gd name="T4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8" h="323">
                  <a:moveTo>
                    <a:pt x="0" y="0"/>
                  </a:moveTo>
                  <a:lnTo>
                    <a:pt x="42" y="11"/>
                  </a:lnTo>
                  <a:lnTo>
                    <a:pt x="83" y="25"/>
                  </a:lnTo>
                  <a:lnTo>
                    <a:pt x="122" y="43"/>
                  </a:lnTo>
                  <a:lnTo>
                    <a:pt x="140" y="53"/>
                  </a:lnTo>
                  <a:lnTo>
                    <a:pt x="156" y="64"/>
                  </a:lnTo>
                  <a:lnTo>
                    <a:pt x="171" y="78"/>
                  </a:lnTo>
                  <a:lnTo>
                    <a:pt x="182" y="92"/>
                  </a:lnTo>
                  <a:lnTo>
                    <a:pt x="189" y="109"/>
                  </a:lnTo>
                  <a:lnTo>
                    <a:pt x="195" y="126"/>
                  </a:lnTo>
                  <a:lnTo>
                    <a:pt x="198" y="151"/>
                  </a:lnTo>
                  <a:lnTo>
                    <a:pt x="197" y="178"/>
                  </a:lnTo>
                  <a:lnTo>
                    <a:pt x="192" y="203"/>
                  </a:lnTo>
                  <a:lnTo>
                    <a:pt x="181" y="227"/>
                  </a:lnTo>
                  <a:lnTo>
                    <a:pt x="166" y="249"/>
                  </a:lnTo>
                  <a:lnTo>
                    <a:pt x="148" y="268"/>
                  </a:lnTo>
                  <a:lnTo>
                    <a:pt x="126" y="283"/>
                  </a:lnTo>
                  <a:lnTo>
                    <a:pt x="103" y="295"/>
                  </a:lnTo>
                  <a:lnTo>
                    <a:pt x="77" y="305"/>
                  </a:lnTo>
                  <a:lnTo>
                    <a:pt x="52" y="313"/>
                  </a:lnTo>
                  <a:lnTo>
                    <a:pt x="26" y="318"/>
                  </a:lnTo>
                  <a:lnTo>
                    <a:pt x="0" y="32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4" name="Freeform 152"/>
            <p:cNvSpPr>
              <a:spLocks/>
            </p:cNvSpPr>
            <p:nvPr/>
          </p:nvSpPr>
          <p:spPr bwMode="auto">
            <a:xfrm>
              <a:off x="1718" y="2368"/>
              <a:ext cx="16" cy="29"/>
            </a:xfrm>
            <a:custGeom>
              <a:avLst/>
              <a:gdLst>
                <a:gd name="T0" fmla="*/ 161 w 161"/>
                <a:gd name="T1" fmla="*/ 0 h 293"/>
                <a:gd name="T2" fmla="*/ 161 w 161"/>
                <a:gd name="T3" fmla="*/ 293 h 293"/>
                <a:gd name="T4" fmla="*/ 132 w 161"/>
                <a:gd name="T5" fmla="*/ 283 h 293"/>
                <a:gd name="T6" fmla="*/ 104 w 161"/>
                <a:gd name="T7" fmla="*/ 273 h 293"/>
                <a:gd name="T8" fmla="*/ 74 w 161"/>
                <a:gd name="T9" fmla="*/ 259 h 293"/>
                <a:gd name="T10" fmla="*/ 46 w 161"/>
                <a:gd name="T11" fmla="*/ 243 h 293"/>
                <a:gd name="T12" fmla="*/ 30 w 161"/>
                <a:gd name="T13" fmla="*/ 231 h 293"/>
                <a:gd name="T14" fmla="*/ 17 w 161"/>
                <a:gd name="T15" fmla="*/ 217 h 293"/>
                <a:gd name="T16" fmla="*/ 7 w 161"/>
                <a:gd name="T17" fmla="*/ 200 h 293"/>
                <a:gd name="T18" fmla="*/ 2 w 161"/>
                <a:gd name="T19" fmla="*/ 180 h 293"/>
                <a:gd name="T20" fmla="*/ 0 w 161"/>
                <a:gd name="T21" fmla="*/ 158 h 293"/>
                <a:gd name="T22" fmla="*/ 0 w 161"/>
                <a:gd name="T23" fmla="*/ 137 h 293"/>
                <a:gd name="T24" fmla="*/ 4 w 161"/>
                <a:gd name="T25" fmla="*/ 118 h 293"/>
                <a:gd name="T26" fmla="*/ 11 w 161"/>
                <a:gd name="T27" fmla="*/ 98 h 293"/>
                <a:gd name="T28" fmla="*/ 21 w 161"/>
                <a:gd name="T29" fmla="*/ 80 h 293"/>
                <a:gd name="T30" fmla="*/ 38 w 161"/>
                <a:gd name="T31" fmla="*/ 59 h 293"/>
                <a:gd name="T32" fmla="*/ 60 w 161"/>
                <a:gd name="T33" fmla="*/ 42 h 293"/>
                <a:gd name="T34" fmla="*/ 83 w 161"/>
                <a:gd name="T35" fmla="*/ 28 h 293"/>
                <a:gd name="T36" fmla="*/ 108 w 161"/>
                <a:gd name="T37" fmla="*/ 16 h 293"/>
                <a:gd name="T38" fmla="*/ 135 w 161"/>
                <a:gd name="T39" fmla="*/ 7 h 293"/>
                <a:gd name="T40" fmla="*/ 161 w 161"/>
                <a:gd name="T41"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93">
                  <a:moveTo>
                    <a:pt x="161" y="0"/>
                  </a:moveTo>
                  <a:lnTo>
                    <a:pt x="161" y="293"/>
                  </a:lnTo>
                  <a:lnTo>
                    <a:pt x="132" y="283"/>
                  </a:lnTo>
                  <a:lnTo>
                    <a:pt x="104" y="273"/>
                  </a:lnTo>
                  <a:lnTo>
                    <a:pt x="74" y="259"/>
                  </a:lnTo>
                  <a:lnTo>
                    <a:pt x="46" y="243"/>
                  </a:lnTo>
                  <a:lnTo>
                    <a:pt x="30" y="231"/>
                  </a:lnTo>
                  <a:lnTo>
                    <a:pt x="17" y="217"/>
                  </a:lnTo>
                  <a:lnTo>
                    <a:pt x="7" y="200"/>
                  </a:lnTo>
                  <a:lnTo>
                    <a:pt x="2" y="180"/>
                  </a:lnTo>
                  <a:lnTo>
                    <a:pt x="0" y="158"/>
                  </a:lnTo>
                  <a:lnTo>
                    <a:pt x="0" y="137"/>
                  </a:lnTo>
                  <a:lnTo>
                    <a:pt x="4" y="118"/>
                  </a:lnTo>
                  <a:lnTo>
                    <a:pt x="11" y="98"/>
                  </a:lnTo>
                  <a:lnTo>
                    <a:pt x="21" y="80"/>
                  </a:lnTo>
                  <a:lnTo>
                    <a:pt x="38" y="59"/>
                  </a:lnTo>
                  <a:lnTo>
                    <a:pt x="60" y="42"/>
                  </a:lnTo>
                  <a:lnTo>
                    <a:pt x="83" y="28"/>
                  </a:lnTo>
                  <a:lnTo>
                    <a:pt x="108" y="16"/>
                  </a:lnTo>
                  <a:lnTo>
                    <a:pt x="135" y="7"/>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5" name="Freeform 153"/>
            <p:cNvSpPr>
              <a:spLocks noEditPoints="1"/>
            </p:cNvSpPr>
            <p:nvPr/>
          </p:nvSpPr>
          <p:spPr bwMode="auto">
            <a:xfrm>
              <a:off x="1594" y="2188"/>
              <a:ext cx="300" cy="361"/>
            </a:xfrm>
            <a:custGeom>
              <a:avLst/>
              <a:gdLst>
                <a:gd name="T0" fmla="*/ 1399 w 2999"/>
                <a:gd name="T1" fmla="*/ 1504 h 3609"/>
                <a:gd name="T2" fmla="*/ 1192 w 2999"/>
                <a:gd name="T3" fmla="*/ 1699 h 3609"/>
                <a:gd name="T4" fmla="*/ 1059 w 2999"/>
                <a:gd name="T5" fmla="*/ 1923 h 3609"/>
                <a:gd name="T6" fmla="*/ 1119 w 2999"/>
                <a:gd name="T7" fmla="*/ 2135 h 3609"/>
                <a:gd name="T8" fmla="*/ 1357 w 2999"/>
                <a:gd name="T9" fmla="*/ 2267 h 3609"/>
                <a:gd name="T10" fmla="*/ 1262 w 2999"/>
                <a:gd name="T11" fmla="*/ 2544 h 3609"/>
                <a:gd name="T12" fmla="*/ 1184 w 2999"/>
                <a:gd name="T13" fmla="*/ 2410 h 3609"/>
                <a:gd name="T14" fmla="*/ 1059 w 2999"/>
                <a:gd name="T15" fmla="*/ 2445 h 3609"/>
                <a:gd name="T16" fmla="*/ 1085 w 2999"/>
                <a:gd name="T17" fmla="*/ 2597 h 3609"/>
                <a:gd name="T18" fmla="*/ 1310 w 2999"/>
                <a:gd name="T19" fmla="*/ 2788 h 3609"/>
                <a:gd name="T20" fmla="*/ 1431 w 2999"/>
                <a:gd name="T21" fmla="*/ 2985 h 3609"/>
                <a:gd name="T22" fmla="*/ 1558 w 2999"/>
                <a:gd name="T23" fmla="*/ 2967 h 3609"/>
                <a:gd name="T24" fmla="*/ 1707 w 2999"/>
                <a:gd name="T25" fmla="*/ 2794 h 3609"/>
                <a:gd name="T26" fmla="*/ 1928 w 2999"/>
                <a:gd name="T27" fmla="*/ 2599 h 3609"/>
                <a:gd name="T28" fmla="*/ 1913 w 2999"/>
                <a:gd name="T29" fmla="*/ 2328 h 3609"/>
                <a:gd name="T30" fmla="*/ 1919 w 2999"/>
                <a:gd name="T31" fmla="*/ 2340 h 3609"/>
                <a:gd name="T32" fmla="*/ 1907 w 2999"/>
                <a:gd name="T33" fmla="*/ 2318 h 3609"/>
                <a:gd name="T34" fmla="*/ 1908 w 2999"/>
                <a:gd name="T35" fmla="*/ 2319 h 3609"/>
                <a:gd name="T36" fmla="*/ 1818 w 2999"/>
                <a:gd name="T37" fmla="*/ 2229 h 3609"/>
                <a:gd name="T38" fmla="*/ 1575 w 2999"/>
                <a:gd name="T39" fmla="*/ 1800 h 3609"/>
                <a:gd name="T40" fmla="*/ 1747 w 2999"/>
                <a:gd name="T41" fmla="*/ 1905 h 3609"/>
                <a:gd name="T42" fmla="*/ 1822 w 2999"/>
                <a:gd name="T43" fmla="*/ 2003 h 3609"/>
                <a:gd name="T44" fmla="*/ 1933 w 2999"/>
                <a:gd name="T45" fmla="*/ 1939 h 3609"/>
                <a:gd name="T46" fmla="*/ 1870 w 2999"/>
                <a:gd name="T47" fmla="*/ 1769 h 3609"/>
                <a:gd name="T48" fmla="*/ 1609 w 2999"/>
                <a:gd name="T49" fmla="*/ 1626 h 3609"/>
                <a:gd name="T50" fmla="*/ 1524 w 2999"/>
                <a:gd name="T51" fmla="*/ 1443 h 3609"/>
                <a:gd name="T52" fmla="*/ 1016 w 2999"/>
                <a:gd name="T53" fmla="*/ 26 h 3609"/>
                <a:gd name="T54" fmla="*/ 1258 w 2999"/>
                <a:gd name="T55" fmla="*/ 123 h 3609"/>
                <a:gd name="T56" fmla="*/ 1505 w 2999"/>
                <a:gd name="T57" fmla="*/ 115 h 3609"/>
                <a:gd name="T58" fmla="*/ 1809 w 2999"/>
                <a:gd name="T59" fmla="*/ 33 h 3609"/>
                <a:gd name="T60" fmla="*/ 2047 w 2999"/>
                <a:gd name="T61" fmla="*/ 18 h 3609"/>
                <a:gd name="T62" fmla="*/ 2057 w 2999"/>
                <a:gd name="T63" fmla="*/ 172 h 3609"/>
                <a:gd name="T64" fmla="*/ 1949 w 2999"/>
                <a:gd name="T65" fmla="*/ 445 h 3609"/>
                <a:gd name="T66" fmla="*/ 1756 w 2999"/>
                <a:gd name="T67" fmla="*/ 722 h 3609"/>
                <a:gd name="T68" fmla="*/ 1914 w 2999"/>
                <a:gd name="T69" fmla="*/ 906 h 3609"/>
                <a:gd name="T70" fmla="*/ 2232 w 2999"/>
                <a:gd name="T71" fmla="*/ 1164 h 3609"/>
                <a:gd name="T72" fmla="*/ 2528 w 2999"/>
                <a:gd name="T73" fmla="*/ 1500 h 3609"/>
                <a:gd name="T74" fmla="*/ 2774 w 2999"/>
                <a:gd name="T75" fmla="*/ 1885 h 3609"/>
                <a:gd name="T76" fmla="*/ 2941 w 2999"/>
                <a:gd name="T77" fmla="*/ 2289 h 3609"/>
                <a:gd name="T78" fmla="*/ 2999 w 2999"/>
                <a:gd name="T79" fmla="*/ 2685 h 3609"/>
                <a:gd name="T80" fmla="*/ 2921 w 2999"/>
                <a:gd name="T81" fmla="*/ 3044 h 3609"/>
                <a:gd name="T82" fmla="*/ 2677 w 2999"/>
                <a:gd name="T83" fmla="*/ 3337 h 3609"/>
                <a:gd name="T84" fmla="*/ 2238 w 2999"/>
                <a:gd name="T85" fmla="*/ 3536 h 3609"/>
                <a:gd name="T86" fmla="*/ 1575 w 2999"/>
                <a:gd name="T87" fmla="*/ 3609 h 3609"/>
                <a:gd name="T88" fmla="*/ 834 w 2999"/>
                <a:gd name="T89" fmla="*/ 3541 h 3609"/>
                <a:gd name="T90" fmla="*/ 356 w 2999"/>
                <a:gd name="T91" fmla="*/ 3340 h 3609"/>
                <a:gd name="T92" fmla="*/ 89 w 2999"/>
                <a:gd name="T93" fmla="*/ 3035 h 3609"/>
                <a:gd name="T94" fmla="*/ 0 w 2999"/>
                <a:gd name="T95" fmla="*/ 2659 h 3609"/>
                <a:gd name="T96" fmla="*/ 57 w 2999"/>
                <a:gd name="T97" fmla="*/ 2244 h 3609"/>
                <a:gd name="T98" fmla="*/ 226 w 2999"/>
                <a:gd name="T99" fmla="*/ 1823 h 3609"/>
                <a:gd name="T100" fmla="*/ 477 w 2999"/>
                <a:gd name="T101" fmla="*/ 1429 h 3609"/>
                <a:gd name="T102" fmla="*/ 775 w 2999"/>
                <a:gd name="T103" fmla="*/ 1095 h 3609"/>
                <a:gd name="T104" fmla="*/ 1087 w 2999"/>
                <a:gd name="T105" fmla="*/ 852 h 3609"/>
                <a:gd name="T106" fmla="*/ 982 w 2999"/>
                <a:gd name="T107" fmla="*/ 632 h 3609"/>
                <a:gd name="T108" fmla="*/ 804 w 2999"/>
                <a:gd name="T109" fmla="*/ 335 h 3609"/>
                <a:gd name="T110" fmla="*/ 772 w 2999"/>
                <a:gd name="T111" fmla="*/ 89 h 3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99" h="3609">
                  <a:moveTo>
                    <a:pt x="1483" y="1435"/>
                  </a:moveTo>
                  <a:lnTo>
                    <a:pt x="1463" y="1437"/>
                  </a:lnTo>
                  <a:lnTo>
                    <a:pt x="1444" y="1445"/>
                  </a:lnTo>
                  <a:lnTo>
                    <a:pt x="1427" y="1457"/>
                  </a:lnTo>
                  <a:lnTo>
                    <a:pt x="1415" y="1471"/>
                  </a:lnTo>
                  <a:lnTo>
                    <a:pt x="1405" y="1486"/>
                  </a:lnTo>
                  <a:lnTo>
                    <a:pt x="1399" y="1504"/>
                  </a:lnTo>
                  <a:lnTo>
                    <a:pt x="1397" y="1523"/>
                  </a:lnTo>
                  <a:lnTo>
                    <a:pt x="1397" y="1621"/>
                  </a:lnTo>
                  <a:lnTo>
                    <a:pt x="1353" y="1629"/>
                  </a:lnTo>
                  <a:lnTo>
                    <a:pt x="1310" y="1641"/>
                  </a:lnTo>
                  <a:lnTo>
                    <a:pt x="1269" y="1656"/>
                  </a:lnTo>
                  <a:lnTo>
                    <a:pt x="1229" y="1676"/>
                  </a:lnTo>
                  <a:lnTo>
                    <a:pt x="1192" y="1699"/>
                  </a:lnTo>
                  <a:lnTo>
                    <a:pt x="1158" y="1728"/>
                  </a:lnTo>
                  <a:lnTo>
                    <a:pt x="1129" y="1757"/>
                  </a:lnTo>
                  <a:lnTo>
                    <a:pt x="1104" y="1791"/>
                  </a:lnTo>
                  <a:lnTo>
                    <a:pt x="1084" y="1828"/>
                  </a:lnTo>
                  <a:lnTo>
                    <a:pt x="1072" y="1858"/>
                  </a:lnTo>
                  <a:lnTo>
                    <a:pt x="1064" y="1890"/>
                  </a:lnTo>
                  <a:lnTo>
                    <a:pt x="1059" y="1923"/>
                  </a:lnTo>
                  <a:lnTo>
                    <a:pt x="1058" y="1956"/>
                  </a:lnTo>
                  <a:lnTo>
                    <a:pt x="1060" y="1989"/>
                  </a:lnTo>
                  <a:lnTo>
                    <a:pt x="1064" y="2021"/>
                  </a:lnTo>
                  <a:lnTo>
                    <a:pt x="1073" y="2052"/>
                  </a:lnTo>
                  <a:lnTo>
                    <a:pt x="1085" y="2083"/>
                  </a:lnTo>
                  <a:lnTo>
                    <a:pt x="1100" y="2111"/>
                  </a:lnTo>
                  <a:lnTo>
                    <a:pt x="1119" y="2135"/>
                  </a:lnTo>
                  <a:lnTo>
                    <a:pt x="1140" y="2158"/>
                  </a:lnTo>
                  <a:lnTo>
                    <a:pt x="1164" y="2177"/>
                  </a:lnTo>
                  <a:lnTo>
                    <a:pt x="1198" y="2202"/>
                  </a:lnTo>
                  <a:lnTo>
                    <a:pt x="1236" y="2222"/>
                  </a:lnTo>
                  <a:lnTo>
                    <a:pt x="1275" y="2240"/>
                  </a:lnTo>
                  <a:lnTo>
                    <a:pt x="1315" y="2254"/>
                  </a:lnTo>
                  <a:lnTo>
                    <a:pt x="1357" y="2267"/>
                  </a:lnTo>
                  <a:lnTo>
                    <a:pt x="1397" y="2278"/>
                  </a:lnTo>
                  <a:lnTo>
                    <a:pt x="1397" y="2629"/>
                  </a:lnTo>
                  <a:lnTo>
                    <a:pt x="1366" y="2620"/>
                  </a:lnTo>
                  <a:lnTo>
                    <a:pt x="1337" y="2605"/>
                  </a:lnTo>
                  <a:lnTo>
                    <a:pt x="1309" y="2589"/>
                  </a:lnTo>
                  <a:lnTo>
                    <a:pt x="1284" y="2568"/>
                  </a:lnTo>
                  <a:lnTo>
                    <a:pt x="1262" y="2544"/>
                  </a:lnTo>
                  <a:lnTo>
                    <a:pt x="1244" y="2518"/>
                  </a:lnTo>
                  <a:lnTo>
                    <a:pt x="1231" y="2489"/>
                  </a:lnTo>
                  <a:lnTo>
                    <a:pt x="1226" y="2474"/>
                  </a:lnTo>
                  <a:lnTo>
                    <a:pt x="1221" y="2458"/>
                  </a:lnTo>
                  <a:lnTo>
                    <a:pt x="1213" y="2440"/>
                  </a:lnTo>
                  <a:lnTo>
                    <a:pt x="1200" y="2423"/>
                  </a:lnTo>
                  <a:lnTo>
                    <a:pt x="1184" y="2410"/>
                  </a:lnTo>
                  <a:lnTo>
                    <a:pt x="1165" y="2401"/>
                  </a:lnTo>
                  <a:lnTo>
                    <a:pt x="1145" y="2398"/>
                  </a:lnTo>
                  <a:lnTo>
                    <a:pt x="1123" y="2398"/>
                  </a:lnTo>
                  <a:lnTo>
                    <a:pt x="1104" y="2403"/>
                  </a:lnTo>
                  <a:lnTo>
                    <a:pt x="1086" y="2413"/>
                  </a:lnTo>
                  <a:lnTo>
                    <a:pt x="1071" y="2428"/>
                  </a:lnTo>
                  <a:lnTo>
                    <a:pt x="1059" y="2445"/>
                  </a:lnTo>
                  <a:lnTo>
                    <a:pt x="1052" y="2461"/>
                  </a:lnTo>
                  <a:lnTo>
                    <a:pt x="1049" y="2478"/>
                  </a:lnTo>
                  <a:lnTo>
                    <a:pt x="1049" y="2495"/>
                  </a:lnTo>
                  <a:lnTo>
                    <a:pt x="1051" y="2510"/>
                  </a:lnTo>
                  <a:lnTo>
                    <a:pt x="1055" y="2525"/>
                  </a:lnTo>
                  <a:lnTo>
                    <a:pt x="1066" y="2557"/>
                  </a:lnTo>
                  <a:lnTo>
                    <a:pt x="1085" y="2597"/>
                  </a:lnTo>
                  <a:lnTo>
                    <a:pt x="1107" y="2634"/>
                  </a:lnTo>
                  <a:lnTo>
                    <a:pt x="1133" y="2668"/>
                  </a:lnTo>
                  <a:lnTo>
                    <a:pt x="1164" y="2699"/>
                  </a:lnTo>
                  <a:lnTo>
                    <a:pt x="1197" y="2727"/>
                  </a:lnTo>
                  <a:lnTo>
                    <a:pt x="1232" y="2750"/>
                  </a:lnTo>
                  <a:lnTo>
                    <a:pt x="1271" y="2771"/>
                  </a:lnTo>
                  <a:lnTo>
                    <a:pt x="1310" y="2788"/>
                  </a:lnTo>
                  <a:lnTo>
                    <a:pt x="1351" y="2802"/>
                  </a:lnTo>
                  <a:lnTo>
                    <a:pt x="1397" y="2812"/>
                  </a:lnTo>
                  <a:lnTo>
                    <a:pt x="1397" y="2915"/>
                  </a:lnTo>
                  <a:lnTo>
                    <a:pt x="1399" y="2935"/>
                  </a:lnTo>
                  <a:lnTo>
                    <a:pt x="1406" y="2954"/>
                  </a:lnTo>
                  <a:lnTo>
                    <a:pt x="1417" y="2971"/>
                  </a:lnTo>
                  <a:lnTo>
                    <a:pt x="1431" y="2985"/>
                  </a:lnTo>
                  <a:lnTo>
                    <a:pt x="1449" y="2996"/>
                  </a:lnTo>
                  <a:lnTo>
                    <a:pt x="1469" y="3002"/>
                  </a:lnTo>
                  <a:lnTo>
                    <a:pt x="1488" y="3004"/>
                  </a:lnTo>
                  <a:lnTo>
                    <a:pt x="1509" y="3000"/>
                  </a:lnTo>
                  <a:lnTo>
                    <a:pt x="1528" y="2994"/>
                  </a:lnTo>
                  <a:lnTo>
                    <a:pt x="1545" y="2982"/>
                  </a:lnTo>
                  <a:lnTo>
                    <a:pt x="1558" y="2967"/>
                  </a:lnTo>
                  <a:lnTo>
                    <a:pt x="1567" y="2952"/>
                  </a:lnTo>
                  <a:lnTo>
                    <a:pt x="1573" y="2933"/>
                  </a:lnTo>
                  <a:lnTo>
                    <a:pt x="1575" y="2915"/>
                  </a:lnTo>
                  <a:lnTo>
                    <a:pt x="1575" y="2820"/>
                  </a:lnTo>
                  <a:lnTo>
                    <a:pt x="1619" y="2815"/>
                  </a:lnTo>
                  <a:lnTo>
                    <a:pt x="1664" y="2807"/>
                  </a:lnTo>
                  <a:lnTo>
                    <a:pt x="1707" y="2794"/>
                  </a:lnTo>
                  <a:lnTo>
                    <a:pt x="1749" y="2778"/>
                  </a:lnTo>
                  <a:lnTo>
                    <a:pt x="1789" y="2758"/>
                  </a:lnTo>
                  <a:lnTo>
                    <a:pt x="1826" y="2731"/>
                  </a:lnTo>
                  <a:lnTo>
                    <a:pt x="1858" y="2704"/>
                  </a:lnTo>
                  <a:lnTo>
                    <a:pt x="1886" y="2672"/>
                  </a:lnTo>
                  <a:lnTo>
                    <a:pt x="1909" y="2637"/>
                  </a:lnTo>
                  <a:lnTo>
                    <a:pt x="1928" y="2599"/>
                  </a:lnTo>
                  <a:lnTo>
                    <a:pt x="1941" y="2558"/>
                  </a:lnTo>
                  <a:lnTo>
                    <a:pt x="1949" y="2516"/>
                  </a:lnTo>
                  <a:lnTo>
                    <a:pt x="1951" y="2478"/>
                  </a:lnTo>
                  <a:lnTo>
                    <a:pt x="1948" y="2439"/>
                  </a:lnTo>
                  <a:lnTo>
                    <a:pt x="1941" y="2400"/>
                  </a:lnTo>
                  <a:lnTo>
                    <a:pt x="1929" y="2363"/>
                  </a:lnTo>
                  <a:lnTo>
                    <a:pt x="1913" y="2328"/>
                  </a:lnTo>
                  <a:lnTo>
                    <a:pt x="1914" y="2330"/>
                  </a:lnTo>
                  <a:lnTo>
                    <a:pt x="1916" y="2332"/>
                  </a:lnTo>
                  <a:lnTo>
                    <a:pt x="1917" y="2334"/>
                  </a:lnTo>
                  <a:lnTo>
                    <a:pt x="1918" y="2337"/>
                  </a:lnTo>
                  <a:lnTo>
                    <a:pt x="1919" y="2339"/>
                  </a:lnTo>
                  <a:lnTo>
                    <a:pt x="1919" y="2339"/>
                  </a:lnTo>
                  <a:lnTo>
                    <a:pt x="1919" y="2340"/>
                  </a:lnTo>
                  <a:lnTo>
                    <a:pt x="1919" y="2339"/>
                  </a:lnTo>
                  <a:lnTo>
                    <a:pt x="1918" y="2338"/>
                  </a:lnTo>
                  <a:lnTo>
                    <a:pt x="1917" y="2335"/>
                  </a:lnTo>
                  <a:lnTo>
                    <a:pt x="1915" y="2331"/>
                  </a:lnTo>
                  <a:lnTo>
                    <a:pt x="1913" y="2327"/>
                  </a:lnTo>
                  <a:lnTo>
                    <a:pt x="1909" y="2322"/>
                  </a:lnTo>
                  <a:lnTo>
                    <a:pt x="1907" y="2318"/>
                  </a:lnTo>
                  <a:lnTo>
                    <a:pt x="1906" y="2316"/>
                  </a:lnTo>
                  <a:lnTo>
                    <a:pt x="1905" y="2315"/>
                  </a:lnTo>
                  <a:lnTo>
                    <a:pt x="1905" y="2314"/>
                  </a:lnTo>
                  <a:lnTo>
                    <a:pt x="1905" y="2315"/>
                  </a:lnTo>
                  <a:lnTo>
                    <a:pt x="1906" y="2315"/>
                  </a:lnTo>
                  <a:lnTo>
                    <a:pt x="1907" y="2317"/>
                  </a:lnTo>
                  <a:lnTo>
                    <a:pt x="1908" y="2319"/>
                  </a:lnTo>
                  <a:lnTo>
                    <a:pt x="1909" y="2321"/>
                  </a:lnTo>
                  <a:lnTo>
                    <a:pt x="1911" y="2323"/>
                  </a:lnTo>
                  <a:lnTo>
                    <a:pt x="1913" y="2327"/>
                  </a:lnTo>
                  <a:lnTo>
                    <a:pt x="1893" y="2298"/>
                  </a:lnTo>
                  <a:lnTo>
                    <a:pt x="1871" y="2272"/>
                  </a:lnTo>
                  <a:lnTo>
                    <a:pt x="1846" y="2249"/>
                  </a:lnTo>
                  <a:lnTo>
                    <a:pt x="1818" y="2229"/>
                  </a:lnTo>
                  <a:lnTo>
                    <a:pt x="1790" y="2210"/>
                  </a:lnTo>
                  <a:lnTo>
                    <a:pt x="1759" y="2195"/>
                  </a:lnTo>
                  <a:lnTo>
                    <a:pt x="1727" y="2182"/>
                  </a:lnTo>
                  <a:lnTo>
                    <a:pt x="1678" y="2164"/>
                  </a:lnTo>
                  <a:lnTo>
                    <a:pt x="1626" y="2149"/>
                  </a:lnTo>
                  <a:lnTo>
                    <a:pt x="1575" y="2137"/>
                  </a:lnTo>
                  <a:lnTo>
                    <a:pt x="1575" y="1800"/>
                  </a:lnTo>
                  <a:lnTo>
                    <a:pt x="1607" y="1808"/>
                  </a:lnTo>
                  <a:lnTo>
                    <a:pt x="1639" y="1818"/>
                  </a:lnTo>
                  <a:lnTo>
                    <a:pt x="1669" y="1831"/>
                  </a:lnTo>
                  <a:lnTo>
                    <a:pt x="1697" y="1848"/>
                  </a:lnTo>
                  <a:lnTo>
                    <a:pt x="1720" y="1868"/>
                  </a:lnTo>
                  <a:lnTo>
                    <a:pt x="1739" y="1892"/>
                  </a:lnTo>
                  <a:lnTo>
                    <a:pt x="1747" y="1905"/>
                  </a:lnTo>
                  <a:lnTo>
                    <a:pt x="1753" y="1920"/>
                  </a:lnTo>
                  <a:lnTo>
                    <a:pt x="1759" y="1935"/>
                  </a:lnTo>
                  <a:lnTo>
                    <a:pt x="1763" y="1949"/>
                  </a:lnTo>
                  <a:lnTo>
                    <a:pt x="1773" y="1968"/>
                  </a:lnTo>
                  <a:lnTo>
                    <a:pt x="1786" y="1983"/>
                  </a:lnTo>
                  <a:lnTo>
                    <a:pt x="1803" y="1995"/>
                  </a:lnTo>
                  <a:lnTo>
                    <a:pt x="1822" y="2003"/>
                  </a:lnTo>
                  <a:lnTo>
                    <a:pt x="1842" y="2006"/>
                  </a:lnTo>
                  <a:lnTo>
                    <a:pt x="1863" y="2005"/>
                  </a:lnTo>
                  <a:lnTo>
                    <a:pt x="1883" y="1999"/>
                  </a:lnTo>
                  <a:lnTo>
                    <a:pt x="1901" y="1988"/>
                  </a:lnTo>
                  <a:lnTo>
                    <a:pt x="1915" y="1973"/>
                  </a:lnTo>
                  <a:lnTo>
                    <a:pt x="1927" y="1955"/>
                  </a:lnTo>
                  <a:lnTo>
                    <a:pt x="1933" y="1939"/>
                  </a:lnTo>
                  <a:lnTo>
                    <a:pt x="1935" y="1922"/>
                  </a:lnTo>
                  <a:lnTo>
                    <a:pt x="1934" y="1904"/>
                  </a:lnTo>
                  <a:lnTo>
                    <a:pt x="1930" y="1889"/>
                  </a:lnTo>
                  <a:lnTo>
                    <a:pt x="1926" y="1873"/>
                  </a:lnTo>
                  <a:lnTo>
                    <a:pt x="1913" y="1841"/>
                  </a:lnTo>
                  <a:lnTo>
                    <a:pt x="1894" y="1803"/>
                  </a:lnTo>
                  <a:lnTo>
                    <a:pt x="1870" y="1769"/>
                  </a:lnTo>
                  <a:lnTo>
                    <a:pt x="1842" y="1739"/>
                  </a:lnTo>
                  <a:lnTo>
                    <a:pt x="1809" y="1710"/>
                  </a:lnTo>
                  <a:lnTo>
                    <a:pt x="1773" y="1685"/>
                  </a:lnTo>
                  <a:lnTo>
                    <a:pt x="1735" y="1665"/>
                  </a:lnTo>
                  <a:lnTo>
                    <a:pt x="1694" y="1649"/>
                  </a:lnTo>
                  <a:lnTo>
                    <a:pt x="1652" y="1636"/>
                  </a:lnTo>
                  <a:lnTo>
                    <a:pt x="1609" y="1626"/>
                  </a:lnTo>
                  <a:lnTo>
                    <a:pt x="1575" y="1620"/>
                  </a:lnTo>
                  <a:lnTo>
                    <a:pt x="1575" y="1523"/>
                  </a:lnTo>
                  <a:lnTo>
                    <a:pt x="1573" y="1503"/>
                  </a:lnTo>
                  <a:lnTo>
                    <a:pt x="1565" y="1484"/>
                  </a:lnTo>
                  <a:lnTo>
                    <a:pt x="1554" y="1467"/>
                  </a:lnTo>
                  <a:lnTo>
                    <a:pt x="1540" y="1453"/>
                  </a:lnTo>
                  <a:lnTo>
                    <a:pt x="1524" y="1443"/>
                  </a:lnTo>
                  <a:lnTo>
                    <a:pt x="1504" y="1436"/>
                  </a:lnTo>
                  <a:lnTo>
                    <a:pt x="1483" y="1435"/>
                  </a:lnTo>
                  <a:close/>
                  <a:moveTo>
                    <a:pt x="895" y="0"/>
                  </a:moveTo>
                  <a:lnTo>
                    <a:pt x="923" y="1"/>
                  </a:lnTo>
                  <a:lnTo>
                    <a:pt x="953" y="7"/>
                  </a:lnTo>
                  <a:lnTo>
                    <a:pt x="984" y="15"/>
                  </a:lnTo>
                  <a:lnTo>
                    <a:pt x="1016" y="26"/>
                  </a:lnTo>
                  <a:lnTo>
                    <a:pt x="1049" y="38"/>
                  </a:lnTo>
                  <a:lnTo>
                    <a:pt x="1082" y="53"/>
                  </a:lnTo>
                  <a:lnTo>
                    <a:pt x="1117" y="68"/>
                  </a:lnTo>
                  <a:lnTo>
                    <a:pt x="1151" y="83"/>
                  </a:lnTo>
                  <a:lnTo>
                    <a:pt x="1186" y="98"/>
                  </a:lnTo>
                  <a:lnTo>
                    <a:pt x="1221" y="111"/>
                  </a:lnTo>
                  <a:lnTo>
                    <a:pt x="1258" y="123"/>
                  </a:lnTo>
                  <a:lnTo>
                    <a:pt x="1293" y="132"/>
                  </a:lnTo>
                  <a:lnTo>
                    <a:pt x="1329" y="137"/>
                  </a:lnTo>
                  <a:lnTo>
                    <a:pt x="1364" y="140"/>
                  </a:lnTo>
                  <a:lnTo>
                    <a:pt x="1401" y="138"/>
                  </a:lnTo>
                  <a:lnTo>
                    <a:pt x="1431" y="133"/>
                  </a:lnTo>
                  <a:lnTo>
                    <a:pt x="1466" y="125"/>
                  </a:lnTo>
                  <a:lnTo>
                    <a:pt x="1505" y="115"/>
                  </a:lnTo>
                  <a:lnTo>
                    <a:pt x="1545" y="104"/>
                  </a:lnTo>
                  <a:lnTo>
                    <a:pt x="1587" y="92"/>
                  </a:lnTo>
                  <a:lnTo>
                    <a:pt x="1630" y="80"/>
                  </a:lnTo>
                  <a:lnTo>
                    <a:pt x="1675" y="68"/>
                  </a:lnTo>
                  <a:lnTo>
                    <a:pt x="1720" y="55"/>
                  </a:lnTo>
                  <a:lnTo>
                    <a:pt x="1765" y="44"/>
                  </a:lnTo>
                  <a:lnTo>
                    <a:pt x="1809" y="33"/>
                  </a:lnTo>
                  <a:lnTo>
                    <a:pt x="1852" y="23"/>
                  </a:lnTo>
                  <a:lnTo>
                    <a:pt x="1894" y="16"/>
                  </a:lnTo>
                  <a:lnTo>
                    <a:pt x="1934" y="11"/>
                  </a:lnTo>
                  <a:lnTo>
                    <a:pt x="1971" y="9"/>
                  </a:lnTo>
                  <a:lnTo>
                    <a:pt x="2005" y="9"/>
                  </a:lnTo>
                  <a:lnTo>
                    <a:pt x="2035" y="12"/>
                  </a:lnTo>
                  <a:lnTo>
                    <a:pt x="2047" y="18"/>
                  </a:lnTo>
                  <a:lnTo>
                    <a:pt x="2057" y="29"/>
                  </a:lnTo>
                  <a:lnTo>
                    <a:pt x="2063" y="43"/>
                  </a:lnTo>
                  <a:lnTo>
                    <a:pt x="2068" y="61"/>
                  </a:lnTo>
                  <a:lnTo>
                    <a:pt x="2069" y="84"/>
                  </a:lnTo>
                  <a:lnTo>
                    <a:pt x="2067" y="111"/>
                  </a:lnTo>
                  <a:lnTo>
                    <a:pt x="2063" y="139"/>
                  </a:lnTo>
                  <a:lnTo>
                    <a:pt x="2057" y="172"/>
                  </a:lnTo>
                  <a:lnTo>
                    <a:pt x="2048" y="206"/>
                  </a:lnTo>
                  <a:lnTo>
                    <a:pt x="2036" y="242"/>
                  </a:lnTo>
                  <a:lnTo>
                    <a:pt x="2023" y="281"/>
                  </a:lnTo>
                  <a:lnTo>
                    <a:pt x="2007" y="321"/>
                  </a:lnTo>
                  <a:lnTo>
                    <a:pt x="1990" y="362"/>
                  </a:lnTo>
                  <a:lnTo>
                    <a:pt x="1970" y="404"/>
                  </a:lnTo>
                  <a:lnTo>
                    <a:pt x="1949" y="445"/>
                  </a:lnTo>
                  <a:lnTo>
                    <a:pt x="1926" y="488"/>
                  </a:lnTo>
                  <a:lnTo>
                    <a:pt x="1902" y="530"/>
                  </a:lnTo>
                  <a:lnTo>
                    <a:pt x="1875" y="570"/>
                  </a:lnTo>
                  <a:lnTo>
                    <a:pt x="1847" y="611"/>
                  </a:lnTo>
                  <a:lnTo>
                    <a:pt x="1818" y="649"/>
                  </a:lnTo>
                  <a:lnTo>
                    <a:pt x="1787" y="687"/>
                  </a:lnTo>
                  <a:lnTo>
                    <a:pt x="1756" y="722"/>
                  </a:lnTo>
                  <a:lnTo>
                    <a:pt x="1723" y="755"/>
                  </a:lnTo>
                  <a:lnTo>
                    <a:pt x="1689" y="785"/>
                  </a:lnTo>
                  <a:lnTo>
                    <a:pt x="1733" y="805"/>
                  </a:lnTo>
                  <a:lnTo>
                    <a:pt x="1778" y="826"/>
                  </a:lnTo>
                  <a:lnTo>
                    <a:pt x="1823" y="851"/>
                  </a:lnTo>
                  <a:lnTo>
                    <a:pt x="1868" y="878"/>
                  </a:lnTo>
                  <a:lnTo>
                    <a:pt x="1914" y="906"/>
                  </a:lnTo>
                  <a:lnTo>
                    <a:pt x="1959" y="937"/>
                  </a:lnTo>
                  <a:lnTo>
                    <a:pt x="2005" y="970"/>
                  </a:lnTo>
                  <a:lnTo>
                    <a:pt x="2050" y="1005"/>
                  </a:lnTo>
                  <a:lnTo>
                    <a:pt x="2096" y="1042"/>
                  </a:lnTo>
                  <a:lnTo>
                    <a:pt x="2141" y="1082"/>
                  </a:lnTo>
                  <a:lnTo>
                    <a:pt x="2187" y="1122"/>
                  </a:lnTo>
                  <a:lnTo>
                    <a:pt x="2232" y="1164"/>
                  </a:lnTo>
                  <a:lnTo>
                    <a:pt x="2276" y="1208"/>
                  </a:lnTo>
                  <a:lnTo>
                    <a:pt x="2320" y="1254"/>
                  </a:lnTo>
                  <a:lnTo>
                    <a:pt x="2362" y="1300"/>
                  </a:lnTo>
                  <a:lnTo>
                    <a:pt x="2405" y="1348"/>
                  </a:lnTo>
                  <a:lnTo>
                    <a:pt x="2447" y="1398"/>
                  </a:lnTo>
                  <a:lnTo>
                    <a:pt x="2488" y="1448"/>
                  </a:lnTo>
                  <a:lnTo>
                    <a:pt x="2528" y="1500"/>
                  </a:lnTo>
                  <a:lnTo>
                    <a:pt x="2567" y="1552"/>
                  </a:lnTo>
                  <a:lnTo>
                    <a:pt x="2604" y="1606"/>
                  </a:lnTo>
                  <a:lnTo>
                    <a:pt x="2642" y="1661"/>
                  </a:lnTo>
                  <a:lnTo>
                    <a:pt x="2677" y="1716"/>
                  </a:lnTo>
                  <a:lnTo>
                    <a:pt x="2711" y="1772"/>
                  </a:lnTo>
                  <a:lnTo>
                    <a:pt x="2743" y="1828"/>
                  </a:lnTo>
                  <a:lnTo>
                    <a:pt x="2774" y="1885"/>
                  </a:lnTo>
                  <a:lnTo>
                    <a:pt x="2803" y="1942"/>
                  </a:lnTo>
                  <a:lnTo>
                    <a:pt x="2831" y="2000"/>
                  </a:lnTo>
                  <a:lnTo>
                    <a:pt x="2857" y="2057"/>
                  </a:lnTo>
                  <a:lnTo>
                    <a:pt x="2881" y="2115"/>
                  </a:lnTo>
                  <a:lnTo>
                    <a:pt x="2903" y="2173"/>
                  </a:lnTo>
                  <a:lnTo>
                    <a:pt x="2923" y="2231"/>
                  </a:lnTo>
                  <a:lnTo>
                    <a:pt x="2941" y="2289"/>
                  </a:lnTo>
                  <a:lnTo>
                    <a:pt x="2956" y="2348"/>
                  </a:lnTo>
                  <a:lnTo>
                    <a:pt x="2970" y="2405"/>
                  </a:lnTo>
                  <a:lnTo>
                    <a:pt x="2981" y="2462"/>
                  </a:lnTo>
                  <a:lnTo>
                    <a:pt x="2989" y="2519"/>
                  </a:lnTo>
                  <a:lnTo>
                    <a:pt x="2996" y="2575"/>
                  </a:lnTo>
                  <a:lnTo>
                    <a:pt x="2999" y="2631"/>
                  </a:lnTo>
                  <a:lnTo>
                    <a:pt x="2999" y="2685"/>
                  </a:lnTo>
                  <a:lnTo>
                    <a:pt x="2998" y="2740"/>
                  </a:lnTo>
                  <a:lnTo>
                    <a:pt x="2992" y="2793"/>
                  </a:lnTo>
                  <a:lnTo>
                    <a:pt x="2985" y="2846"/>
                  </a:lnTo>
                  <a:lnTo>
                    <a:pt x="2974" y="2897"/>
                  </a:lnTo>
                  <a:lnTo>
                    <a:pt x="2959" y="2948"/>
                  </a:lnTo>
                  <a:lnTo>
                    <a:pt x="2942" y="2997"/>
                  </a:lnTo>
                  <a:lnTo>
                    <a:pt x="2921" y="3044"/>
                  </a:lnTo>
                  <a:lnTo>
                    <a:pt x="2897" y="3091"/>
                  </a:lnTo>
                  <a:lnTo>
                    <a:pt x="2869" y="3136"/>
                  </a:lnTo>
                  <a:lnTo>
                    <a:pt x="2838" y="3180"/>
                  </a:lnTo>
                  <a:lnTo>
                    <a:pt x="2803" y="3222"/>
                  </a:lnTo>
                  <a:lnTo>
                    <a:pt x="2765" y="3262"/>
                  </a:lnTo>
                  <a:lnTo>
                    <a:pt x="2723" y="3301"/>
                  </a:lnTo>
                  <a:lnTo>
                    <a:pt x="2677" y="3337"/>
                  </a:lnTo>
                  <a:lnTo>
                    <a:pt x="2626" y="3372"/>
                  </a:lnTo>
                  <a:lnTo>
                    <a:pt x="2572" y="3405"/>
                  </a:lnTo>
                  <a:lnTo>
                    <a:pt x="2514" y="3436"/>
                  </a:lnTo>
                  <a:lnTo>
                    <a:pt x="2451" y="3464"/>
                  </a:lnTo>
                  <a:lnTo>
                    <a:pt x="2384" y="3489"/>
                  </a:lnTo>
                  <a:lnTo>
                    <a:pt x="2314" y="3514"/>
                  </a:lnTo>
                  <a:lnTo>
                    <a:pt x="2238" y="3536"/>
                  </a:lnTo>
                  <a:lnTo>
                    <a:pt x="2158" y="3554"/>
                  </a:lnTo>
                  <a:lnTo>
                    <a:pt x="2072" y="3571"/>
                  </a:lnTo>
                  <a:lnTo>
                    <a:pt x="1983" y="3584"/>
                  </a:lnTo>
                  <a:lnTo>
                    <a:pt x="1889" y="3595"/>
                  </a:lnTo>
                  <a:lnTo>
                    <a:pt x="1790" y="3602"/>
                  </a:lnTo>
                  <a:lnTo>
                    <a:pt x="1685" y="3608"/>
                  </a:lnTo>
                  <a:lnTo>
                    <a:pt x="1575" y="3609"/>
                  </a:lnTo>
                  <a:lnTo>
                    <a:pt x="1461" y="3608"/>
                  </a:lnTo>
                  <a:lnTo>
                    <a:pt x="1341" y="3604"/>
                  </a:lnTo>
                  <a:lnTo>
                    <a:pt x="1216" y="3596"/>
                  </a:lnTo>
                  <a:lnTo>
                    <a:pt x="1112" y="3587"/>
                  </a:lnTo>
                  <a:lnTo>
                    <a:pt x="1015" y="3575"/>
                  </a:lnTo>
                  <a:lnTo>
                    <a:pt x="922" y="3560"/>
                  </a:lnTo>
                  <a:lnTo>
                    <a:pt x="834" y="3541"/>
                  </a:lnTo>
                  <a:lnTo>
                    <a:pt x="752" y="3520"/>
                  </a:lnTo>
                  <a:lnTo>
                    <a:pt x="675" y="3496"/>
                  </a:lnTo>
                  <a:lnTo>
                    <a:pt x="601" y="3470"/>
                  </a:lnTo>
                  <a:lnTo>
                    <a:pt x="533" y="3441"/>
                  </a:lnTo>
                  <a:lnTo>
                    <a:pt x="469" y="3409"/>
                  </a:lnTo>
                  <a:lnTo>
                    <a:pt x="411" y="3376"/>
                  </a:lnTo>
                  <a:lnTo>
                    <a:pt x="356" y="3340"/>
                  </a:lnTo>
                  <a:lnTo>
                    <a:pt x="306" y="3303"/>
                  </a:lnTo>
                  <a:lnTo>
                    <a:pt x="259" y="3262"/>
                  </a:lnTo>
                  <a:lnTo>
                    <a:pt x="218" y="3221"/>
                  </a:lnTo>
                  <a:lnTo>
                    <a:pt x="179" y="3177"/>
                  </a:lnTo>
                  <a:lnTo>
                    <a:pt x="145" y="3132"/>
                  </a:lnTo>
                  <a:lnTo>
                    <a:pt x="115" y="3085"/>
                  </a:lnTo>
                  <a:lnTo>
                    <a:pt x="89" y="3035"/>
                  </a:lnTo>
                  <a:lnTo>
                    <a:pt x="66" y="2986"/>
                  </a:lnTo>
                  <a:lnTo>
                    <a:pt x="46" y="2934"/>
                  </a:lnTo>
                  <a:lnTo>
                    <a:pt x="31" y="2881"/>
                  </a:lnTo>
                  <a:lnTo>
                    <a:pt x="18" y="2827"/>
                  </a:lnTo>
                  <a:lnTo>
                    <a:pt x="9" y="2772"/>
                  </a:lnTo>
                  <a:lnTo>
                    <a:pt x="3" y="2716"/>
                  </a:lnTo>
                  <a:lnTo>
                    <a:pt x="0" y="2659"/>
                  </a:lnTo>
                  <a:lnTo>
                    <a:pt x="0" y="2602"/>
                  </a:lnTo>
                  <a:lnTo>
                    <a:pt x="2" y="2543"/>
                  </a:lnTo>
                  <a:lnTo>
                    <a:pt x="9" y="2485"/>
                  </a:lnTo>
                  <a:lnTo>
                    <a:pt x="16" y="2424"/>
                  </a:lnTo>
                  <a:lnTo>
                    <a:pt x="27" y="2365"/>
                  </a:lnTo>
                  <a:lnTo>
                    <a:pt x="41" y="2305"/>
                  </a:lnTo>
                  <a:lnTo>
                    <a:pt x="57" y="2244"/>
                  </a:lnTo>
                  <a:lnTo>
                    <a:pt x="75" y="2184"/>
                  </a:lnTo>
                  <a:lnTo>
                    <a:pt x="96" y="2124"/>
                  </a:lnTo>
                  <a:lnTo>
                    <a:pt x="118" y="2062"/>
                  </a:lnTo>
                  <a:lnTo>
                    <a:pt x="143" y="2002"/>
                  </a:lnTo>
                  <a:lnTo>
                    <a:pt x="169" y="1943"/>
                  </a:lnTo>
                  <a:lnTo>
                    <a:pt x="197" y="1882"/>
                  </a:lnTo>
                  <a:lnTo>
                    <a:pt x="226" y="1823"/>
                  </a:lnTo>
                  <a:lnTo>
                    <a:pt x="258" y="1765"/>
                  </a:lnTo>
                  <a:lnTo>
                    <a:pt x="291" y="1707"/>
                  </a:lnTo>
                  <a:lnTo>
                    <a:pt x="326" y="1649"/>
                  </a:lnTo>
                  <a:lnTo>
                    <a:pt x="363" y="1593"/>
                  </a:lnTo>
                  <a:lnTo>
                    <a:pt x="399" y="1537"/>
                  </a:lnTo>
                  <a:lnTo>
                    <a:pt x="438" y="1483"/>
                  </a:lnTo>
                  <a:lnTo>
                    <a:pt x="477" y="1429"/>
                  </a:lnTo>
                  <a:lnTo>
                    <a:pt x="518" y="1377"/>
                  </a:lnTo>
                  <a:lnTo>
                    <a:pt x="558" y="1326"/>
                  </a:lnTo>
                  <a:lnTo>
                    <a:pt x="601" y="1277"/>
                  </a:lnTo>
                  <a:lnTo>
                    <a:pt x="644" y="1229"/>
                  </a:lnTo>
                  <a:lnTo>
                    <a:pt x="687" y="1183"/>
                  </a:lnTo>
                  <a:lnTo>
                    <a:pt x="731" y="1138"/>
                  </a:lnTo>
                  <a:lnTo>
                    <a:pt x="775" y="1095"/>
                  </a:lnTo>
                  <a:lnTo>
                    <a:pt x="819" y="1053"/>
                  </a:lnTo>
                  <a:lnTo>
                    <a:pt x="864" y="1015"/>
                  </a:lnTo>
                  <a:lnTo>
                    <a:pt x="909" y="977"/>
                  </a:lnTo>
                  <a:lnTo>
                    <a:pt x="954" y="942"/>
                  </a:lnTo>
                  <a:lnTo>
                    <a:pt x="998" y="910"/>
                  </a:lnTo>
                  <a:lnTo>
                    <a:pt x="1043" y="880"/>
                  </a:lnTo>
                  <a:lnTo>
                    <a:pt x="1087" y="852"/>
                  </a:lnTo>
                  <a:lnTo>
                    <a:pt x="1131" y="827"/>
                  </a:lnTo>
                  <a:lnTo>
                    <a:pt x="1174" y="805"/>
                  </a:lnTo>
                  <a:lnTo>
                    <a:pt x="1132" y="776"/>
                  </a:lnTo>
                  <a:lnTo>
                    <a:pt x="1092" y="744"/>
                  </a:lnTo>
                  <a:lnTo>
                    <a:pt x="1053" y="709"/>
                  </a:lnTo>
                  <a:lnTo>
                    <a:pt x="1017" y="671"/>
                  </a:lnTo>
                  <a:lnTo>
                    <a:pt x="982" y="632"/>
                  </a:lnTo>
                  <a:lnTo>
                    <a:pt x="949" y="591"/>
                  </a:lnTo>
                  <a:lnTo>
                    <a:pt x="919" y="550"/>
                  </a:lnTo>
                  <a:lnTo>
                    <a:pt x="890" y="507"/>
                  </a:lnTo>
                  <a:lnTo>
                    <a:pt x="865" y="463"/>
                  </a:lnTo>
                  <a:lnTo>
                    <a:pt x="842" y="420"/>
                  </a:lnTo>
                  <a:lnTo>
                    <a:pt x="821" y="377"/>
                  </a:lnTo>
                  <a:lnTo>
                    <a:pt x="804" y="335"/>
                  </a:lnTo>
                  <a:lnTo>
                    <a:pt x="789" y="294"/>
                  </a:lnTo>
                  <a:lnTo>
                    <a:pt x="778" y="253"/>
                  </a:lnTo>
                  <a:lnTo>
                    <a:pt x="770" y="216"/>
                  </a:lnTo>
                  <a:lnTo>
                    <a:pt x="765" y="180"/>
                  </a:lnTo>
                  <a:lnTo>
                    <a:pt x="764" y="147"/>
                  </a:lnTo>
                  <a:lnTo>
                    <a:pt x="766" y="116"/>
                  </a:lnTo>
                  <a:lnTo>
                    <a:pt x="772" y="89"/>
                  </a:lnTo>
                  <a:lnTo>
                    <a:pt x="782" y="66"/>
                  </a:lnTo>
                  <a:lnTo>
                    <a:pt x="796" y="46"/>
                  </a:lnTo>
                  <a:lnTo>
                    <a:pt x="818" y="25"/>
                  </a:lnTo>
                  <a:lnTo>
                    <a:pt x="842" y="12"/>
                  </a:lnTo>
                  <a:lnTo>
                    <a:pt x="868" y="3"/>
                  </a:lnTo>
                  <a:lnTo>
                    <a:pt x="8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6" name="Freeform 154"/>
            <p:cNvSpPr>
              <a:spLocks/>
            </p:cNvSpPr>
            <p:nvPr/>
          </p:nvSpPr>
          <p:spPr bwMode="auto">
            <a:xfrm>
              <a:off x="1769" y="2443"/>
              <a:ext cx="0" cy="0"/>
            </a:xfrm>
            <a:custGeom>
              <a:avLst/>
              <a:gdLst>
                <a:gd name="T0" fmla="*/ 1 w 1"/>
                <a:gd name="T1" fmla="*/ 0 h 3"/>
                <a:gd name="T2" fmla="*/ 1 w 1"/>
                <a:gd name="T3" fmla="*/ 1 h 3"/>
                <a:gd name="T4" fmla="*/ 0 w 1"/>
                <a:gd name="T5" fmla="*/ 3 h 3"/>
                <a:gd name="T6" fmla="*/ 1 w 1"/>
                <a:gd name="T7" fmla="*/ 1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lnTo>
                    <a:pt x="1" y="1"/>
                  </a:lnTo>
                  <a:lnTo>
                    <a:pt x="0" y="3"/>
                  </a:lnTo>
                  <a:lnTo>
                    <a:pt x="1"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sp>
        <p:nvSpPr>
          <p:cNvPr id="27" name="Freeform 106"/>
          <p:cNvSpPr>
            <a:spLocks noChangeAspect="1" noEditPoints="1"/>
          </p:cNvSpPr>
          <p:nvPr>
            <p:custDataLst>
              <p:tags r:id="rId4"/>
            </p:custDataLst>
          </p:nvPr>
        </p:nvSpPr>
        <p:spPr bwMode="auto">
          <a:xfrm>
            <a:off x="260614" y="5128867"/>
            <a:ext cx="576262" cy="576263"/>
          </a:xfrm>
          <a:custGeom>
            <a:avLst/>
            <a:gdLst>
              <a:gd name="T0" fmla="*/ 1740 w 3630"/>
              <a:gd name="T1" fmla="*/ 1746 h 3630"/>
              <a:gd name="T2" fmla="*/ 1704 w 3630"/>
              <a:gd name="T3" fmla="*/ 1866 h 3630"/>
              <a:gd name="T4" fmla="*/ 1782 w 3630"/>
              <a:gd name="T5" fmla="*/ 1960 h 3630"/>
              <a:gd name="T6" fmla="*/ 1907 w 3630"/>
              <a:gd name="T7" fmla="*/ 1948 h 3630"/>
              <a:gd name="T8" fmla="*/ 1966 w 3630"/>
              <a:gd name="T9" fmla="*/ 1839 h 3630"/>
              <a:gd name="T10" fmla="*/ 1907 w 3630"/>
              <a:gd name="T11" fmla="*/ 1729 h 3630"/>
              <a:gd name="T12" fmla="*/ 1858 w 3630"/>
              <a:gd name="T13" fmla="*/ 631 h 3630"/>
              <a:gd name="T14" fmla="*/ 1953 w 3630"/>
              <a:gd name="T15" fmla="*/ 708 h 3630"/>
              <a:gd name="T16" fmla="*/ 2090 w 3630"/>
              <a:gd name="T17" fmla="*/ 1637 h 3630"/>
              <a:gd name="T18" fmla="*/ 2160 w 3630"/>
              <a:gd name="T19" fmla="*/ 1839 h 3630"/>
              <a:gd name="T20" fmla="*/ 2090 w 3630"/>
              <a:gd name="T21" fmla="*/ 2042 h 3630"/>
              <a:gd name="T22" fmla="*/ 1913 w 3630"/>
              <a:gd name="T23" fmla="*/ 2156 h 3630"/>
              <a:gd name="T24" fmla="*/ 1323 w 3630"/>
              <a:gd name="T25" fmla="*/ 2536 h 3630"/>
              <a:gd name="T26" fmla="*/ 1209 w 3630"/>
              <a:gd name="T27" fmla="*/ 2564 h 3630"/>
              <a:gd name="T28" fmla="*/ 1115 w 3630"/>
              <a:gd name="T29" fmla="*/ 2486 h 3630"/>
              <a:gd name="T30" fmla="*/ 1126 w 3630"/>
              <a:gd name="T31" fmla="*/ 2364 h 3630"/>
              <a:gd name="T32" fmla="*/ 1508 w 3630"/>
              <a:gd name="T33" fmla="*/ 1802 h 3630"/>
              <a:gd name="T34" fmla="*/ 1604 w 3630"/>
              <a:gd name="T35" fmla="*/ 1606 h 3630"/>
              <a:gd name="T36" fmla="*/ 1733 w 3630"/>
              <a:gd name="T37" fmla="*/ 675 h 3630"/>
              <a:gd name="T38" fmla="*/ 1815 w 3630"/>
              <a:gd name="T39" fmla="*/ 427 h 3630"/>
              <a:gd name="T40" fmla="*/ 1341 w 3630"/>
              <a:gd name="T41" fmla="*/ 510 h 3630"/>
              <a:gd name="T42" fmla="*/ 937 w 3630"/>
              <a:gd name="T43" fmla="*/ 740 h 3630"/>
              <a:gd name="T44" fmla="*/ 633 w 3630"/>
              <a:gd name="T45" fmla="*/ 1088 h 3630"/>
              <a:gd name="T46" fmla="*/ 458 w 3630"/>
              <a:gd name="T47" fmla="*/ 1524 h 3630"/>
              <a:gd name="T48" fmla="*/ 440 w 3630"/>
              <a:gd name="T49" fmla="*/ 2011 h 3630"/>
              <a:gd name="T50" fmla="*/ 586 w 3630"/>
              <a:gd name="T51" fmla="*/ 2461 h 3630"/>
              <a:gd name="T52" fmla="*/ 867 w 3630"/>
              <a:gd name="T53" fmla="*/ 2828 h 3630"/>
              <a:gd name="T54" fmla="*/ 1254 w 3630"/>
              <a:gd name="T55" fmla="*/ 3084 h 3630"/>
              <a:gd name="T56" fmla="*/ 1716 w 3630"/>
              <a:gd name="T57" fmla="*/ 3200 h 3630"/>
              <a:gd name="T58" fmla="*/ 2199 w 3630"/>
              <a:gd name="T59" fmla="*/ 3149 h 3630"/>
              <a:gd name="T60" fmla="*/ 2619 w 3630"/>
              <a:gd name="T61" fmla="*/ 2946 h 3630"/>
              <a:gd name="T62" fmla="*/ 2946 w 3630"/>
              <a:gd name="T63" fmla="*/ 2619 h 3630"/>
              <a:gd name="T64" fmla="*/ 3149 w 3630"/>
              <a:gd name="T65" fmla="*/ 2199 h 3630"/>
              <a:gd name="T66" fmla="*/ 3200 w 3630"/>
              <a:gd name="T67" fmla="*/ 1716 h 3630"/>
              <a:gd name="T68" fmla="*/ 3084 w 3630"/>
              <a:gd name="T69" fmla="*/ 1253 h 3630"/>
              <a:gd name="T70" fmla="*/ 2828 w 3630"/>
              <a:gd name="T71" fmla="*/ 867 h 3630"/>
              <a:gd name="T72" fmla="*/ 2461 w 3630"/>
              <a:gd name="T73" fmla="*/ 586 h 3630"/>
              <a:gd name="T74" fmla="*/ 2011 w 3630"/>
              <a:gd name="T75" fmla="*/ 440 h 3630"/>
              <a:gd name="T76" fmla="*/ 2034 w 3630"/>
              <a:gd name="T77" fmla="*/ 13 h 3630"/>
              <a:gd name="T78" fmla="*/ 2544 w 3630"/>
              <a:gd name="T79" fmla="*/ 153 h 3630"/>
              <a:gd name="T80" fmla="*/ 2983 w 3630"/>
              <a:gd name="T81" fmla="*/ 428 h 3630"/>
              <a:gd name="T82" fmla="*/ 3326 w 3630"/>
              <a:gd name="T83" fmla="*/ 812 h 3630"/>
              <a:gd name="T84" fmla="*/ 3550 w 3630"/>
              <a:gd name="T85" fmla="*/ 1283 h 3630"/>
              <a:gd name="T86" fmla="*/ 3630 w 3630"/>
              <a:gd name="T87" fmla="*/ 1815 h 3630"/>
              <a:gd name="T88" fmla="*/ 3550 w 3630"/>
              <a:gd name="T89" fmla="*/ 2347 h 3630"/>
              <a:gd name="T90" fmla="*/ 3326 w 3630"/>
              <a:gd name="T91" fmla="*/ 2818 h 3630"/>
              <a:gd name="T92" fmla="*/ 2983 w 3630"/>
              <a:gd name="T93" fmla="*/ 3202 h 3630"/>
              <a:gd name="T94" fmla="*/ 2544 w 3630"/>
              <a:gd name="T95" fmla="*/ 3477 h 3630"/>
              <a:gd name="T96" fmla="*/ 2034 w 3630"/>
              <a:gd name="T97" fmla="*/ 3617 h 3630"/>
              <a:gd name="T98" fmla="*/ 1489 w 3630"/>
              <a:gd name="T99" fmla="*/ 3600 h 3630"/>
              <a:gd name="T100" fmla="*/ 991 w 3630"/>
              <a:gd name="T101" fmla="*/ 3432 h 3630"/>
              <a:gd name="T102" fmla="*/ 569 w 3630"/>
              <a:gd name="T103" fmla="*/ 3134 h 3630"/>
              <a:gd name="T104" fmla="*/ 249 w 3630"/>
              <a:gd name="T105" fmla="*/ 2730 h 3630"/>
              <a:gd name="T106" fmla="*/ 52 w 3630"/>
              <a:gd name="T107" fmla="*/ 2245 h 3630"/>
              <a:gd name="T108" fmla="*/ 3 w 3630"/>
              <a:gd name="T109" fmla="*/ 1705 h 3630"/>
              <a:gd name="T110" fmla="*/ 113 w 3630"/>
              <a:gd name="T111" fmla="*/ 1183 h 3630"/>
              <a:gd name="T112" fmla="*/ 363 w 3630"/>
              <a:gd name="T113" fmla="*/ 727 h 3630"/>
              <a:gd name="T114" fmla="*/ 727 w 3630"/>
              <a:gd name="T115" fmla="*/ 363 h 3630"/>
              <a:gd name="T116" fmla="*/ 1183 w 3630"/>
              <a:gd name="T117" fmla="*/ 113 h 3630"/>
              <a:gd name="T118" fmla="*/ 1705 w 3630"/>
              <a:gd name="T119" fmla="*/ 3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30" h="3630">
                <a:moveTo>
                  <a:pt x="1834" y="1707"/>
                </a:moveTo>
                <a:lnTo>
                  <a:pt x="1807" y="1709"/>
                </a:lnTo>
                <a:lnTo>
                  <a:pt x="1782" y="1717"/>
                </a:lnTo>
                <a:lnTo>
                  <a:pt x="1760" y="1729"/>
                </a:lnTo>
                <a:lnTo>
                  <a:pt x="1740" y="1746"/>
                </a:lnTo>
                <a:lnTo>
                  <a:pt x="1724" y="1766"/>
                </a:lnTo>
                <a:lnTo>
                  <a:pt x="1712" y="1788"/>
                </a:lnTo>
                <a:lnTo>
                  <a:pt x="1704" y="1812"/>
                </a:lnTo>
                <a:lnTo>
                  <a:pt x="1702" y="1839"/>
                </a:lnTo>
                <a:lnTo>
                  <a:pt x="1704" y="1866"/>
                </a:lnTo>
                <a:lnTo>
                  <a:pt x="1712" y="1890"/>
                </a:lnTo>
                <a:lnTo>
                  <a:pt x="1724" y="1912"/>
                </a:lnTo>
                <a:lnTo>
                  <a:pt x="1740" y="1932"/>
                </a:lnTo>
                <a:lnTo>
                  <a:pt x="1760" y="1948"/>
                </a:lnTo>
                <a:lnTo>
                  <a:pt x="1782" y="1960"/>
                </a:lnTo>
                <a:lnTo>
                  <a:pt x="1807" y="1968"/>
                </a:lnTo>
                <a:lnTo>
                  <a:pt x="1834" y="1970"/>
                </a:lnTo>
                <a:lnTo>
                  <a:pt x="1860" y="1968"/>
                </a:lnTo>
                <a:lnTo>
                  <a:pt x="1884" y="1960"/>
                </a:lnTo>
                <a:lnTo>
                  <a:pt x="1907" y="1948"/>
                </a:lnTo>
                <a:lnTo>
                  <a:pt x="1927" y="1932"/>
                </a:lnTo>
                <a:lnTo>
                  <a:pt x="1943" y="1913"/>
                </a:lnTo>
                <a:lnTo>
                  <a:pt x="1955" y="1890"/>
                </a:lnTo>
                <a:lnTo>
                  <a:pt x="1962" y="1866"/>
                </a:lnTo>
                <a:lnTo>
                  <a:pt x="1966" y="1839"/>
                </a:lnTo>
                <a:lnTo>
                  <a:pt x="1962" y="1812"/>
                </a:lnTo>
                <a:lnTo>
                  <a:pt x="1955" y="1788"/>
                </a:lnTo>
                <a:lnTo>
                  <a:pt x="1943" y="1766"/>
                </a:lnTo>
                <a:lnTo>
                  <a:pt x="1927" y="1746"/>
                </a:lnTo>
                <a:lnTo>
                  <a:pt x="1907" y="1729"/>
                </a:lnTo>
                <a:lnTo>
                  <a:pt x="1885" y="1717"/>
                </a:lnTo>
                <a:lnTo>
                  <a:pt x="1860" y="1709"/>
                </a:lnTo>
                <a:lnTo>
                  <a:pt x="1834" y="1707"/>
                </a:lnTo>
                <a:close/>
                <a:moveTo>
                  <a:pt x="1828" y="629"/>
                </a:moveTo>
                <a:lnTo>
                  <a:pt x="1858" y="631"/>
                </a:lnTo>
                <a:lnTo>
                  <a:pt x="1882" y="638"/>
                </a:lnTo>
                <a:lnTo>
                  <a:pt x="1905" y="650"/>
                </a:lnTo>
                <a:lnTo>
                  <a:pt x="1924" y="667"/>
                </a:lnTo>
                <a:lnTo>
                  <a:pt x="1940" y="686"/>
                </a:lnTo>
                <a:lnTo>
                  <a:pt x="1953" y="708"/>
                </a:lnTo>
                <a:lnTo>
                  <a:pt x="1961" y="733"/>
                </a:lnTo>
                <a:lnTo>
                  <a:pt x="1966" y="758"/>
                </a:lnTo>
                <a:lnTo>
                  <a:pt x="2030" y="1577"/>
                </a:lnTo>
                <a:lnTo>
                  <a:pt x="2063" y="1605"/>
                </a:lnTo>
                <a:lnTo>
                  <a:pt x="2090" y="1637"/>
                </a:lnTo>
                <a:lnTo>
                  <a:pt x="2114" y="1672"/>
                </a:lnTo>
                <a:lnTo>
                  <a:pt x="2134" y="1709"/>
                </a:lnTo>
                <a:lnTo>
                  <a:pt x="2148" y="1751"/>
                </a:lnTo>
                <a:lnTo>
                  <a:pt x="2157" y="1794"/>
                </a:lnTo>
                <a:lnTo>
                  <a:pt x="2160" y="1839"/>
                </a:lnTo>
                <a:lnTo>
                  <a:pt x="2157" y="1884"/>
                </a:lnTo>
                <a:lnTo>
                  <a:pt x="2148" y="1927"/>
                </a:lnTo>
                <a:lnTo>
                  <a:pt x="2134" y="1968"/>
                </a:lnTo>
                <a:lnTo>
                  <a:pt x="2114" y="2006"/>
                </a:lnTo>
                <a:lnTo>
                  <a:pt x="2090" y="2042"/>
                </a:lnTo>
                <a:lnTo>
                  <a:pt x="2061" y="2074"/>
                </a:lnTo>
                <a:lnTo>
                  <a:pt x="2030" y="2101"/>
                </a:lnTo>
                <a:lnTo>
                  <a:pt x="1993" y="2124"/>
                </a:lnTo>
                <a:lnTo>
                  <a:pt x="1955" y="2143"/>
                </a:lnTo>
                <a:lnTo>
                  <a:pt x="1913" y="2156"/>
                </a:lnTo>
                <a:lnTo>
                  <a:pt x="1869" y="2165"/>
                </a:lnTo>
                <a:lnTo>
                  <a:pt x="1824" y="2166"/>
                </a:lnTo>
                <a:lnTo>
                  <a:pt x="1803" y="2165"/>
                </a:lnTo>
                <a:lnTo>
                  <a:pt x="1781" y="2162"/>
                </a:lnTo>
                <a:lnTo>
                  <a:pt x="1323" y="2536"/>
                </a:lnTo>
                <a:lnTo>
                  <a:pt x="1304" y="2550"/>
                </a:lnTo>
                <a:lnTo>
                  <a:pt x="1280" y="2560"/>
                </a:lnTo>
                <a:lnTo>
                  <a:pt x="1257" y="2566"/>
                </a:lnTo>
                <a:lnTo>
                  <a:pt x="1233" y="2567"/>
                </a:lnTo>
                <a:lnTo>
                  <a:pt x="1209" y="2564"/>
                </a:lnTo>
                <a:lnTo>
                  <a:pt x="1186" y="2556"/>
                </a:lnTo>
                <a:lnTo>
                  <a:pt x="1165" y="2545"/>
                </a:lnTo>
                <a:lnTo>
                  <a:pt x="1145" y="2529"/>
                </a:lnTo>
                <a:lnTo>
                  <a:pt x="1129" y="2509"/>
                </a:lnTo>
                <a:lnTo>
                  <a:pt x="1115" y="2486"/>
                </a:lnTo>
                <a:lnTo>
                  <a:pt x="1109" y="2463"/>
                </a:lnTo>
                <a:lnTo>
                  <a:pt x="1107" y="2438"/>
                </a:lnTo>
                <a:lnTo>
                  <a:pt x="1109" y="2412"/>
                </a:lnTo>
                <a:lnTo>
                  <a:pt x="1115" y="2388"/>
                </a:lnTo>
                <a:lnTo>
                  <a:pt x="1126" y="2364"/>
                </a:lnTo>
                <a:lnTo>
                  <a:pt x="1142" y="2343"/>
                </a:lnTo>
                <a:lnTo>
                  <a:pt x="1510" y="1891"/>
                </a:lnTo>
                <a:lnTo>
                  <a:pt x="1508" y="1870"/>
                </a:lnTo>
                <a:lnTo>
                  <a:pt x="1506" y="1848"/>
                </a:lnTo>
                <a:lnTo>
                  <a:pt x="1508" y="1802"/>
                </a:lnTo>
                <a:lnTo>
                  <a:pt x="1517" y="1757"/>
                </a:lnTo>
                <a:lnTo>
                  <a:pt x="1530" y="1715"/>
                </a:lnTo>
                <a:lnTo>
                  <a:pt x="1550" y="1675"/>
                </a:lnTo>
                <a:lnTo>
                  <a:pt x="1574" y="1639"/>
                </a:lnTo>
                <a:lnTo>
                  <a:pt x="1604" y="1606"/>
                </a:lnTo>
                <a:lnTo>
                  <a:pt x="1637" y="1577"/>
                </a:lnTo>
                <a:lnTo>
                  <a:pt x="1701" y="751"/>
                </a:lnTo>
                <a:lnTo>
                  <a:pt x="1706" y="724"/>
                </a:lnTo>
                <a:lnTo>
                  <a:pt x="1717" y="697"/>
                </a:lnTo>
                <a:lnTo>
                  <a:pt x="1733" y="675"/>
                </a:lnTo>
                <a:lnTo>
                  <a:pt x="1752" y="657"/>
                </a:lnTo>
                <a:lnTo>
                  <a:pt x="1775" y="642"/>
                </a:lnTo>
                <a:lnTo>
                  <a:pt x="1801" y="633"/>
                </a:lnTo>
                <a:lnTo>
                  <a:pt x="1828" y="629"/>
                </a:lnTo>
                <a:close/>
                <a:moveTo>
                  <a:pt x="1815" y="427"/>
                </a:moveTo>
                <a:lnTo>
                  <a:pt x="1716" y="430"/>
                </a:lnTo>
                <a:lnTo>
                  <a:pt x="1619" y="440"/>
                </a:lnTo>
                <a:lnTo>
                  <a:pt x="1524" y="458"/>
                </a:lnTo>
                <a:lnTo>
                  <a:pt x="1431" y="481"/>
                </a:lnTo>
                <a:lnTo>
                  <a:pt x="1341" y="510"/>
                </a:lnTo>
                <a:lnTo>
                  <a:pt x="1254" y="546"/>
                </a:lnTo>
                <a:lnTo>
                  <a:pt x="1169" y="586"/>
                </a:lnTo>
                <a:lnTo>
                  <a:pt x="1088" y="633"/>
                </a:lnTo>
                <a:lnTo>
                  <a:pt x="1011" y="684"/>
                </a:lnTo>
                <a:lnTo>
                  <a:pt x="937" y="740"/>
                </a:lnTo>
                <a:lnTo>
                  <a:pt x="867" y="802"/>
                </a:lnTo>
                <a:lnTo>
                  <a:pt x="802" y="867"/>
                </a:lnTo>
                <a:lnTo>
                  <a:pt x="740" y="937"/>
                </a:lnTo>
                <a:lnTo>
                  <a:pt x="684" y="1011"/>
                </a:lnTo>
                <a:lnTo>
                  <a:pt x="633" y="1088"/>
                </a:lnTo>
                <a:lnTo>
                  <a:pt x="586" y="1169"/>
                </a:lnTo>
                <a:lnTo>
                  <a:pt x="546" y="1254"/>
                </a:lnTo>
                <a:lnTo>
                  <a:pt x="510" y="1341"/>
                </a:lnTo>
                <a:lnTo>
                  <a:pt x="481" y="1431"/>
                </a:lnTo>
                <a:lnTo>
                  <a:pt x="458" y="1524"/>
                </a:lnTo>
                <a:lnTo>
                  <a:pt x="440" y="1619"/>
                </a:lnTo>
                <a:lnTo>
                  <a:pt x="430" y="1716"/>
                </a:lnTo>
                <a:lnTo>
                  <a:pt x="427" y="1815"/>
                </a:lnTo>
                <a:lnTo>
                  <a:pt x="430" y="1914"/>
                </a:lnTo>
                <a:lnTo>
                  <a:pt x="440" y="2011"/>
                </a:lnTo>
                <a:lnTo>
                  <a:pt x="458" y="2107"/>
                </a:lnTo>
                <a:lnTo>
                  <a:pt x="481" y="2199"/>
                </a:lnTo>
                <a:lnTo>
                  <a:pt x="510" y="2289"/>
                </a:lnTo>
                <a:lnTo>
                  <a:pt x="546" y="2377"/>
                </a:lnTo>
                <a:lnTo>
                  <a:pt x="586" y="2461"/>
                </a:lnTo>
                <a:lnTo>
                  <a:pt x="633" y="2542"/>
                </a:lnTo>
                <a:lnTo>
                  <a:pt x="684" y="2619"/>
                </a:lnTo>
                <a:lnTo>
                  <a:pt x="740" y="2693"/>
                </a:lnTo>
                <a:lnTo>
                  <a:pt x="802" y="2763"/>
                </a:lnTo>
                <a:lnTo>
                  <a:pt x="867" y="2828"/>
                </a:lnTo>
                <a:lnTo>
                  <a:pt x="937" y="2890"/>
                </a:lnTo>
                <a:lnTo>
                  <a:pt x="1011" y="2946"/>
                </a:lnTo>
                <a:lnTo>
                  <a:pt x="1088" y="2998"/>
                </a:lnTo>
                <a:lnTo>
                  <a:pt x="1169" y="3044"/>
                </a:lnTo>
                <a:lnTo>
                  <a:pt x="1254" y="3084"/>
                </a:lnTo>
                <a:lnTo>
                  <a:pt x="1341" y="3120"/>
                </a:lnTo>
                <a:lnTo>
                  <a:pt x="1431" y="3149"/>
                </a:lnTo>
                <a:lnTo>
                  <a:pt x="1524" y="3172"/>
                </a:lnTo>
                <a:lnTo>
                  <a:pt x="1619" y="3190"/>
                </a:lnTo>
                <a:lnTo>
                  <a:pt x="1716" y="3200"/>
                </a:lnTo>
                <a:lnTo>
                  <a:pt x="1815" y="3203"/>
                </a:lnTo>
                <a:lnTo>
                  <a:pt x="1914" y="3200"/>
                </a:lnTo>
                <a:lnTo>
                  <a:pt x="2011" y="3190"/>
                </a:lnTo>
                <a:lnTo>
                  <a:pt x="2107" y="3172"/>
                </a:lnTo>
                <a:lnTo>
                  <a:pt x="2199" y="3149"/>
                </a:lnTo>
                <a:lnTo>
                  <a:pt x="2289" y="3120"/>
                </a:lnTo>
                <a:lnTo>
                  <a:pt x="2377" y="3084"/>
                </a:lnTo>
                <a:lnTo>
                  <a:pt x="2461" y="3044"/>
                </a:lnTo>
                <a:lnTo>
                  <a:pt x="2542" y="2998"/>
                </a:lnTo>
                <a:lnTo>
                  <a:pt x="2619" y="2946"/>
                </a:lnTo>
                <a:lnTo>
                  <a:pt x="2693" y="2890"/>
                </a:lnTo>
                <a:lnTo>
                  <a:pt x="2763" y="2828"/>
                </a:lnTo>
                <a:lnTo>
                  <a:pt x="2828" y="2763"/>
                </a:lnTo>
                <a:lnTo>
                  <a:pt x="2890" y="2693"/>
                </a:lnTo>
                <a:lnTo>
                  <a:pt x="2946" y="2619"/>
                </a:lnTo>
                <a:lnTo>
                  <a:pt x="2998" y="2542"/>
                </a:lnTo>
                <a:lnTo>
                  <a:pt x="3044" y="2461"/>
                </a:lnTo>
                <a:lnTo>
                  <a:pt x="3084" y="2376"/>
                </a:lnTo>
                <a:lnTo>
                  <a:pt x="3120" y="2289"/>
                </a:lnTo>
                <a:lnTo>
                  <a:pt x="3149" y="2199"/>
                </a:lnTo>
                <a:lnTo>
                  <a:pt x="3172" y="2107"/>
                </a:lnTo>
                <a:lnTo>
                  <a:pt x="3190" y="2011"/>
                </a:lnTo>
                <a:lnTo>
                  <a:pt x="3200" y="1914"/>
                </a:lnTo>
                <a:lnTo>
                  <a:pt x="3203" y="1815"/>
                </a:lnTo>
                <a:lnTo>
                  <a:pt x="3200" y="1716"/>
                </a:lnTo>
                <a:lnTo>
                  <a:pt x="3190" y="1619"/>
                </a:lnTo>
                <a:lnTo>
                  <a:pt x="3172" y="1524"/>
                </a:lnTo>
                <a:lnTo>
                  <a:pt x="3149" y="1431"/>
                </a:lnTo>
                <a:lnTo>
                  <a:pt x="3120" y="1341"/>
                </a:lnTo>
                <a:lnTo>
                  <a:pt x="3084" y="1253"/>
                </a:lnTo>
                <a:lnTo>
                  <a:pt x="3044" y="1169"/>
                </a:lnTo>
                <a:lnTo>
                  <a:pt x="2998" y="1088"/>
                </a:lnTo>
                <a:lnTo>
                  <a:pt x="2946" y="1011"/>
                </a:lnTo>
                <a:lnTo>
                  <a:pt x="2890" y="937"/>
                </a:lnTo>
                <a:lnTo>
                  <a:pt x="2828" y="867"/>
                </a:lnTo>
                <a:lnTo>
                  <a:pt x="2763" y="802"/>
                </a:lnTo>
                <a:lnTo>
                  <a:pt x="2693" y="740"/>
                </a:lnTo>
                <a:lnTo>
                  <a:pt x="2619" y="684"/>
                </a:lnTo>
                <a:lnTo>
                  <a:pt x="2542" y="633"/>
                </a:lnTo>
                <a:lnTo>
                  <a:pt x="2461" y="586"/>
                </a:lnTo>
                <a:lnTo>
                  <a:pt x="2376" y="546"/>
                </a:lnTo>
                <a:lnTo>
                  <a:pt x="2289" y="510"/>
                </a:lnTo>
                <a:lnTo>
                  <a:pt x="2199" y="481"/>
                </a:lnTo>
                <a:lnTo>
                  <a:pt x="2107" y="458"/>
                </a:lnTo>
                <a:lnTo>
                  <a:pt x="2011" y="440"/>
                </a:lnTo>
                <a:lnTo>
                  <a:pt x="1914" y="430"/>
                </a:lnTo>
                <a:lnTo>
                  <a:pt x="1815" y="427"/>
                </a:lnTo>
                <a:close/>
                <a:moveTo>
                  <a:pt x="1815" y="0"/>
                </a:moveTo>
                <a:lnTo>
                  <a:pt x="1925" y="3"/>
                </a:lnTo>
                <a:lnTo>
                  <a:pt x="2034" y="13"/>
                </a:lnTo>
                <a:lnTo>
                  <a:pt x="2141" y="30"/>
                </a:lnTo>
                <a:lnTo>
                  <a:pt x="2245" y="52"/>
                </a:lnTo>
                <a:lnTo>
                  <a:pt x="2347" y="80"/>
                </a:lnTo>
                <a:lnTo>
                  <a:pt x="2448" y="113"/>
                </a:lnTo>
                <a:lnTo>
                  <a:pt x="2544" y="153"/>
                </a:lnTo>
                <a:lnTo>
                  <a:pt x="2639" y="198"/>
                </a:lnTo>
                <a:lnTo>
                  <a:pt x="2730" y="249"/>
                </a:lnTo>
                <a:lnTo>
                  <a:pt x="2818" y="304"/>
                </a:lnTo>
                <a:lnTo>
                  <a:pt x="2903" y="363"/>
                </a:lnTo>
                <a:lnTo>
                  <a:pt x="2983" y="428"/>
                </a:lnTo>
                <a:lnTo>
                  <a:pt x="3061" y="496"/>
                </a:lnTo>
                <a:lnTo>
                  <a:pt x="3134" y="569"/>
                </a:lnTo>
                <a:lnTo>
                  <a:pt x="3202" y="647"/>
                </a:lnTo>
                <a:lnTo>
                  <a:pt x="3267" y="727"/>
                </a:lnTo>
                <a:lnTo>
                  <a:pt x="3326" y="812"/>
                </a:lnTo>
                <a:lnTo>
                  <a:pt x="3381" y="900"/>
                </a:lnTo>
                <a:lnTo>
                  <a:pt x="3432" y="991"/>
                </a:lnTo>
                <a:lnTo>
                  <a:pt x="3477" y="1086"/>
                </a:lnTo>
                <a:lnTo>
                  <a:pt x="3517" y="1183"/>
                </a:lnTo>
                <a:lnTo>
                  <a:pt x="3550" y="1283"/>
                </a:lnTo>
                <a:lnTo>
                  <a:pt x="3578" y="1385"/>
                </a:lnTo>
                <a:lnTo>
                  <a:pt x="3600" y="1489"/>
                </a:lnTo>
                <a:lnTo>
                  <a:pt x="3617" y="1596"/>
                </a:lnTo>
                <a:lnTo>
                  <a:pt x="3627" y="1705"/>
                </a:lnTo>
                <a:lnTo>
                  <a:pt x="3630" y="1815"/>
                </a:lnTo>
                <a:lnTo>
                  <a:pt x="3627" y="1925"/>
                </a:lnTo>
                <a:lnTo>
                  <a:pt x="3617" y="2034"/>
                </a:lnTo>
                <a:lnTo>
                  <a:pt x="3600" y="2141"/>
                </a:lnTo>
                <a:lnTo>
                  <a:pt x="3578" y="2245"/>
                </a:lnTo>
                <a:lnTo>
                  <a:pt x="3550" y="2347"/>
                </a:lnTo>
                <a:lnTo>
                  <a:pt x="3517" y="2448"/>
                </a:lnTo>
                <a:lnTo>
                  <a:pt x="3477" y="2544"/>
                </a:lnTo>
                <a:lnTo>
                  <a:pt x="3432" y="2639"/>
                </a:lnTo>
                <a:lnTo>
                  <a:pt x="3381" y="2730"/>
                </a:lnTo>
                <a:lnTo>
                  <a:pt x="3326" y="2818"/>
                </a:lnTo>
                <a:lnTo>
                  <a:pt x="3267" y="2903"/>
                </a:lnTo>
                <a:lnTo>
                  <a:pt x="3202" y="2983"/>
                </a:lnTo>
                <a:lnTo>
                  <a:pt x="3134" y="3061"/>
                </a:lnTo>
                <a:lnTo>
                  <a:pt x="3061" y="3134"/>
                </a:lnTo>
                <a:lnTo>
                  <a:pt x="2983" y="3202"/>
                </a:lnTo>
                <a:lnTo>
                  <a:pt x="2903" y="3267"/>
                </a:lnTo>
                <a:lnTo>
                  <a:pt x="2818" y="3326"/>
                </a:lnTo>
                <a:lnTo>
                  <a:pt x="2730" y="3381"/>
                </a:lnTo>
                <a:lnTo>
                  <a:pt x="2639" y="3432"/>
                </a:lnTo>
                <a:lnTo>
                  <a:pt x="2544" y="3477"/>
                </a:lnTo>
                <a:lnTo>
                  <a:pt x="2448" y="3517"/>
                </a:lnTo>
                <a:lnTo>
                  <a:pt x="2347" y="3550"/>
                </a:lnTo>
                <a:lnTo>
                  <a:pt x="2245" y="3578"/>
                </a:lnTo>
                <a:lnTo>
                  <a:pt x="2141" y="3600"/>
                </a:lnTo>
                <a:lnTo>
                  <a:pt x="2034" y="3617"/>
                </a:lnTo>
                <a:lnTo>
                  <a:pt x="1925" y="3627"/>
                </a:lnTo>
                <a:lnTo>
                  <a:pt x="1815" y="3630"/>
                </a:lnTo>
                <a:lnTo>
                  <a:pt x="1705" y="3627"/>
                </a:lnTo>
                <a:lnTo>
                  <a:pt x="1596" y="3617"/>
                </a:lnTo>
                <a:lnTo>
                  <a:pt x="1489" y="3600"/>
                </a:lnTo>
                <a:lnTo>
                  <a:pt x="1385" y="3578"/>
                </a:lnTo>
                <a:lnTo>
                  <a:pt x="1283" y="3550"/>
                </a:lnTo>
                <a:lnTo>
                  <a:pt x="1183" y="3517"/>
                </a:lnTo>
                <a:lnTo>
                  <a:pt x="1086" y="3477"/>
                </a:lnTo>
                <a:lnTo>
                  <a:pt x="991" y="3432"/>
                </a:lnTo>
                <a:lnTo>
                  <a:pt x="900" y="3381"/>
                </a:lnTo>
                <a:lnTo>
                  <a:pt x="812" y="3326"/>
                </a:lnTo>
                <a:lnTo>
                  <a:pt x="727" y="3267"/>
                </a:lnTo>
                <a:lnTo>
                  <a:pt x="647" y="3202"/>
                </a:lnTo>
                <a:lnTo>
                  <a:pt x="569" y="3134"/>
                </a:lnTo>
                <a:lnTo>
                  <a:pt x="496" y="3061"/>
                </a:lnTo>
                <a:lnTo>
                  <a:pt x="428" y="2983"/>
                </a:lnTo>
                <a:lnTo>
                  <a:pt x="363" y="2903"/>
                </a:lnTo>
                <a:lnTo>
                  <a:pt x="304" y="2818"/>
                </a:lnTo>
                <a:lnTo>
                  <a:pt x="249" y="2730"/>
                </a:lnTo>
                <a:lnTo>
                  <a:pt x="198" y="2639"/>
                </a:lnTo>
                <a:lnTo>
                  <a:pt x="153" y="2544"/>
                </a:lnTo>
                <a:lnTo>
                  <a:pt x="113" y="2448"/>
                </a:lnTo>
                <a:lnTo>
                  <a:pt x="80" y="2347"/>
                </a:lnTo>
                <a:lnTo>
                  <a:pt x="52" y="2245"/>
                </a:lnTo>
                <a:lnTo>
                  <a:pt x="30" y="2141"/>
                </a:lnTo>
                <a:lnTo>
                  <a:pt x="13" y="2034"/>
                </a:lnTo>
                <a:lnTo>
                  <a:pt x="3" y="1925"/>
                </a:lnTo>
                <a:lnTo>
                  <a:pt x="0" y="1815"/>
                </a:lnTo>
                <a:lnTo>
                  <a:pt x="3" y="1705"/>
                </a:lnTo>
                <a:lnTo>
                  <a:pt x="13" y="1596"/>
                </a:lnTo>
                <a:lnTo>
                  <a:pt x="30" y="1489"/>
                </a:lnTo>
                <a:lnTo>
                  <a:pt x="52" y="1385"/>
                </a:lnTo>
                <a:lnTo>
                  <a:pt x="80" y="1283"/>
                </a:lnTo>
                <a:lnTo>
                  <a:pt x="113" y="1183"/>
                </a:lnTo>
                <a:lnTo>
                  <a:pt x="153" y="1086"/>
                </a:lnTo>
                <a:lnTo>
                  <a:pt x="198" y="991"/>
                </a:lnTo>
                <a:lnTo>
                  <a:pt x="249" y="900"/>
                </a:lnTo>
                <a:lnTo>
                  <a:pt x="304" y="812"/>
                </a:lnTo>
                <a:lnTo>
                  <a:pt x="363" y="727"/>
                </a:lnTo>
                <a:lnTo>
                  <a:pt x="428" y="647"/>
                </a:lnTo>
                <a:lnTo>
                  <a:pt x="496" y="569"/>
                </a:lnTo>
                <a:lnTo>
                  <a:pt x="569" y="496"/>
                </a:lnTo>
                <a:lnTo>
                  <a:pt x="647" y="428"/>
                </a:lnTo>
                <a:lnTo>
                  <a:pt x="727" y="363"/>
                </a:lnTo>
                <a:lnTo>
                  <a:pt x="812" y="304"/>
                </a:lnTo>
                <a:lnTo>
                  <a:pt x="900" y="249"/>
                </a:lnTo>
                <a:lnTo>
                  <a:pt x="991" y="198"/>
                </a:lnTo>
                <a:lnTo>
                  <a:pt x="1086" y="153"/>
                </a:lnTo>
                <a:lnTo>
                  <a:pt x="1183" y="113"/>
                </a:lnTo>
                <a:lnTo>
                  <a:pt x="1283" y="80"/>
                </a:lnTo>
                <a:lnTo>
                  <a:pt x="1385" y="52"/>
                </a:lnTo>
                <a:lnTo>
                  <a:pt x="1489" y="30"/>
                </a:lnTo>
                <a:lnTo>
                  <a:pt x="1596" y="13"/>
                </a:lnTo>
                <a:lnTo>
                  <a:pt x="1705" y="3"/>
                </a:lnTo>
                <a:lnTo>
                  <a:pt x="1815" y="0"/>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aphicFrame>
        <p:nvGraphicFramePr>
          <p:cNvPr id="29" name="Tableau 28"/>
          <p:cNvGraphicFramePr>
            <a:graphicFrameLocks noGrp="1"/>
          </p:cNvGraphicFramePr>
          <p:nvPr>
            <p:extLst>
              <p:ext uri="{D42A27DB-BD31-4B8C-83A1-F6EECF244321}">
                <p14:modId xmlns:p14="http://schemas.microsoft.com/office/powerpoint/2010/main" val="3954388509"/>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Développer différentes options</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tx1"/>
                          </a:solidFill>
                        </a:rPr>
                        <a:t>Identifier contraintes, hypothèses, risques</a:t>
                      </a:r>
                      <a:endParaRPr lang="fr-CA" sz="1000" dirty="0">
                        <a:solidFill>
                          <a:schemeClr val="tx1"/>
                        </a:solidFill>
                      </a:endParaRPr>
                    </a:p>
                  </a:txBody>
                  <a:tcPr anchor="ctr">
                    <a:solidFill>
                      <a:schemeClr val="bg1"/>
                    </a:solidFill>
                  </a:tcPr>
                </a:tc>
                <a:tc>
                  <a:txBody>
                    <a:bodyPr/>
                    <a:lstStyle/>
                    <a:p>
                      <a:pPr algn="ctr"/>
                      <a:r>
                        <a:rPr lang="fr-CA" sz="1000" dirty="0" smtClean="0">
                          <a:solidFill>
                            <a:schemeClr val="bg1"/>
                          </a:solidFill>
                        </a:rPr>
                        <a:t>Évaluer la faisabilité</a:t>
                      </a:r>
                      <a:endParaRPr lang="fr-CA" sz="1000" dirty="0">
                        <a:solidFill>
                          <a:schemeClr val="bg1"/>
                        </a:solidFill>
                      </a:endParaRP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Recommander la meilleure option</a:t>
                      </a:r>
                      <a:endParaRPr lang="fr-CA" sz="1000" dirty="0">
                        <a:solidFill>
                          <a:schemeClr val="accent6">
                            <a:lumMod val="50000"/>
                          </a:schemeClr>
                        </a:solidFill>
                      </a:endParaRPr>
                    </a:p>
                  </a:txBody>
                  <a:tcPr anchor="ctr">
                    <a:solidFill>
                      <a:schemeClr val="bg1"/>
                    </a:solidFill>
                  </a:tcPr>
                </a:tc>
                <a:tc>
                  <a:txBody>
                    <a:bodyPr/>
                    <a:lstStyle/>
                    <a:p>
                      <a:pPr algn="ctr"/>
                      <a:endParaRPr lang="fr-CA" sz="1000" dirty="0">
                        <a:solidFill>
                          <a:schemeClr val="accent6">
                            <a:lumMod val="50000"/>
                          </a:schemeClr>
                        </a:solidFill>
                      </a:endParaRPr>
                    </a:p>
                  </a:txBody>
                  <a:tcPr anchor="ctr">
                    <a:noFill/>
                  </a:tcPr>
                </a:tc>
                <a:extLst>
                  <a:ext uri="{0D108BD9-81ED-4DB2-BD59-A6C34878D82A}">
                    <a16:rowId xmlns:a16="http://schemas.microsoft.com/office/drawing/2014/main" val="10000"/>
                  </a:ext>
                </a:extLst>
              </a:tr>
            </a:tbl>
          </a:graphicData>
        </a:graphic>
      </p:graphicFrame>
      <p:sp>
        <p:nvSpPr>
          <p:cNvPr id="30" name="Titre 23"/>
          <p:cNvSpPr txBox="1">
            <a:spLocks/>
          </p:cNvSpPr>
          <p:nvPr/>
        </p:nvSpPr>
        <p:spPr>
          <a:xfrm>
            <a:off x="196218" y="82103"/>
            <a:ext cx="8696262"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3 </a:t>
            </a:r>
            <a:r>
              <a:rPr lang="fr-CA" sz="1800" b="0" i="1" dirty="0">
                <a:solidFill>
                  <a:srgbClr val="003C71"/>
                </a:solidFill>
              </a:rPr>
              <a:t>- Activité c</a:t>
            </a:r>
            <a:r>
              <a:rPr lang="fr-CA" sz="1800" b="0" i="1" dirty="0" smtClean="0">
                <a:solidFill>
                  <a:srgbClr val="003C71"/>
                </a:solidFill>
              </a:rPr>
              <a:t>. –évaluer la faisabilité</a:t>
            </a:r>
            <a:endParaRPr lang="fr-CA" sz="1800" b="0" i="1" dirty="0">
              <a:solidFill>
                <a:srgbClr val="003C71"/>
              </a:solidFill>
            </a:endParaRPr>
          </a:p>
        </p:txBody>
      </p:sp>
    </p:spTree>
    <p:extLst>
      <p:ext uri="{BB962C8B-B14F-4D97-AF65-F5344CB8AC3E}">
        <p14:creationId xmlns:p14="http://schemas.microsoft.com/office/powerpoint/2010/main" val="35718836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Espace réservé du contenu 2"/>
          <p:cNvSpPr>
            <a:spLocks/>
          </p:cNvSpPr>
          <p:nvPr/>
        </p:nvSpPr>
        <p:spPr bwMode="auto">
          <a:xfrm>
            <a:off x="991419" y="2774082"/>
            <a:ext cx="7772400" cy="511175"/>
          </a:xfrm>
          <a:prstGeom prst="rect">
            <a:avLst/>
          </a:prstGeom>
          <a:solidFill>
            <a:srgbClr val="002060"/>
          </a:solidFill>
          <a:ln w="38100">
            <a:solidFill>
              <a:srgbClr val="002060"/>
            </a:solidFill>
            <a:miter lim="800000"/>
            <a:headEnd/>
            <a:tailEnd/>
          </a:ln>
        </p:spPr>
        <p:txBody>
          <a:bodyPr anchor="ctr"/>
          <a:lstStyle/>
          <a:p>
            <a:pPr marL="342900" indent="-342900" algn="ctr" eaLnBrk="0" hangingPunct="0">
              <a:spcBef>
                <a:spcPct val="20000"/>
              </a:spcBef>
              <a:buClr>
                <a:srgbClr val="0074AC"/>
              </a:buClr>
            </a:pPr>
            <a:r>
              <a:rPr lang="fr-CA" sz="1800" dirty="0">
                <a:solidFill>
                  <a:schemeClr val="bg1"/>
                </a:solidFill>
                <a:latin typeface="+mj-lt"/>
                <a:ea typeface="Osaka" pitchFamily="84" charset="-128"/>
              </a:rPr>
              <a:t>Coût </a:t>
            </a:r>
            <a:r>
              <a:rPr lang="fr-CA" sz="1800" dirty="0" smtClean="0">
                <a:solidFill>
                  <a:schemeClr val="bg1"/>
                </a:solidFill>
                <a:latin typeface="+mj-lt"/>
                <a:ea typeface="Osaka" pitchFamily="84" charset="-128"/>
              </a:rPr>
              <a:t>d'achat </a:t>
            </a:r>
            <a:r>
              <a:rPr lang="fr-CA" sz="1800" dirty="0">
                <a:solidFill>
                  <a:schemeClr val="bg1"/>
                </a:solidFill>
                <a:latin typeface="+mj-lt"/>
                <a:ea typeface="Osaka" pitchFamily="84" charset="-128"/>
              </a:rPr>
              <a:t>initial</a:t>
            </a:r>
          </a:p>
        </p:txBody>
      </p:sp>
      <p:sp>
        <p:nvSpPr>
          <p:cNvPr id="118790" name="ZoneTexte 4"/>
          <p:cNvSpPr txBox="1">
            <a:spLocks noChangeArrowheads="1"/>
          </p:cNvSpPr>
          <p:nvPr/>
        </p:nvSpPr>
        <p:spPr bwMode="auto">
          <a:xfrm>
            <a:off x="3798119" y="4269507"/>
            <a:ext cx="1079500" cy="762000"/>
          </a:xfrm>
          <a:prstGeom prst="rect">
            <a:avLst/>
          </a:prstGeom>
          <a:noFill/>
          <a:ln w="9525">
            <a:noFill/>
            <a:miter lim="800000"/>
            <a:headEnd/>
            <a:tailEnd/>
          </a:ln>
        </p:spPr>
        <p:txBody>
          <a:bodyPr>
            <a:spAutoFit/>
          </a:bodyPr>
          <a:lstStyle/>
          <a:p>
            <a:pPr algn="ctr"/>
            <a:r>
              <a:rPr lang="fr-CA" sz="4400" b="1">
                <a:solidFill>
                  <a:srgbClr val="C00000"/>
                </a:solidFill>
                <a:latin typeface="Times New Roman" pitchFamily="18" charset="0"/>
                <a:ea typeface="ＭＳ Ｐゴシック" pitchFamily="84" charset="-128"/>
              </a:rPr>
              <a:t>+</a:t>
            </a:r>
          </a:p>
        </p:txBody>
      </p:sp>
      <p:sp>
        <p:nvSpPr>
          <p:cNvPr id="6" name="Espace réservé du contenu 2"/>
          <p:cNvSpPr txBox="1">
            <a:spLocks/>
          </p:cNvSpPr>
          <p:nvPr/>
        </p:nvSpPr>
        <p:spPr bwMode="auto">
          <a:xfrm>
            <a:off x="991419" y="3855169"/>
            <a:ext cx="7772400" cy="511175"/>
          </a:xfrm>
          <a:prstGeom prst="rect">
            <a:avLst/>
          </a:prstGeom>
          <a:solidFill>
            <a:srgbClr val="002060"/>
          </a:solidFill>
          <a:ln w="38100">
            <a:solidFill>
              <a:srgbClr val="002060"/>
            </a:solidFill>
            <a:miter lim="800000"/>
            <a:headEnd/>
            <a:tailEnd/>
          </a:ln>
        </p:spPr>
        <p:txBody>
          <a:bodyPr anchor="ctr"/>
          <a:lstStyle/>
          <a:p>
            <a:pPr marL="342900" indent="-342900" algn="ctr" eaLnBrk="0" hangingPunct="0">
              <a:spcBef>
                <a:spcPct val="20000"/>
              </a:spcBef>
              <a:buClr>
                <a:schemeClr val="tx2"/>
              </a:buClr>
              <a:buFont typeface="Marlett" pitchFamily="2" charset="2"/>
              <a:buNone/>
            </a:pPr>
            <a:r>
              <a:rPr lang="fr-CA" sz="1800" dirty="0">
                <a:solidFill>
                  <a:schemeClr val="bg1"/>
                </a:solidFill>
                <a:latin typeface="+mj-lt"/>
                <a:ea typeface="ＭＳ Ｐゴシック" pitchFamily="84" charset="-128"/>
              </a:rPr>
              <a:t>Coût </a:t>
            </a:r>
            <a:r>
              <a:rPr lang="fr-CA" sz="1800" dirty="0" smtClean="0">
                <a:solidFill>
                  <a:schemeClr val="bg1"/>
                </a:solidFill>
                <a:latin typeface="+mj-lt"/>
                <a:ea typeface="ＭＳ Ｐゴシック" pitchFamily="84" charset="-128"/>
              </a:rPr>
              <a:t>d'installation </a:t>
            </a:r>
            <a:r>
              <a:rPr lang="fr-CA" sz="1800" dirty="0">
                <a:solidFill>
                  <a:schemeClr val="bg1"/>
                </a:solidFill>
                <a:latin typeface="+mj-lt"/>
                <a:ea typeface="ＭＳ Ｐゴシック" pitchFamily="84" charset="-128"/>
              </a:rPr>
              <a:t>et </a:t>
            </a:r>
            <a:r>
              <a:rPr lang="fr-CA" sz="1800" dirty="0" smtClean="0">
                <a:solidFill>
                  <a:schemeClr val="bg1"/>
                </a:solidFill>
                <a:latin typeface="+mj-lt"/>
                <a:ea typeface="ＭＳ Ｐゴシック" pitchFamily="84" charset="-128"/>
              </a:rPr>
              <a:t>d'implantation </a:t>
            </a:r>
            <a:endParaRPr lang="fr-CA" sz="1800" dirty="0">
              <a:solidFill>
                <a:schemeClr val="bg1"/>
              </a:solidFill>
              <a:latin typeface="+mj-lt"/>
              <a:ea typeface="ＭＳ Ｐゴシック" pitchFamily="84" charset="-128"/>
            </a:endParaRPr>
          </a:p>
        </p:txBody>
      </p:sp>
      <p:sp>
        <p:nvSpPr>
          <p:cNvPr id="7" name="Espace réservé du contenu 2"/>
          <p:cNvSpPr txBox="1">
            <a:spLocks/>
          </p:cNvSpPr>
          <p:nvPr/>
        </p:nvSpPr>
        <p:spPr bwMode="auto">
          <a:xfrm>
            <a:off x="1006191" y="4914826"/>
            <a:ext cx="7772400" cy="511175"/>
          </a:xfrm>
          <a:prstGeom prst="rect">
            <a:avLst/>
          </a:prstGeom>
          <a:solidFill>
            <a:srgbClr val="002060"/>
          </a:solidFill>
          <a:ln w="38100">
            <a:solidFill>
              <a:srgbClr val="002060"/>
            </a:solidFill>
            <a:miter lim="800000"/>
            <a:headEnd/>
            <a:tailEnd/>
          </a:ln>
        </p:spPr>
        <p:txBody>
          <a:bodyPr anchor="ctr"/>
          <a:lstStyle/>
          <a:p>
            <a:pPr marL="342900" indent="-342900" algn="ctr" eaLnBrk="0" hangingPunct="0">
              <a:spcBef>
                <a:spcPct val="20000"/>
              </a:spcBef>
              <a:buClr>
                <a:schemeClr val="tx2"/>
              </a:buClr>
              <a:buFont typeface="Marlett" pitchFamily="2" charset="2"/>
              <a:buNone/>
            </a:pPr>
            <a:r>
              <a:rPr lang="fr-CA" sz="1800" dirty="0">
                <a:solidFill>
                  <a:schemeClr val="bg1"/>
                </a:solidFill>
                <a:latin typeface="+mj-lt"/>
                <a:ea typeface="ＭＳ Ｐゴシック" pitchFamily="84" charset="-128"/>
              </a:rPr>
              <a:t>Coût des licences annuelles/contrats de service</a:t>
            </a:r>
          </a:p>
        </p:txBody>
      </p:sp>
      <p:sp>
        <p:nvSpPr>
          <p:cNvPr id="8" name="Espace réservé du contenu 2"/>
          <p:cNvSpPr txBox="1">
            <a:spLocks/>
          </p:cNvSpPr>
          <p:nvPr/>
        </p:nvSpPr>
        <p:spPr bwMode="auto">
          <a:xfrm>
            <a:off x="918597" y="6014169"/>
            <a:ext cx="7772400" cy="511175"/>
          </a:xfrm>
          <a:prstGeom prst="rect">
            <a:avLst/>
          </a:prstGeom>
          <a:solidFill>
            <a:srgbClr val="002060"/>
          </a:solidFill>
          <a:ln w="38100">
            <a:solidFill>
              <a:srgbClr val="002060"/>
            </a:solidFill>
            <a:miter lim="800000"/>
            <a:headEnd/>
            <a:tailEnd/>
          </a:ln>
        </p:spPr>
        <p:txBody>
          <a:bodyPr anchor="ctr"/>
          <a:lstStyle/>
          <a:p>
            <a:pPr marL="342900" indent="-342900" algn="ctr" eaLnBrk="0" hangingPunct="0">
              <a:spcBef>
                <a:spcPct val="20000"/>
              </a:spcBef>
              <a:buClr>
                <a:schemeClr val="tx2"/>
              </a:buClr>
              <a:buFont typeface="Marlett" pitchFamily="2" charset="2"/>
              <a:buNone/>
            </a:pPr>
            <a:r>
              <a:rPr lang="fr-CA" sz="1800" dirty="0">
                <a:solidFill>
                  <a:schemeClr val="bg1"/>
                </a:solidFill>
                <a:latin typeface="+mj-lt"/>
                <a:ea typeface="ＭＳ Ｐゴシック" pitchFamily="84" charset="-128"/>
              </a:rPr>
              <a:t>Coût </a:t>
            </a:r>
            <a:r>
              <a:rPr lang="fr-CA" sz="1800" dirty="0" smtClean="0">
                <a:solidFill>
                  <a:schemeClr val="bg1"/>
                </a:solidFill>
                <a:latin typeface="+mj-lt"/>
                <a:ea typeface="ＭＳ Ｐゴシック" pitchFamily="84" charset="-128"/>
              </a:rPr>
              <a:t>d'exploitation/évolution/soutien/formation/sécurité</a:t>
            </a:r>
            <a:endParaRPr lang="fr-CA" sz="1800" dirty="0">
              <a:solidFill>
                <a:schemeClr val="bg1"/>
              </a:solidFill>
              <a:latin typeface="+mj-lt"/>
              <a:ea typeface="ＭＳ Ｐゴシック" pitchFamily="84" charset="-128"/>
            </a:endParaRPr>
          </a:p>
        </p:txBody>
      </p:sp>
      <p:sp>
        <p:nvSpPr>
          <p:cNvPr id="118794" name="ZoneTexte 8"/>
          <p:cNvSpPr txBox="1">
            <a:spLocks noChangeArrowheads="1"/>
          </p:cNvSpPr>
          <p:nvPr/>
        </p:nvSpPr>
        <p:spPr bwMode="auto">
          <a:xfrm>
            <a:off x="3798119" y="3190007"/>
            <a:ext cx="1081088" cy="762000"/>
          </a:xfrm>
          <a:prstGeom prst="rect">
            <a:avLst/>
          </a:prstGeom>
          <a:noFill/>
          <a:ln w="9525">
            <a:noFill/>
            <a:miter lim="800000"/>
            <a:headEnd/>
            <a:tailEnd/>
          </a:ln>
        </p:spPr>
        <p:txBody>
          <a:bodyPr>
            <a:spAutoFit/>
          </a:bodyPr>
          <a:lstStyle/>
          <a:p>
            <a:pPr algn="ctr"/>
            <a:r>
              <a:rPr lang="fr-CA" sz="4400" b="1">
                <a:solidFill>
                  <a:srgbClr val="C00000"/>
                </a:solidFill>
                <a:latin typeface="Times New Roman" pitchFamily="18" charset="0"/>
                <a:ea typeface="ＭＳ Ｐゴシック" pitchFamily="84" charset="-128"/>
              </a:rPr>
              <a:t>+</a:t>
            </a:r>
          </a:p>
        </p:txBody>
      </p:sp>
      <p:sp>
        <p:nvSpPr>
          <p:cNvPr id="118795" name="ZoneTexte 9"/>
          <p:cNvSpPr txBox="1">
            <a:spLocks noChangeArrowheads="1"/>
          </p:cNvSpPr>
          <p:nvPr/>
        </p:nvSpPr>
        <p:spPr bwMode="auto">
          <a:xfrm>
            <a:off x="3798119" y="5349007"/>
            <a:ext cx="1079500" cy="762000"/>
          </a:xfrm>
          <a:prstGeom prst="rect">
            <a:avLst/>
          </a:prstGeom>
          <a:noFill/>
          <a:ln w="9525">
            <a:noFill/>
            <a:miter lim="800000"/>
            <a:headEnd/>
            <a:tailEnd/>
          </a:ln>
        </p:spPr>
        <p:txBody>
          <a:bodyPr>
            <a:spAutoFit/>
          </a:bodyPr>
          <a:lstStyle/>
          <a:p>
            <a:pPr algn="ctr"/>
            <a:r>
              <a:rPr lang="fr-CA" sz="4400" b="1" dirty="0">
                <a:solidFill>
                  <a:srgbClr val="C00000"/>
                </a:solidFill>
                <a:latin typeface="Times New Roman" pitchFamily="18" charset="0"/>
                <a:ea typeface="ＭＳ Ｐゴシック" pitchFamily="84" charset="-128"/>
              </a:rPr>
              <a:t>+</a:t>
            </a:r>
          </a:p>
        </p:txBody>
      </p:sp>
      <p:sp>
        <p:nvSpPr>
          <p:cNvPr id="118796" name="ZoneTexte 11"/>
          <p:cNvSpPr txBox="1">
            <a:spLocks noChangeArrowheads="1"/>
          </p:cNvSpPr>
          <p:nvPr/>
        </p:nvSpPr>
        <p:spPr bwMode="auto">
          <a:xfrm>
            <a:off x="467544" y="2342282"/>
            <a:ext cx="2579688" cy="369332"/>
          </a:xfrm>
          <a:prstGeom prst="rect">
            <a:avLst/>
          </a:prstGeom>
          <a:noFill/>
          <a:ln w="9525">
            <a:noFill/>
            <a:miter lim="800000"/>
            <a:headEnd/>
            <a:tailEnd/>
          </a:ln>
        </p:spPr>
        <p:txBody>
          <a:bodyPr>
            <a:spAutoFit/>
          </a:bodyPr>
          <a:lstStyle/>
          <a:p>
            <a:r>
              <a:rPr lang="fr-CA" b="1" dirty="0">
                <a:solidFill>
                  <a:srgbClr val="002060"/>
                </a:solidFill>
                <a:latin typeface="+mj-lt"/>
                <a:ea typeface="ＭＳ Ｐゴシック" pitchFamily="84" charset="-128"/>
              </a:rPr>
              <a:t>En début de projet :</a:t>
            </a:r>
          </a:p>
        </p:txBody>
      </p:sp>
      <p:sp>
        <p:nvSpPr>
          <p:cNvPr id="118797" name="ZoneTexte 12"/>
          <p:cNvSpPr txBox="1">
            <a:spLocks noChangeArrowheads="1"/>
          </p:cNvSpPr>
          <p:nvPr/>
        </p:nvSpPr>
        <p:spPr bwMode="auto">
          <a:xfrm>
            <a:off x="467544" y="4501282"/>
            <a:ext cx="3600400" cy="369332"/>
          </a:xfrm>
          <a:prstGeom prst="rect">
            <a:avLst/>
          </a:prstGeom>
          <a:noFill/>
          <a:ln w="9525">
            <a:noFill/>
            <a:miter lim="800000"/>
            <a:headEnd/>
            <a:tailEnd/>
          </a:ln>
        </p:spPr>
        <p:txBody>
          <a:bodyPr wrap="square">
            <a:spAutoFit/>
          </a:bodyPr>
          <a:lstStyle/>
          <a:p>
            <a:r>
              <a:rPr lang="fr-CA" b="1" dirty="0">
                <a:solidFill>
                  <a:srgbClr val="002060"/>
                </a:solidFill>
                <a:latin typeface="+mj-lt"/>
                <a:ea typeface="ＭＳ Ｐゴシック" pitchFamily="84" charset="-128"/>
              </a:rPr>
              <a:t>Pour </a:t>
            </a:r>
            <a:r>
              <a:rPr lang="fr-CA" b="1" dirty="0" smtClean="0">
                <a:solidFill>
                  <a:srgbClr val="002060"/>
                </a:solidFill>
                <a:latin typeface="+mj-lt"/>
                <a:ea typeface="ＭＳ Ｐゴシック" pitchFamily="84" charset="-128"/>
              </a:rPr>
              <a:t>l'ensemble </a:t>
            </a:r>
            <a:r>
              <a:rPr lang="fr-CA" b="1" dirty="0">
                <a:solidFill>
                  <a:srgbClr val="002060"/>
                </a:solidFill>
                <a:latin typeface="+mj-lt"/>
                <a:ea typeface="ＭＳ Ｐゴシック" pitchFamily="84" charset="-128"/>
              </a:rPr>
              <a:t>de la vie utile :</a:t>
            </a:r>
          </a:p>
        </p:txBody>
      </p:sp>
      <p:graphicFrame>
        <p:nvGraphicFramePr>
          <p:cNvPr id="22" name="Tableau 21"/>
          <p:cNvGraphicFramePr>
            <a:graphicFrameLocks noGrp="1"/>
          </p:cNvGraphicFramePr>
          <p:nvPr>
            <p:extLst>
              <p:ext uri="{D42A27DB-BD31-4B8C-83A1-F6EECF244321}">
                <p14:modId xmlns:p14="http://schemas.microsoft.com/office/powerpoint/2010/main" val="4090189016"/>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Développer différentes options</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tx1"/>
                          </a:solidFill>
                        </a:rPr>
                        <a:t>Identifier contraintes, hypothèses, risques</a:t>
                      </a:r>
                      <a:endParaRPr lang="fr-CA" sz="1000" dirty="0">
                        <a:solidFill>
                          <a:schemeClr val="tx1"/>
                        </a:solidFill>
                      </a:endParaRPr>
                    </a:p>
                  </a:txBody>
                  <a:tcPr anchor="ctr">
                    <a:solidFill>
                      <a:schemeClr val="bg1"/>
                    </a:solidFill>
                  </a:tcPr>
                </a:tc>
                <a:tc>
                  <a:txBody>
                    <a:bodyPr/>
                    <a:lstStyle/>
                    <a:p>
                      <a:pPr algn="ctr"/>
                      <a:r>
                        <a:rPr lang="fr-CA" sz="1000" dirty="0" smtClean="0">
                          <a:solidFill>
                            <a:schemeClr val="bg1"/>
                          </a:solidFill>
                        </a:rPr>
                        <a:t>Évaluer la faisabilité</a:t>
                      </a:r>
                      <a:endParaRPr lang="fr-CA" sz="1000" dirty="0">
                        <a:solidFill>
                          <a:schemeClr val="bg1"/>
                        </a:solidFill>
                      </a:endParaRPr>
                    </a:p>
                  </a:txBody>
                  <a:tcPr anchor="ctr">
                    <a:solidFill>
                      <a:srgbClr val="00206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Recommander la meilleure option</a:t>
                      </a:r>
                      <a:endParaRPr lang="fr-CA" sz="1000" dirty="0">
                        <a:solidFill>
                          <a:schemeClr val="accent6">
                            <a:lumMod val="50000"/>
                          </a:schemeClr>
                        </a:solidFill>
                      </a:endParaRPr>
                    </a:p>
                  </a:txBody>
                  <a:tcPr anchor="ctr">
                    <a:solidFill>
                      <a:schemeClr val="bg1"/>
                    </a:solidFill>
                  </a:tcPr>
                </a:tc>
                <a:tc>
                  <a:txBody>
                    <a:bodyPr/>
                    <a:lstStyle/>
                    <a:p>
                      <a:pPr algn="ctr"/>
                      <a:endParaRPr lang="fr-CA" sz="1000" dirty="0">
                        <a:solidFill>
                          <a:schemeClr val="accent6">
                            <a:lumMod val="50000"/>
                          </a:schemeClr>
                        </a:solidFill>
                      </a:endParaRPr>
                    </a:p>
                  </a:txBody>
                  <a:tcPr anchor="ctr">
                    <a:noFill/>
                  </a:tcPr>
                </a:tc>
                <a:extLst>
                  <a:ext uri="{0D108BD9-81ED-4DB2-BD59-A6C34878D82A}">
                    <a16:rowId xmlns:a16="http://schemas.microsoft.com/office/drawing/2014/main" val="10000"/>
                  </a:ext>
                </a:extLst>
              </a:tr>
            </a:tbl>
          </a:graphicData>
        </a:graphic>
      </p:graphicFrame>
      <p:sp>
        <p:nvSpPr>
          <p:cNvPr id="23" name="Titre 23"/>
          <p:cNvSpPr txBox="1">
            <a:spLocks/>
          </p:cNvSpPr>
          <p:nvPr/>
        </p:nvSpPr>
        <p:spPr>
          <a:xfrm>
            <a:off x="196218" y="82103"/>
            <a:ext cx="8696262"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3 </a:t>
            </a:r>
            <a:r>
              <a:rPr lang="fr-CA" sz="1800" b="0" i="1" dirty="0">
                <a:solidFill>
                  <a:srgbClr val="003C71"/>
                </a:solidFill>
              </a:rPr>
              <a:t>- Activité c</a:t>
            </a:r>
            <a:r>
              <a:rPr lang="fr-CA" sz="1800" b="0" i="1" dirty="0" smtClean="0">
                <a:solidFill>
                  <a:srgbClr val="003C71"/>
                </a:solidFill>
              </a:rPr>
              <a:t>. –évaluer la faisabilité</a:t>
            </a:r>
            <a:endParaRPr lang="fr-CA" sz="1800" b="0" i="1" dirty="0">
              <a:solidFill>
                <a:srgbClr val="003C71"/>
              </a:solidFill>
            </a:endParaRPr>
          </a:p>
        </p:txBody>
      </p:sp>
      <p:grpSp>
        <p:nvGrpSpPr>
          <p:cNvPr id="27" name="Group 149"/>
          <p:cNvGrpSpPr>
            <a:grpSpLocks noChangeAspect="1"/>
          </p:cNvGrpSpPr>
          <p:nvPr>
            <p:custDataLst>
              <p:tags r:id="rId1"/>
            </p:custDataLst>
          </p:nvPr>
        </p:nvGrpSpPr>
        <p:grpSpPr bwMode="auto">
          <a:xfrm>
            <a:off x="876010" y="1380140"/>
            <a:ext cx="476250" cy="573088"/>
            <a:chOff x="1594" y="2188"/>
            <a:chExt cx="300" cy="361"/>
          </a:xfrm>
          <a:solidFill>
            <a:schemeClr val="accent6">
              <a:lumMod val="50000"/>
            </a:schemeClr>
          </a:solidFill>
        </p:grpSpPr>
        <p:sp>
          <p:nvSpPr>
            <p:cNvPr id="28" name="Freeform 151"/>
            <p:cNvSpPr>
              <a:spLocks/>
            </p:cNvSpPr>
            <p:nvPr/>
          </p:nvSpPr>
          <p:spPr bwMode="auto">
            <a:xfrm>
              <a:off x="1752" y="2420"/>
              <a:ext cx="19" cy="32"/>
            </a:xfrm>
            <a:custGeom>
              <a:avLst/>
              <a:gdLst>
                <a:gd name="T0" fmla="*/ 0 w 198"/>
                <a:gd name="T1" fmla="*/ 0 h 323"/>
                <a:gd name="T2" fmla="*/ 42 w 198"/>
                <a:gd name="T3" fmla="*/ 11 h 323"/>
                <a:gd name="T4" fmla="*/ 83 w 198"/>
                <a:gd name="T5" fmla="*/ 25 h 323"/>
                <a:gd name="T6" fmla="*/ 122 w 198"/>
                <a:gd name="T7" fmla="*/ 43 h 323"/>
                <a:gd name="T8" fmla="*/ 140 w 198"/>
                <a:gd name="T9" fmla="*/ 53 h 323"/>
                <a:gd name="T10" fmla="*/ 156 w 198"/>
                <a:gd name="T11" fmla="*/ 64 h 323"/>
                <a:gd name="T12" fmla="*/ 171 w 198"/>
                <a:gd name="T13" fmla="*/ 78 h 323"/>
                <a:gd name="T14" fmla="*/ 182 w 198"/>
                <a:gd name="T15" fmla="*/ 92 h 323"/>
                <a:gd name="T16" fmla="*/ 189 w 198"/>
                <a:gd name="T17" fmla="*/ 109 h 323"/>
                <a:gd name="T18" fmla="*/ 195 w 198"/>
                <a:gd name="T19" fmla="*/ 126 h 323"/>
                <a:gd name="T20" fmla="*/ 198 w 198"/>
                <a:gd name="T21" fmla="*/ 151 h 323"/>
                <a:gd name="T22" fmla="*/ 197 w 198"/>
                <a:gd name="T23" fmla="*/ 178 h 323"/>
                <a:gd name="T24" fmla="*/ 192 w 198"/>
                <a:gd name="T25" fmla="*/ 203 h 323"/>
                <a:gd name="T26" fmla="*/ 181 w 198"/>
                <a:gd name="T27" fmla="*/ 227 h 323"/>
                <a:gd name="T28" fmla="*/ 166 w 198"/>
                <a:gd name="T29" fmla="*/ 249 h 323"/>
                <a:gd name="T30" fmla="*/ 148 w 198"/>
                <a:gd name="T31" fmla="*/ 268 h 323"/>
                <a:gd name="T32" fmla="*/ 126 w 198"/>
                <a:gd name="T33" fmla="*/ 283 h 323"/>
                <a:gd name="T34" fmla="*/ 103 w 198"/>
                <a:gd name="T35" fmla="*/ 295 h 323"/>
                <a:gd name="T36" fmla="*/ 77 w 198"/>
                <a:gd name="T37" fmla="*/ 305 h 323"/>
                <a:gd name="T38" fmla="*/ 52 w 198"/>
                <a:gd name="T39" fmla="*/ 313 h 323"/>
                <a:gd name="T40" fmla="*/ 26 w 198"/>
                <a:gd name="T41" fmla="*/ 318 h 323"/>
                <a:gd name="T42" fmla="*/ 0 w 198"/>
                <a:gd name="T43" fmla="*/ 323 h 323"/>
                <a:gd name="T44" fmla="*/ 0 w 198"/>
                <a:gd name="T4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8" h="323">
                  <a:moveTo>
                    <a:pt x="0" y="0"/>
                  </a:moveTo>
                  <a:lnTo>
                    <a:pt x="42" y="11"/>
                  </a:lnTo>
                  <a:lnTo>
                    <a:pt x="83" y="25"/>
                  </a:lnTo>
                  <a:lnTo>
                    <a:pt x="122" y="43"/>
                  </a:lnTo>
                  <a:lnTo>
                    <a:pt x="140" y="53"/>
                  </a:lnTo>
                  <a:lnTo>
                    <a:pt x="156" y="64"/>
                  </a:lnTo>
                  <a:lnTo>
                    <a:pt x="171" y="78"/>
                  </a:lnTo>
                  <a:lnTo>
                    <a:pt x="182" y="92"/>
                  </a:lnTo>
                  <a:lnTo>
                    <a:pt x="189" y="109"/>
                  </a:lnTo>
                  <a:lnTo>
                    <a:pt x="195" y="126"/>
                  </a:lnTo>
                  <a:lnTo>
                    <a:pt x="198" y="151"/>
                  </a:lnTo>
                  <a:lnTo>
                    <a:pt x="197" y="178"/>
                  </a:lnTo>
                  <a:lnTo>
                    <a:pt x="192" y="203"/>
                  </a:lnTo>
                  <a:lnTo>
                    <a:pt x="181" y="227"/>
                  </a:lnTo>
                  <a:lnTo>
                    <a:pt x="166" y="249"/>
                  </a:lnTo>
                  <a:lnTo>
                    <a:pt x="148" y="268"/>
                  </a:lnTo>
                  <a:lnTo>
                    <a:pt x="126" y="283"/>
                  </a:lnTo>
                  <a:lnTo>
                    <a:pt x="103" y="295"/>
                  </a:lnTo>
                  <a:lnTo>
                    <a:pt x="77" y="305"/>
                  </a:lnTo>
                  <a:lnTo>
                    <a:pt x="52" y="313"/>
                  </a:lnTo>
                  <a:lnTo>
                    <a:pt x="26" y="318"/>
                  </a:lnTo>
                  <a:lnTo>
                    <a:pt x="0" y="32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9" name="Freeform 152"/>
            <p:cNvSpPr>
              <a:spLocks/>
            </p:cNvSpPr>
            <p:nvPr/>
          </p:nvSpPr>
          <p:spPr bwMode="auto">
            <a:xfrm>
              <a:off x="1718" y="2368"/>
              <a:ext cx="16" cy="29"/>
            </a:xfrm>
            <a:custGeom>
              <a:avLst/>
              <a:gdLst>
                <a:gd name="T0" fmla="*/ 161 w 161"/>
                <a:gd name="T1" fmla="*/ 0 h 293"/>
                <a:gd name="T2" fmla="*/ 161 w 161"/>
                <a:gd name="T3" fmla="*/ 293 h 293"/>
                <a:gd name="T4" fmla="*/ 132 w 161"/>
                <a:gd name="T5" fmla="*/ 283 h 293"/>
                <a:gd name="T6" fmla="*/ 104 w 161"/>
                <a:gd name="T7" fmla="*/ 273 h 293"/>
                <a:gd name="T8" fmla="*/ 74 w 161"/>
                <a:gd name="T9" fmla="*/ 259 h 293"/>
                <a:gd name="T10" fmla="*/ 46 w 161"/>
                <a:gd name="T11" fmla="*/ 243 h 293"/>
                <a:gd name="T12" fmla="*/ 30 w 161"/>
                <a:gd name="T13" fmla="*/ 231 h 293"/>
                <a:gd name="T14" fmla="*/ 17 w 161"/>
                <a:gd name="T15" fmla="*/ 217 h 293"/>
                <a:gd name="T16" fmla="*/ 7 w 161"/>
                <a:gd name="T17" fmla="*/ 200 h 293"/>
                <a:gd name="T18" fmla="*/ 2 w 161"/>
                <a:gd name="T19" fmla="*/ 180 h 293"/>
                <a:gd name="T20" fmla="*/ 0 w 161"/>
                <a:gd name="T21" fmla="*/ 158 h 293"/>
                <a:gd name="T22" fmla="*/ 0 w 161"/>
                <a:gd name="T23" fmla="*/ 137 h 293"/>
                <a:gd name="T24" fmla="*/ 4 w 161"/>
                <a:gd name="T25" fmla="*/ 118 h 293"/>
                <a:gd name="T26" fmla="*/ 11 w 161"/>
                <a:gd name="T27" fmla="*/ 98 h 293"/>
                <a:gd name="T28" fmla="*/ 21 w 161"/>
                <a:gd name="T29" fmla="*/ 80 h 293"/>
                <a:gd name="T30" fmla="*/ 38 w 161"/>
                <a:gd name="T31" fmla="*/ 59 h 293"/>
                <a:gd name="T32" fmla="*/ 60 w 161"/>
                <a:gd name="T33" fmla="*/ 42 h 293"/>
                <a:gd name="T34" fmla="*/ 83 w 161"/>
                <a:gd name="T35" fmla="*/ 28 h 293"/>
                <a:gd name="T36" fmla="*/ 108 w 161"/>
                <a:gd name="T37" fmla="*/ 16 h 293"/>
                <a:gd name="T38" fmla="*/ 135 w 161"/>
                <a:gd name="T39" fmla="*/ 7 h 293"/>
                <a:gd name="T40" fmla="*/ 161 w 161"/>
                <a:gd name="T41"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93">
                  <a:moveTo>
                    <a:pt x="161" y="0"/>
                  </a:moveTo>
                  <a:lnTo>
                    <a:pt x="161" y="293"/>
                  </a:lnTo>
                  <a:lnTo>
                    <a:pt x="132" y="283"/>
                  </a:lnTo>
                  <a:lnTo>
                    <a:pt x="104" y="273"/>
                  </a:lnTo>
                  <a:lnTo>
                    <a:pt x="74" y="259"/>
                  </a:lnTo>
                  <a:lnTo>
                    <a:pt x="46" y="243"/>
                  </a:lnTo>
                  <a:lnTo>
                    <a:pt x="30" y="231"/>
                  </a:lnTo>
                  <a:lnTo>
                    <a:pt x="17" y="217"/>
                  </a:lnTo>
                  <a:lnTo>
                    <a:pt x="7" y="200"/>
                  </a:lnTo>
                  <a:lnTo>
                    <a:pt x="2" y="180"/>
                  </a:lnTo>
                  <a:lnTo>
                    <a:pt x="0" y="158"/>
                  </a:lnTo>
                  <a:lnTo>
                    <a:pt x="0" y="137"/>
                  </a:lnTo>
                  <a:lnTo>
                    <a:pt x="4" y="118"/>
                  </a:lnTo>
                  <a:lnTo>
                    <a:pt x="11" y="98"/>
                  </a:lnTo>
                  <a:lnTo>
                    <a:pt x="21" y="80"/>
                  </a:lnTo>
                  <a:lnTo>
                    <a:pt x="38" y="59"/>
                  </a:lnTo>
                  <a:lnTo>
                    <a:pt x="60" y="42"/>
                  </a:lnTo>
                  <a:lnTo>
                    <a:pt x="83" y="28"/>
                  </a:lnTo>
                  <a:lnTo>
                    <a:pt x="108" y="16"/>
                  </a:lnTo>
                  <a:lnTo>
                    <a:pt x="135" y="7"/>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30" name="Freeform 153"/>
            <p:cNvSpPr>
              <a:spLocks noEditPoints="1"/>
            </p:cNvSpPr>
            <p:nvPr/>
          </p:nvSpPr>
          <p:spPr bwMode="auto">
            <a:xfrm>
              <a:off x="1594" y="2188"/>
              <a:ext cx="300" cy="361"/>
            </a:xfrm>
            <a:custGeom>
              <a:avLst/>
              <a:gdLst>
                <a:gd name="T0" fmla="*/ 1399 w 2999"/>
                <a:gd name="T1" fmla="*/ 1504 h 3609"/>
                <a:gd name="T2" fmla="*/ 1192 w 2999"/>
                <a:gd name="T3" fmla="*/ 1699 h 3609"/>
                <a:gd name="T4" fmla="*/ 1059 w 2999"/>
                <a:gd name="T5" fmla="*/ 1923 h 3609"/>
                <a:gd name="T6" fmla="*/ 1119 w 2999"/>
                <a:gd name="T7" fmla="*/ 2135 h 3609"/>
                <a:gd name="T8" fmla="*/ 1357 w 2999"/>
                <a:gd name="T9" fmla="*/ 2267 h 3609"/>
                <a:gd name="T10" fmla="*/ 1262 w 2999"/>
                <a:gd name="T11" fmla="*/ 2544 h 3609"/>
                <a:gd name="T12" fmla="*/ 1184 w 2999"/>
                <a:gd name="T13" fmla="*/ 2410 h 3609"/>
                <a:gd name="T14" fmla="*/ 1059 w 2999"/>
                <a:gd name="T15" fmla="*/ 2445 h 3609"/>
                <a:gd name="T16" fmla="*/ 1085 w 2999"/>
                <a:gd name="T17" fmla="*/ 2597 h 3609"/>
                <a:gd name="T18" fmla="*/ 1310 w 2999"/>
                <a:gd name="T19" fmla="*/ 2788 h 3609"/>
                <a:gd name="T20" fmla="*/ 1431 w 2999"/>
                <a:gd name="T21" fmla="*/ 2985 h 3609"/>
                <a:gd name="T22" fmla="*/ 1558 w 2999"/>
                <a:gd name="T23" fmla="*/ 2967 h 3609"/>
                <a:gd name="T24" fmla="*/ 1707 w 2999"/>
                <a:gd name="T25" fmla="*/ 2794 h 3609"/>
                <a:gd name="T26" fmla="*/ 1928 w 2999"/>
                <a:gd name="T27" fmla="*/ 2599 h 3609"/>
                <a:gd name="T28" fmla="*/ 1913 w 2999"/>
                <a:gd name="T29" fmla="*/ 2328 h 3609"/>
                <a:gd name="T30" fmla="*/ 1919 w 2999"/>
                <a:gd name="T31" fmla="*/ 2340 h 3609"/>
                <a:gd name="T32" fmla="*/ 1907 w 2999"/>
                <a:gd name="T33" fmla="*/ 2318 h 3609"/>
                <a:gd name="T34" fmla="*/ 1908 w 2999"/>
                <a:gd name="T35" fmla="*/ 2319 h 3609"/>
                <a:gd name="T36" fmla="*/ 1818 w 2999"/>
                <a:gd name="T37" fmla="*/ 2229 h 3609"/>
                <a:gd name="T38" fmla="*/ 1575 w 2999"/>
                <a:gd name="T39" fmla="*/ 1800 h 3609"/>
                <a:gd name="T40" fmla="*/ 1747 w 2999"/>
                <a:gd name="T41" fmla="*/ 1905 h 3609"/>
                <a:gd name="T42" fmla="*/ 1822 w 2999"/>
                <a:gd name="T43" fmla="*/ 2003 h 3609"/>
                <a:gd name="T44" fmla="*/ 1933 w 2999"/>
                <a:gd name="T45" fmla="*/ 1939 h 3609"/>
                <a:gd name="T46" fmla="*/ 1870 w 2999"/>
                <a:gd name="T47" fmla="*/ 1769 h 3609"/>
                <a:gd name="T48" fmla="*/ 1609 w 2999"/>
                <a:gd name="T49" fmla="*/ 1626 h 3609"/>
                <a:gd name="T50" fmla="*/ 1524 w 2999"/>
                <a:gd name="T51" fmla="*/ 1443 h 3609"/>
                <a:gd name="T52" fmla="*/ 1016 w 2999"/>
                <a:gd name="T53" fmla="*/ 26 h 3609"/>
                <a:gd name="T54" fmla="*/ 1258 w 2999"/>
                <a:gd name="T55" fmla="*/ 123 h 3609"/>
                <a:gd name="T56" fmla="*/ 1505 w 2999"/>
                <a:gd name="T57" fmla="*/ 115 h 3609"/>
                <a:gd name="T58" fmla="*/ 1809 w 2999"/>
                <a:gd name="T59" fmla="*/ 33 h 3609"/>
                <a:gd name="T60" fmla="*/ 2047 w 2999"/>
                <a:gd name="T61" fmla="*/ 18 h 3609"/>
                <a:gd name="T62" fmla="*/ 2057 w 2999"/>
                <a:gd name="T63" fmla="*/ 172 h 3609"/>
                <a:gd name="T64" fmla="*/ 1949 w 2999"/>
                <a:gd name="T65" fmla="*/ 445 h 3609"/>
                <a:gd name="T66" fmla="*/ 1756 w 2999"/>
                <a:gd name="T67" fmla="*/ 722 h 3609"/>
                <a:gd name="T68" fmla="*/ 1914 w 2999"/>
                <a:gd name="T69" fmla="*/ 906 h 3609"/>
                <a:gd name="T70" fmla="*/ 2232 w 2999"/>
                <a:gd name="T71" fmla="*/ 1164 h 3609"/>
                <a:gd name="T72" fmla="*/ 2528 w 2999"/>
                <a:gd name="T73" fmla="*/ 1500 h 3609"/>
                <a:gd name="T74" fmla="*/ 2774 w 2999"/>
                <a:gd name="T75" fmla="*/ 1885 h 3609"/>
                <a:gd name="T76" fmla="*/ 2941 w 2999"/>
                <a:gd name="T77" fmla="*/ 2289 h 3609"/>
                <a:gd name="T78" fmla="*/ 2999 w 2999"/>
                <a:gd name="T79" fmla="*/ 2685 h 3609"/>
                <a:gd name="T80" fmla="*/ 2921 w 2999"/>
                <a:gd name="T81" fmla="*/ 3044 h 3609"/>
                <a:gd name="T82" fmla="*/ 2677 w 2999"/>
                <a:gd name="T83" fmla="*/ 3337 h 3609"/>
                <a:gd name="T84" fmla="*/ 2238 w 2999"/>
                <a:gd name="T85" fmla="*/ 3536 h 3609"/>
                <a:gd name="T86" fmla="*/ 1575 w 2999"/>
                <a:gd name="T87" fmla="*/ 3609 h 3609"/>
                <a:gd name="T88" fmla="*/ 834 w 2999"/>
                <a:gd name="T89" fmla="*/ 3541 h 3609"/>
                <a:gd name="T90" fmla="*/ 356 w 2999"/>
                <a:gd name="T91" fmla="*/ 3340 h 3609"/>
                <a:gd name="T92" fmla="*/ 89 w 2999"/>
                <a:gd name="T93" fmla="*/ 3035 h 3609"/>
                <a:gd name="T94" fmla="*/ 0 w 2999"/>
                <a:gd name="T95" fmla="*/ 2659 h 3609"/>
                <a:gd name="T96" fmla="*/ 57 w 2999"/>
                <a:gd name="T97" fmla="*/ 2244 h 3609"/>
                <a:gd name="T98" fmla="*/ 226 w 2999"/>
                <a:gd name="T99" fmla="*/ 1823 h 3609"/>
                <a:gd name="T100" fmla="*/ 477 w 2999"/>
                <a:gd name="T101" fmla="*/ 1429 h 3609"/>
                <a:gd name="T102" fmla="*/ 775 w 2999"/>
                <a:gd name="T103" fmla="*/ 1095 h 3609"/>
                <a:gd name="T104" fmla="*/ 1087 w 2999"/>
                <a:gd name="T105" fmla="*/ 852 h 3609"/>
                <a:gd name="T106" fmla="*/ 982 w 2999"/>
                <a:gd name="T107" fmla="*/ 632 h 3609"/>
                <a:gd name="T108" fmla="*/ 804 w 2999"/>
                <a:gd name="T109" fmla="*/ 335 h 3609"/>
                <a:gd name="T110" fmla="*/ 772 w 2999"/>
                <a:gd name="T111" fmla="*/ 89 h 3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99" h="3609">
                  <a:moveTo>
                    <a:pt x="1483" y="1435"/>
                  </a:moveTo>
                  <a:lnTo>
                    <a:pt x="1463" y="1437"/>
                  </a:lnTo>
                  <a:lnTo>
                    <a:pt x="1444" y="1445"/>
                  </a:lnTo>
                  <a:lnTo>
                    <a:pt x="1427" y="1457"/>
                  </a:lnTo>
                  <a:lnTo>
                    <a:pt x="1415" y="1471"/>
                  </a:lnTo>
                  <a:lnTo>
                    <a:pt x="1405" y="1486"/>
                  </a:lnTo>
                  <a:lnTo>
                    <a:pt x="1399" y="1504"/>
                  </a:lnTo>
                  <a:lnTo>
                    <a:pt x="1397" y="1523"/>
                  </a:lnTo>
                  <a:lnTo>
                    <a:pt x="1397" y="1621"/>
                  </a:lnTo>
                  <a:lnTo>
                    <a:pt x="1353" y="1629"/>
                  </a:lnTo>
                  <a:lnTo>
                    <a:pt x="1310" y="1641"/>
                  </a:lnTo>
                  <a:lnTo>
                    <a:pt x="1269" y="1656"/>
                  </a:lnTo>
                  <a:lnTo>
                    <a:pt x="1229" y="1676"/>
                  </a:lnTo>
                  <a:lnTo>
                    <a:pt x="1192" y="1699"/>
                  </a:lnTo>
                  <a:lnTo>
                    <a:pt x="1158" y="1728"/>
                  </a:lnTo>
                  <a:lnTo>
                    <a:pt x="1129" y="1757"/>
                  </a:lnTo>
                  <a:lnTo>
                    <a:pt x="1104" y="1791"/>
                  </a:lnTo>
                  <a:lnTo>
                    <a:pt x="1084" y="1828"/>
                  </a:lnTo>
                  <a:lnTo>
                    <a:pt x="1072" y="1858"/>
                  </a:lnTo>
                  <a:lnTo>
                    <a:pt x="1064" y="1890"/>
                  </a:lnTo>
                  <a:lnTo>
                    <a:pt x="1059" y="1923"/>
                  </a:lnTo>
                  <a:lnTo>
                    <a:pt x="1058" y="1956"/>
                  </a:lnTo>
                  <a:lnTo>
                    <a:pt x="1060" y="1989"/>
                  </a:lnTo>
                  <a:lnTo>
                    <a:pt x="1064" y="2021"/>
                  </a:lnTo>
                  <a:lnTo>
                    <a:pt x="1073" y="2052"/>
                  </a:lnTo>
                  <a:lnTo>
                    <a:pt x="1085" y="2083"/>
                  </a:lnTo>
                  <a:lnTo>
                    <a:pt x="1100" y="2111"/>
                  </a:lnTo>
                  <a:lnTo>
                    <a:pt x="1119" y="2135"/>
                  </a:lnTo>
                  <a:lnTo>
                    <a:pt x="1140" y="2158"/>
                  </a:lnTo>
                  <a:lnTo>
                    <a:pt x="1164" y="2177"/>
                  </a:lnTo>
                  <a:lnTo>
                    <a:pt x="1198" y="2202"/>
                  </a:lnTo>
                  <a:lnTo>
                    <a:pt x="1236" y="2222"/>
                  </a:lnTo>
                  <a:lnTo>
                    <a:pt x="1275" y="2240"/>
                  </a:lnTo>
                  <a:lnTo>
                    <a:pt x="1315" y="2254"/>
                  </a:lnTo>
                  <a:lnTo>
                    <a:pt x="1357" y="2267"/>
                  </a:lnTo>
                  <a:lnTo>
                    <a:pt x="1397" y="2278"/>
                  </a:lnTo>
                  <a:lnTo>
                    <a:pt x="1397" y="2629"/>
                  </a:lnTo>
                  <a:lnTo>
                    <a:pt x="1366" y="2620"/>
                  </a:lnTo>
                  <a:lnTo>
                    <a:pt x="1337" y="2605"/>
                  </a:lnTo>
                  <a:lnTo>
                    <a:pt x="1309" y="2589"/>
                  </a:lnTo>
                  <a:lnTo>
                    <a:pt x="1284" y="2568"/>
                  </a:lnTo>
                  <a:lnTo>
                    <a:pt x="1262" y="2544"/>
                  </a:lnTo>
                  <a:lnTo>
                    <a:pt x="1244" y="2518"/>
                  </a:lnTo>
                  <a:lnTo>
                    <a:pt x="1231" y="2489"/>
                  </a:lnTo>
                  <a:lnTo>
                    <a:pt x="1226" y="2474"/>
                  </a:lnTo>
                  <a:lnTo>
                    <a:pt x="1221" y="2458"/>
                  </a:lnTo>
                  <a:lnTo>
                    <a:pt x="1213" y="2440"/>
                  </a:lnTo>
                  <a:lnTo>
                    <a:pt x="1200" y="2423"/>
                  </a:lnTo>
                  <a:lnTo>
                    <a:pt x="1184" y="2410"/>
                  </a:lnTo>
                  <a:lnTo>
                    <a:pt x="1165" y="2401"/>
                  </a:lnTo>
                  <a:lnTo>
                    <a:pt x="1145" y="2398"/>
                  </a:lnTo>
                  <a:lnTo>
                    <a:pt x="1123" y="2398"/>
                  </a:lnTo>
                  <a:lnTo>
                    <a:pt x="1104" y="2403"/>
                  </a:lnTo>
                  <a:lnTo>
                    <a:pt x="1086" y="2413"/>
                  </a:lnTo>
                  <a:lnTo>
                    <a:pt x="1071" y="2428"/>
                  </a:lnTo>
                  <a:lnTo>
                    <a:pt x="1059" y="2445"/>
                  </a:lnTo>
                  <a:lnTo>
                    <a:pt x="1052" y="2461"/>
                  </a:lnTo>
                  <a:lnTo>
                    <a:pt x="1049" y="2478"/>
                  </a:lnTo>
                  <a:lnTo>
                    <a:pt x="1049" y="2495"/>
                  </a:lnTo>
                  <a:lnTo>
                    <a:pt x="1051" y="2510"/>
                  </a:lnTo>
                  <a:lnTo>
                    <a:pt x="1055" y="2525"/>
                  </a:lnTo>
                  <a:lnTo>
                    <a:pt x="1066" y="2557"/>
                  </a:lnTo>
                  <a:lnTo>
                    <a:pt x="1085" y="2597"/>
                  </a:lnTo>
                  <a:lnTo>
                    <a:pt x="1107" y="2634"/>
                  </a:lnTo>
                  <a:lnTo>
                    <a:pt x="1133" y="2668"/>
                  </a:lnTo>
                  <a:lnTo>
                    <a:pt x="1164" y="2699"/>
                  </a:lnTo>
                  <a:lnTo>
                    <a:pt x="1197" y="2727"/>
                  </a:lnTo>
                  <a:lnTo>
                    <a:pt x="1232" y="2750"/>
                  </a:lnTo>
                  <a:lnTo>
                    <a:pt x="1271" y="2771"/>
                  </a:lnTo>
                  <a:lnTo>
                    <a:pt x="1310" y="2788"/>
                  </a:lnTo>
                  <a:lnTo>
                    <a:pt x="1351" y="2802"/>
                  </a:lnTo>
                  <a:lnTo>
                    <a:pt x="1397" y="2812"/>
                  </a:lnTo>
                  <a:lnTo>
                    <a:pt x="1397" y="2915"/>
                  </a:lnTo>
                  <a:lnTo>
                    <a:pt x="1399" y="2935"/>
                  </a:lnTo>
                  <a:lnTo>
                    <a:pt x="1406" y="2954"/>
                  </a:lnTo>
                  <a:lnTo>
                    <a:pt x="1417" y="2971"/>
                  </a:lnTo>
                  <a:lnTo>
                    <a:pt x="1431" y="2985"/>
                  </a:lnTo>
                  <a:lnTo>
                    <a:pt x="1449" y="2996"/>
                  </a:lnTo>
                  <a:lnTo>
                    <a:pt x="1469" y="3002"/>
                  </a:lnTo>
                  <a:lnTo>
                    <a:pt x="1488" y="3004"/>
                  </a:lnTo>
                  <a:lnTo>
                    <a:pt x="1509" y="3000"/>
                  </a:lnTo>
                  <a:lnTo>
                    <a:pt x="1528" y="2994"/>
                  </a:lnTo>
                  <a:lnTo>
                    <a:pt x="1545" y="2982"/>
                  </a:lnTo>
                  <a:lnTo>
                    <a:pt x="1558" y="2967"/>
                  </a:lnTo>
                  <a:lnTo>
                    <a:pt x="1567" y="2952"/>
                  </a:lnTo>
                  <a:lnTo>
                    <a:pt x="1573" y="2933"/>
                  </a:lnTo>
                  <a:lnTo>
                    <a:pt x="1575" y="2915"/>
                  </a:lnTo>
                  <a:lnTo>
                    <a:pt x="1575" y="2820"/>
                  </a:lnTo>
                  <a:lnTo>
                    <a:pt x="1619" y="2815"/>
                  </a:lnTo>
                  <a:lnTo>
                    <a:pt x="1664" y="2807"/>
                  </a:lnTo>
                  <a:lnTo>
                    <a:pt x="1707" y="2794"/>
                  </a:lnTo>
                  <a:lnTo>
                    <a:pt x="1749" y="2778"/>
                  </a:lnTo>
                  <a:lnTo>
                    <a:pt x="1789" y="2758"/>
                  </a:lnTo>
                  <a:lnTo>
                    <a:pt x="1826" y="2731"/>
                  </a:lnTo>
                  <a:lnTo>
                    <a:pt x="1858" y="2704"/>
                  </a:lnTo>
                  <a:lnTo>
                    <a:pt x="1886" y="2672"/>
                  </a:lnTo>
                  <a:lnTo>
                    <a:pt x="1909" y="2637"/>
                  </a:lnTo>
                  <a:lnTo>
                    <a:pt x="1928" y="2599"/>
                  </a:lnTo>
                  <a:lnTo>
                    <a:pt x="1941" y="2558"/>
                  </a:lnTo>
                  <a:lnTo>
                    <a:pt x="1949" y="2516"/>
                  </a:lnTo>
                  <a:lnTo>
                    <a:pt x="1951" y="2478"/>
                  </a:lnTo>
                  <a:lnTo>
                    <a:pt x="1948" y="2439"/>
                  </a:lnTo>
                  <a:lnTo>
                    <a:pt x="1941" y="2400"/>
                  </a:lnTo>
                  <a:lnTo>
                    <a:pt x="1929" y="2363"/>
                  </a:lnTo>
                  <a:lnTo>
                    <a:pt x="1913" y="2328"/>
                  </a:lnTo>
                  <a:lnTo>
                    <a:pt x="1914" y="2330"/>
                  </a:lnTo>
                  <a:lnTo>
                    <a:pt x="1916" y="2332"/>
                  </a:lnTo>
                  <a:lnTo>
                    <a:pt x="1917" y="2334"/>
                  </a:lnTo>
                  <a:lnTo>
                    <a:pt x="1918" y="2337"/>
                  </a:lnTo>
                  <a:lnTo>
                    <a:pt x="1919" y="2339"/>
                  </a:lnTo>
                  <a:lnTo>
                    <a:pt x="1919" y="2339"/>
                  </a:lnTo>
                  <a:lnTo>
                    <a:pt x="1919" y="2340"/>
                  </a:lnTo>
                  <a:lnTo>
                    <a:pt x="1919" y="2339"/>
                  </a:lnTo>
                  <a:lnTo>
                    <a:pt x="1918" y="2338"/>
                  </a:lnTo>
                  <a:lnTo>
                    <a:pt x="1917" y="2335"/>
                  </a:lnTo>
                  <a:lnTo>
                    <a:pt x="1915" y="2331"/>
                  </a:lnTo>
                  <a:lnTo>
                    <a:pt x="1913" y="2327"/>
                  </a:lnTo>
                  <a:lnTo>
                    <a:pt x="1909" y="2322"/>
                  </a:lnTo>
                  <a:lnTo>
                    <a:pt x="1907" y="2318"/>
                  </a:lnTo>
                  <a:lnTo>
                    <a:pt x="1906" y="2316"/>
                  </a:lnTo>
                  <a:lnTo>
                    <a:pt x="1905" y="2315"/>
                  </a:lnTo>
                  <a:lnTo>
                    <a:pt x="1905" y="2314"/>
                  </a:lnTo>
                  <a:lnTo>
                    <a:pt x="1905" y="2315"/>
                  </a:lnTo>
                  <a:lnTo>
                    <a:pt x="1906" y="2315"/>
                  </a:lnTo>
                  <a:lnTo>
                    <a:pt x="1907" y="2317"/>
                  </a:lnTo>
                  <a:lnTo>
                    <a:pt x="1908" y="2319"/>
                  </a:lnTo>
                  <a:lnTo>
                    <a:pt x="1909" y="2321"/>
                  </a:lnTo>
                  <a:lnTo>
                    <a:pt x="1911" y="2323"/>
                  </a:lnTo>
                  <a:lnTo>
                    <a:pt x="1913" y="2327"/>
                  </a:lnTo>
                  <a:lnTo>
                    <a:pt x="1893" y="2298"/>
                  </a:lnTo>
                  <a:lnTo>
                    <a:pt x="1871" y="2272"/>
                  </a:lnTo>
                  <a:lnTo>
                    <a:pt x="1846" y="2249"/>
                  </a:lnTo>
                  <a:lnTo>
                    <a:pt x="1818" y="2229"/>
                  </a:lnTo>
                  <a:lnTo>
                    <a:pt x="1790" y="2210"/>
                  </a:lnTo>
                  <a:lnTo>
                    <a:pt x="1759" y="2195"/>
                  </a:lnTo>
                  <a:lnTo>
                    <a:pt x="1727" y="2182"/>
                  </a:lnTo>
                  <a:lnTo>
                    <a:pt x="1678" y="2164"/>
                  </a:lnTo>
                  <a:lnTo>
                    <a:pt x="1626" y="2149"/>
                  </a:lnTo>
                  <a:lnTo>
                    <a:pt x="1575" y="2137"/>
                  </a:lnTo>
                  <a:lnTo>
                    <a:pt x="1575" y="1800"/>
                  </a:lnTo>
                  <a:lnTo>
                    <a:pt x="1607" y="1808"/>
                  </a:lnTo>
                  <a:lnTo>
                    <a:pt x="1639" y="1818"/>
                  </a:lnTo>
                  <a:lnTo>
                    <a:pt x="1669" y="1831"/>
                  </a:lnTo>
                  <a:lnTo>
                    <a:pt x="1697" y="1848"/>
                  </a:lnTo>
                  <a:lnTo>
                    <a:pt x="1720" y="1868"/>
                  </a:lnTo>
                  <a:lnTo>
                    <a:pt x="1739" y="1892"/>
                  </a:lnTo>
                  <a:lnTo>
                    <a:pt x="1747" y="1905"/>
                  </a:lnTo>
                  <a:lnTo>
                    <a:pt x="1753" y="1920"/>
                  </a:lnTo>
                  <a:lnTo>
                    <a:pt x="1759" y="1935"/>
                  </a:lnTo>
                  <a:lnTo>
                    <a:pt x="1763" y="1949"/>
                  </a:lnTo>
                  <a:lnTo>
                    <a:pt x="1773" y="1968"/>
                  </a:lnTo>
                  <a:lnTo>
                    <a:pt x="1786" y="1983"/>
                  </a:lnTo>
                  <a:lnTo>
                    <a:pt x="1803" y="1995"/>
                  </a:lnTo>
                  <a:lnTo>
                    <a:pt x="1822" y="2003"/>
                  </a:lnTo>
                  <a:lnTo>
                    <a:pt x="1842" y="2006"/>
                  </a:lnTo>
                  <a:lnTo>
                    <a:pt x="1863" y="2005"/>
                  </a:lnTo>
                  <a:lnTo>
                    <a:pt x="1883" y="1999"/>
                  </a:lnTo>
                  <a:lnTo>
                    <a:pt x="1901" y="1988"/>
                  </a:lnTo>
                  <a:lnTo>
                    <a:pt x="1915" y="1973"/>
                  </a:lnTo>
                  <a:lnTo>
                    <a:pt x="1927" y="1955"/>
                  </a:lnTo>
                  <a:lnTo>
                    <a:pt x="1933" y="1939"/>
                  </a:lnTo>
                  <a:lnTo>
                    <a:pt x="1935" y="1922"/>
                  </a:lnTo>
                  <a:lnTo>
                    <a:pt x="1934" y="1904"/>
                  </a:lnTo>
                  <a:lnTo>
                    <a:pt x="1930" y="1889"/>
                  </a:lnTo>
                  <a:lnTo>
                    <a:pt x="1926" y="1873"/>
                  </a:lnTo>
                  <a:lnTo>
                    <a:pt x="1913" y="1841"/>
                  </a:lnTo>
                  <a:lnTo>
                    <a:pt x="1894" y="1803"/>
                  </a:lnTo>
                  <a:lnTo>
                    <a:pt x="1870" y="1769"/>
                  </a:lnTo>
                  <a:lnTo>
                    <a:pt x="1842" y="1739"/>
                  </a:lnTo>
                  <a:lnTo>
                    <a:pt x="1809" y="1710"/>
                  </a:lnTo>
                  <a:lnTo>
                    <a:pt x="1773" y="1685"/>
                  </a:lnTo>
                  <a:lnTo>
                    <a:pt x="1735" y="1665"/>
                  </a:lnTo>
                  <a:lnTo>
                    <a:pt x="1694" y="1649"/>
                  </a:lnTo>
                  <a:lnTo>
                    <a:pt x="1652" y="1636"/>
                  </a:lnTo>
                  <a:lnTo>
                    <a:pt x="1609" y="1626"/>
                  </a:lnTo>
                  <a:lnTo>
                    <a:pt x="1575" y="1620"/>
                  </a:lnTo>
                  <a:lnTo>
                    <a:pt x="1575" y="1523"/>
                  </a:lnTo>
                  <a:lnTo>
                    <a:pt x="1573" y="1503"/>
                  </a:lnTo>
                  <a:lnTo>
                    <a:pt x="1565" y="1484"/>
                  </a:lnTo>
                  <a:lnTo>
                    <a:pt x="1554" y="1467"/>
                  </a:lnTo>
                  <a:lnTo>
                    <a:pt x="1540" y="1453"/>
                  </a:lnTo>
                  <a:lnTo>
                    <a:pt x="1524" y="1443"/>
                  </a:lnTo>
                  <a:lnTo>
                    <a:pt x="1504" y="1436"/>
                  </a:lnTo>
                  <a:lnTo>
                    <a:pt x="1483" y="1435"/>
                  </a:lnTo>
                  <a:close/>
                  <a:moveTo>
                    <a:pt x="895" y="0"/>
                  </a:moveTo>
                  <a:lnTo>
                    <a:pt x="923" y="1"/>
                  </a:lnTo>
                  <a:lnTo>
                    <a:pt x="953" y="7"/>
                  </a:lnTo>
                  <a:lnTo>
                    <a:pt x="984" y="15"/>
                  </a:lnTo>
                  <a:lnTo>
                    <a:pt x="1016" y="26"/>
                  </a:lnTo>
                  <a:lnTo>
                    <a:pt x="1049" y="38"/>
                  </a:lnTo>
                  <a:lnTo>
                    <a:pt x="1082" y="53"/>
                  </a:lnTo>
                  <a:lnTo>
                    <a:pt x="1117" y="68"/>
                  </a:lnTo>
                  <a:lnTo>
                    <a:pt x="1151" y="83"/>
                  </a:lnTo>
                  <a:lnTo>
                    <a:pt x="1186" y="98"/>
                  </a:lnTo>
                  <a:lnTo>
                    <a:pt x="1221" y="111"/>
                  </a:lnTo>
                  <a:lnTo>
                    <a:pt x="1258" y="123"/>
                  </a:lnTo>
                  <a:lnTo>
                    <a:pt x="1293" y="132"/>
                  </a:lnTo>
                  <a:lnTo>
                    <a:pt x="1329" y="137"/>
                  </a:lnTo>
                  <a:lnTo>
                    <a:pt x="1364" y="140"/>
                  </a:lnTo>
                  <a:lnTo>
                    <a:pt x="1401" y="138"/>
                  </a:lnTo>
                  <a:lnTo>
                    <a:pt x="1431" y="133"/>
                  </a:lnTo>
                  <a:lnTo>
                    <a:pt x="1466" y="125"/>
                  </a:lnTo>
                  <a:lnTo>
                    <a:pt x="1505" y="115"/>
                  </a:lnTo>
                  <a:lnTo>
                    <a:pt x="1545" y="104"/>
                  </a:lnTo>
                  <a:lnTo>
                    <a:pt x="1587" y="92"/>
                  </a:lnTo>
                  <a:lnTo>
                    <a:pt x="1630" y="80"/>
                  </a:lnTo>
                  <a:lnTo>
                    <a:pt x="1675" y="68"/>
                  </a:lnTo>
                  <a:lnTo>
                    <a:pt x="1720" y="55"/>
                  </a:lnTo>
                  <a:lnTo>
                    <a:pt x="1765" y="44"/>
                  </a:lnTo>
                  <a:lnTo>
                    <a:pt x="1809" y="33"/>
                  </a:lnTo>
                  <a:lnTo>
                    <a:pt x="1852" y="23"/>
                  </a:lnTo>
                  <a:lnTo>
                    <a:pt x="1894" y="16"/>
                  </a:lnTo>
                  <a:lnTo>
                    <a:pt x="1934" y="11"/>
                  </a:lnTo>
                  <a:lnTo>
                    <a:pt x="1971" y="9"/>
                  </a:lnTo>
                  <a:lnTo>
                    <a:pt x="2005" y="9"/>
                  </a:lnTo>
                  <a:lnTo>
                    <a:pt x="2035" y="12"/>
                  </a:lnTo>
                  <a:lnTo>
                    <a:pt x="2047" y="18"/>
                  </a:lnTo>
                  <a:lnTo>
                    <a:pt x="2057" y="29"/>
                  </a:lnTo>
                  <a:lnTo>
                    <a:pt x="2063" y="43"/>
                  </a:lnTo>
                  <a:lnTo>
                    <a:pt x="2068" y="61"/>
                  </a:lnTo>
                  <a:lnTo>
                    <a:pt x="2069" y="84"/>
                  </a:lnTo>
                  <a:lnTo>
                    <a:pt x="2067" y="111"/>
                  </a:lnTo>
                  <a:lnTo>
                    <a:pt x="2063" y="139"/>
                  </a:lnTo>
                  <a:lnTo>
                    <a:pt x="2057" y="172"/>
                  </a:lnTo>
                  <a:lnTo>
                    <a:pt x="2048" y="206"/>
                  </a:lnTo>
                  <a:lnTo>
                    <a:pt x="2036" y="242"/>
                  </a:lnTo>
                  <a:lnTo>
                    <a:pt x="2023" y="281"/>
                  </a:lnTo>
                  <a:lnTo>
                    <a:pt x="2007" y="321"/>
                  </a:lnTo>
                  <a:lnTo>
                    <a:pt x="1990" y="362"/>
                  </a:lnTo>
                  <a:lnTo>
                    <a:pt x="1970" y="404"/>
                  </a:lnTo>
                  <a:lnTo>
                    <a:pt x="1949" y="445"/>
                  </a:lnTo>
                  <a:lnTo>
                    <a:pt x="1926" y="488"/>
                  </a:lnTo>
                  <a:lnTo>
                    <a:pt x="1902" y="530"/>
                  </a:lnTo>
                  <a:lnTo>
                    <a:pt x="1875" y="570"/>
                  </a:lnTo>
                  <a:lnTo>
                    <a:pt x="1847" y="611"/>
                  </a:lnTo>
                  <a:lnTo>
                    <a:pt x="1818" y="649"/>
                  </a:lnTo>
                  <a:lnTo>
                    <a:pt x="1787" y="687"/>
                  </a:lnTo>
                  <a:lnTo>
                    <a:pt x="1756" y="722"/>
                  </a:lnTo>
                  <a:lnTo>
                    <a:pt x="1723" y="755"/>
                  </a:lnTo>
                  <a:lnTo>
                    <a:pt x="1689" y="785"/>
                  </a:lnTo>
                  <a:lnTo>
                    <a:pt x="1733" y="805"/>
                  </a:lnTo>
                  <a:lnTo>
                    <a:pt x="1778" y="826"/>
                  </a:lnTo>
                  <a:lnTo>
                    <a:pt x="1823" y="851"/>
                  </a:lnTo>
                  <a:lnTo>
                    <a:pt x="1868" y="878"/>
                  </a:lnTo>
                  <a:lnTo>
                    <a:pt x="1914" y="906"/>
                  </a:lnTo>
                  <a:lnTo>
                    <a:pt x="1959" y="937"/>
                  </a:lnTo>
                  <a:lnTo>
                    <a:pt x="2005" y="970"/>
                  </a:lnTo>
                  <a:lnTo>
                    <a:pt x="2050" y="1005"/>
                  </a:lnTo>
                  <a:lnTo>
                    <a:pt x="2096" y="1042"/>
                  </a:lnTo>
                  <a:lnTo>
                    <a:pt x="2141" y="1082"/>
                  </a:lnTo>
                  <a:lnTo>
                    <a:pt x="2187" y="1122"/>
                  </a:lnTo>
                  <a:lnTo>
                    <a:pt x="2232" y="1164"/>
                  </a:lnTo>
                  <a:lnTo>
                    <a:pt x="2276" y="1208"/>
                  </a:lnTo>
                  <a:lnTo>
                    <a:pt x="2320" y="1254"/>
                  </a:lnTo>
                  <a:lnTo>
                    <a:pt x="2362" y="1300"/>
                  </a:lnTo>
                  <a:lnTo>
                    <a:pt x="2405" y="1348"/>
                  </a:lnTo>
                  <a:lnTo>
                    <a:pt x="2447" y="1398"/>
                  </a:lnTo>
                  <a:lnTo>
                    <a:pt x="2488" y="1448"/>
                  </a:lnTo>
                  <a:lnTo>
                    <a:pt x="2528" y="1500"/>
                  </a:lnTo>
                  <a:lnTo>
                    <a:pt x="2567" y="1552"/>
                  </a:lnTo>
                  <a:lnTo>
                    <a:pt x="2604" y="1606"/>
                  </a:lnTo>
                  <a:lnTo>
                    <a:pt x="2642" y="1661"/>
                  </a:lnTo>
                  <a:lnTo>
                    <a:pt x="2677" y="1716"/>
                  </a:lnTo>
                  <a:lnTo>
                    <a:pt x="2711" y="1772"/>
                  </a:lnTo>
                  <a:lnTo>
                    <a:pt x="2743" y="1828"/>
                  </a:lnTo>
                  <a:lnTo>
                    <a:pt x="2774" y="1885"/>
                  </a:lnTo>
                  <a:lnTo>
                    <a:pt x="2803" y="1942"/>
                  </a:lnTo>
                  <a:lnTo>
                    <a:pt x="2831" y="2000"/>
                  </a:lnTo>
                  <a:lnTo>
                    <a:pt x="2857" y="2057"/>
                  </a:lnTo>
                  <a:lnTo>
                    <a:pt x="2881" y="2115"/>
                  </a:lnTo>
                  <a:lnTo>
                    <a:pt x="2903" y="2173"/>
                  </a:lnTo>
                  <a:lnTo>
                    <a:pt x="2923" y="2231"/>
                  </a:lnTo>
                  <a:lnTo>
                    <a:pt x="2941" y="2289"/>
                  </a:lnTo>
                  <a:lnTo>
                    <a:pt x="2956" y="2348"/>
                  </a:lnTo>
                  <a:lnTo>
                    <a:pt x="2970" y="2405"/>
                  </a:lnTo>
                  <a:lnTo>
                    <a:pt x="2981" y="2462"/>
                  </a:lnTo>
                  <a:lnTo>
                    <a:pt x="2989" y="2519"/>
                  </a:lnTo>
                  <a:lnTo>
                    <a:pt x="2996" y="2575"/>
                  </a:lnTo>
                  <a:lnTo>
                    <a:pt x="2999" y="2631"/>
                  </a:lnTo>
                  <a:lnTo>
                    <a:pt x="2999" y="2685"/>
                  </a:lnTo>
                  <a:lnTo>
                    <a:pt x="2998" y="2740"/>
                  </a:lnTo>
                  <a:lnTo>
                    <a:pt x="2992" y="2793"/>
                  </a:lnTo>
                  <a:lnTo>
                    <a:pt x="2985" y="2846"/>
                  </a:lnTo>
                  <a:lnTo>
                    <a:pt x="2974" y="2897"/>
                  </a:lnTo>
                  <a:lnTo>
                    <a:pt x="2959" y="2948"/>
                  </a:lnTo>
                  <a:lnTo>
                    <a:pt x="2942" y="2997"/>
                  </a:lnTo>
                  <a:lnTo>
                    <a:pt x="2921" y="3044"/>
                  </a:lnTo>
                  <a:lnTo>
                    <a:pt x="2897" y="3091"/>
                  </a:lnTo>
                  <a:lnTo>
                    <a:pt x="2869" y="3136"/>
                  </a:lnTo>
                  <a:lnTo>
                    <a:pt x="2838" y="3180"/>
                  </a:lnTo>
                  <a:lnTo>
                    <a:pt x="2803" y="3222"/>
                  </a:lnTo>
                  <a:lnTo>
                    <a:pt x="2765" y="3262"/>
                  </a:lnTo>
                  <a:lnTo>
                    <a:pt x="2723" y="3301"/>
                  </a:lnTo>
                  <a:lnTo>
                    <a:pt x="2677" y="3337"/>
                  </a:lnTo>
                  <a:lnTo>
                    <a:pt x="2626" y="3372"/>
                  </a:lnTo>
                  <a:lnTo>
                    <a:pt x="2572" y="3405"/>
                  </a:lnTo>
                  <a:lnTo>
                    <a:pt x="2514" y="3436"/>
                  </a:lnTo>
                  <a:lnTo>
                    <a:pt x="2451" y="3464"/>
                  </a:lnTo>
                  <a:lnTo>
                    <a:pt x="2384" y="3489"/>
                  </a:lnTo>
                  <a:lnTo>
                    <a:pt x="2314" y="3514"/>
                  </a:lnTo>
                  <a:lnTo>
                    <a:pt x="2238" y="3536"/>
                  </a:lnTo>
                  <a:lnTo>
                    <a:pt x="2158" y="3554"/>
                  </a:lnTo>
                  <a:lnTo>
                    <a:pt x="2072" y="3571"/>
                  </a:lnTo>
                  <a:lnTo>
                    <a:pt x="1983" y="3584"/>
                  </a:lnTo>
                  <a:lnTo>
                    <a:pt x="1889" y="3595"/>
                  </a:lnTo>
                  <a:lnTo>
                    <a:pt x="1790" y="3602"/>
                  </a:lnTo>
                  <a:lnTo>
                    <a:pt x="1685" y="3608"/>
                  </a:lnTo>
                  <a:lnTo>
                    <a:pt x="1575" y="3609"/>
                  </a:lnTo>
                  <a:lnTo>
                    <a:pt x="1461" y="3608"/>
                  </a:lnTo>
                  <a:lnTo>
                    <a:pt x="1341" y="3604"/>
                  </a:lnTo>
                  <a:lnTo>
                    <a:pt x="1216" y="3596"/>
                  </a:lnTo>
                  <a:lnTo>
                    <a:pt x="1112" y="3587"/>
                  </a:lnTo>
                  <a:lnTo>
                    <a:pt x="1015" y="3575"/>
                  </a:lnTo>
                  <a:lnTo>
                    <a:pt x="922" y="3560"/>
                  </a:lnTo>
                  <a:lnTo>
                    <a:pt x="834" y="3541"/>
                  </a:lnTo>
                  <a:lnTo>
                    <a:pt x="752" y="3520"/>
                  </a:lnTo>
                  <a:lnTo>
                    <a:pt x="675" y="3496"/>
                  </a:lnTo>
                  <a:lnTo>
                    <a:pt x="601" y="3470"/>
                  </a:lnTo>
                  <a:lnTo>
                    <a:pt x="533" y="3441"/>
                  </a:lnTo>
                  <a:lnTo>
                    <a:pt x="469" y="3409"/>
                  </a:lnTo>
                  <a:lnTo>
                    <a:pt x="411" y="3376"/>
                  </a:lnTo>
                  <a:lnTo>
                    <a:pt x="356" y="3340"/>
                  </a:lnTo>
                  <a:lnTo>
                    <a:pt x="306" y="3303"/>
                  </a:lnTo>
                  <a:lnTo>
                    <a:pt x="259" y="3262"/>
                  </a:lnTo>
                  <a:lnTo>
                    <a:pt x="218" y="3221"/>
                  </a:lnTo>
                  <a:lnTo>
                    <a:pt x="179" y="3177"/>
                  </a:lnTo>
                  <a:lnTo>
                    <a:pt x="145" y="3132"/>
                  </a:lnTo>
                  <a:lnTo>
                    <a:pt x="115" y="3085"/>
                  </a:lnTo>
                  <a:lnTo>
                    <a:pt x="89" y="3035"/>
                  </a:lnTo>
                  <a:lnTo>
                    <a:pt x="66" y="2986"/>
                  </a:lnTo>
                  <a:lnTo>
                    <a:pt x="46" y="2934"/>
                  </a:lnTo>
                  <a:lnTo>
                    <a:pt x="31" y="2881"/>
                  </a:lnTo>
                  <a:lnTo>
                    <a:pt x="18" y="2827"/>
                  </a:lnTo>
                  <a:lnTo>
                    <a:pt x="9" y="2772"/>
                  </a:lnTo>
                  <a:lnTo>
                    <a:pt x="3" y="2716"/>
                  </a:lnTo>
                  <a:lnTo>
                    <a:pt x="0" y="2659"/>
                  </a:lnTo>
                  <a:lnTo>
                    <a:pt x="0" y="2602"/>
                  </a:lnTo>
                  <a:lnTo>
                    <a:pt x="2" y="2543"/>
                  </a:lnTo>
                  <a:lnTo>
                    <a:pt x="9" y="2485"/>
                  </a:lnTo>
                  <a:lnTo>
                    <a:pt x="16" y="2424"/>
                  </a:lnTo>
                  <a:lnTo>
                    <a:pt x="27" y="2365"/>
                  </a:lnTo>
                  <a:lnTo>
                    <a:pt x="41" y="2305"/>
                  </a:lnTo>
                  <a:lnTo>
                    <a:pt x="57" y="2244"/>
                  </a:lnTo>
                  <a:lnTo>
                    <a:pt x="75" y="2184"/>
                  </a:lnTo>
                  <a:lnTo>
                    <a:pt x="96" y="2124"/>
                  </a:lnTo>
                  <a:lnTo>
                    <a:pt x="118" y="2062"/>
                  </a:lnTo>
                  <a:lnTo>
                    <a:pt x="143" y="2002"/>
                  </a:lnTo>
                  <a:lnTo>
                    <a:pt x="169" y="1943"/>
                  </a:lnTo>
                  <a:lnTo>
                    <a:pt x="197" y="1882"/>
                  </a:lnTo>
                  <a:lnTo>
                    <a:pt x="226" y="1823"/>
                  </a:lnTo>
                  <a:lnTo>
                    <a:pt x="258" y="1765"/>
                  </a:lnTo>
                  <a:lnTo>
                    <a:pt x="291" y="1707"/>
                  </a:lnTo>
                  <a:lnTo>
                    <a:pt x="326" y="1649"/>
                  </a:lnTo>
                  <a:lnTo>
                    <a:pt x="363" y="1593"/>
                  </a:lnTo>
                  <a:lnTo>
                    <a:pt x="399" y="1537"/>
                  </a:lnTo>
                  <a:lnTo>
                    <a:pt x="438" y="1483"/>
                  </a:lnTo>
                  <a:lnTo>
                    <a:pt x="477" y="1429"/>
                  </a:lnTo>
                  <a:lnTo>
                    <a:pt x="518" y="1377"/>
                  </a:lnTo>
                  <a:lnTo>
                    <a:pt x="558" y="1326"/>
                  </a:lnTo>
                  <a:lnTo>
                    <a:pt x="601" y="1277"/>
                  </a:lnTo>
                  <a:lnTo>
                    <a:pt x="644" y="1229"/>
                  </a:lnTo>
                  <a:lnTo>
                    <a:pt x="687" y="1183"/>
                  </a:lnTo>
                  <a:lnTo>
                    <a:pt x="731" y="1138"/>
                  </a:lnTo>
                  <a:lnTo>
                    <a:pt x="775" y="1095"/>
                  </a:lnTo>
                  <a:lnTo>
                    <a:pt x="819" y="1053"/>
                  </a:lnTo>
                  <a:lnTo>
                    <a:pt x="864" y="1015"/>
                  </a:lnTo>
                  <a:lnTo>
                    <a:pt x="909" y="977"/>
                  </a:lnTo>
                  <a:lnTo>
                    <a:pt x="954" y="942"/>
                  </a:lnTo>
                  <a:lnTo>
                    <a:pt x="998" y="910"/>
                  </a:lnTo>
                  <a:lnTo>
                    <a:pt x="1043" y="880"/>
                  </a:lnTo>
                  <a:lnTo>
                    <a:pt x="1087" y="852"/>
                  </a:lnTo>
                  <a:lnTo>
                    <a:pt x="1131" y="827"/>
                  </a:lnTo>
                  <a:lnTo>
                    <a:pt x="1174" y="805"/>
                  </a:lnTo>
                  <a:lnTo>
                    <a:pt x="1132" y="776"/>
                  </a:lnTo>
                  <a:lnTo>
                    <a:pt x="1092" y="744"/>
                  </a:lnTo>
                  <a:lnTo>
                    <a:pt x="1053" y="709"/>
                  </a:lnTo>
                  <a:lnTo>
                    <a:pt x="1017" y="671"/>
                  </a:lnTo>
                  <a:lnTo>
                    <a:pt x="982" y="632"/>
                  </a:lnTo>
                  <a:lnTo>
                    <a:pt x="949" y="591"/>
                  </a:lnTo>
                  <a:lnTo>
                    <a:pt x="919" y="550"/>
                  </a:lnTo>
                  <a:lnTo>
                    <a:pt x="890" y="507"/>
                  </a:lnTo>
                  <a:lnTo>
                    <a:pt x="865" y="463"/>
                  </a:lnTo>
                  <a:lnTo>
                    <a:pt x="842" y="420"/>
                  </a:lnTo>
                  <a:lnTo>
                    <a:pt x="821" y="377"/>
                  </a:lnTo>
                  <a:lnTo>
                    <a:pt x="804" y="335"/>
                  </a:lnTo>
                  <a:lnTo>
                    <a:pt x="789" y="294"/>
                  </a:lnTo>
                  <a:lnTo>
                    <a:pt x="778" y="253"/>
                  </a:lnTo>
                  <a:lnTo>
                    <a:pt x="770" y="216"/>
                  </a:lnTo>
                  <a:lnTo>
                    <a:pt x="765" y="180"/>
                  </a:lnTo>
                  <a:lnTo>
                    <a:pt x="764" y="147"/>
                  </a:lnTo>
                  <a:lnTo>
                    <a:pt x="766" y="116"/>
                  </a:lnTo>
                  <a:lnTo>
                    <a:pt x="772" y="89"/>
                  </a:lnTo>
                  <a:lnTo>
                    <a:pt x="782" y="66"/>
                  </a:lnTo>
                  <a:lnTo>
                    <a:pt x="796" y="46"/>
                  </a:lnTo>
                  <a:lnTo>
                    <a:pt x="818" y="25"/>
                  </a:lnTo>
                  <a:lnTo>
                    <a:pt x="842" y="12"/>
                  </a:lnTo>
                  <a:lnTo>
                    <a:pt x="868" y="3"/>
                  </a:lnTo>
                  <a:lnTo>
                    <a:pt x="8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31" name="Freeform 154"/>
            <p:cNvSpPr>
              <a:spLocks/>
            </p:cNvSpPr>
            <p:nvPr/>
          </p:nvSpPr>
          <p:spPr bwMode="auto">
            <a:xfrm>
              <a:off x="1769" y="2443"/>
              <a:ext cx="0" cy="0"/>
            </a:xfrm>
            <a:custGeom>
              <a:avLst/>
              <a:gdLst>
                <a:gd name="T0" fmla="*/ 1 w 1"/>
                <a:gd name="T1" fmla="*/ 0 h 3"/>
                <a:gd name="T2" fmla="*/ 1 w 1"/>
                <a:gd name="T3" fmla="*/ 1 h 3"/>
                <a:gd name="T4" fmla="*/ 0 w 1"/>
                <a:gd name="T5" fmla="*/ 3 h 3"/>
                <a:gd name="T6" fmla="*/ 1 w 1"/>
                <a:gd name="T7" fmla="*/ 1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lnTo>
                    <a:pt x="1" y="1"/>
                  </a:lnTo>
                  <a:lnTo>
                    <a:pt x="0" y="3"/>
                  </a:lnTo>
                  <a:lnTo>
                    <a:pt x="1"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sp>
        <p:nvSpPr>
          <p:cNvPr id="3" name="Rectangle 2"/>
          <p:cNvSpPr/>
          <p:nvPr/>
        </p:nvSpPr>
        <p:spPr>
          <a:xfrm>
            <a:off x="1407823" y="1562666"/>
            <a:ext cx="7140864" cy="338554"/>
          </a:xfrm>
          <a:prstGeom prst="rect">
            <a:avLst/>
          </a:prstGeom>
        </p:spPr>
        <p:txBody>
          <a:bodyPr wrap="square">
            <a:spAutoFit/>
          </a:bodyPr>
          <a:lstStyle/>
          <a:p>
            <a:pPr defTabSz="457200">
              <a:spcBef>
                <a:spcPct val="20000"/>
              </a:spcBef>
              <a:buClr>
                <a:srgbClr val="003C71"/>
              </a:buClr>
              <a:buSzPct val="125000"/>
            </a:pPr>
            <a:r>
              <a:rPr lang="fr-CA" sz="1600" b="1" dirty="0" smtClean="0">
                <a:solidFill>
                  <a:srgbClr val="000000"/>
                </a:solidFill>
                <a:latin typeface="Arial"/>
                <a:cs typeface="Times"/>
              </a:rPr>
              <a:t>Faisabilité financière</a:t>
            </a:r>
            <a:r>
              <a:rPr lang="fr-CA" sz="1600" b="1" dirty="0">
                <a:solidFill>
                  <a:srgbClr val="000000"/>
                </a:solidFill>
                <a:latin typeface="Arial"/>
                <a:cs typeface="Times"/>
              </a:rPr>
              <a:t>: </a:t>
            </a:r>
            <a:r>
              <a:rPr lang="fr-CA" sz="1600" dirty="0" smtClean="0">
                <a:solidFill>
                  <a:srgbClr val="000000"/>
                </a:solidFill>
                <a:latin typeface="Arial"/>
                <a:cs typeface="Times"/>
              </a:rPr>
              <a:t>Attention aux CTP (Coûts Totaux de Possession)</a:t>
            </a:r>
            <a:endParaRPr lang="fr-CA" sz="1600" dirty="0">
              <a:solidFill>
                <a:srgbClr val="000000"/>
              </a:solidFill>
              <a:latin typeface="Arial"/>
              <a:cs typeface="Times"/>
            </a:endParaRPr>
          </a:p>
        </p:txBody>
      </p:sp>
    </p:spTree>
    <p:extLst>
      <p:ext uri="{BB962C8B-B14F-4D97-AF65-F5344CB8AC3E}">
        <p14:creationId xmlns:p14="http://schemas.microsoft.com/office/powerpoint/2010/main" val="177635645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defTabSz="457200"/>
            <a:endParaRPr lang="fr-CA" dirty="0">
              <a:solidFill>
                <a:srgbClr val="000000"/>
              </a:solidFill>
            </a:endParaRPr>
          </a:p>
        </p:txBody>
      </p:sp>
      <p:sp>
        <p:nvSpPr>
          <p:cNvPr id="3" name="Titre 2"/>
          <p:cNvSpPr>
            <a:spLocks noGrp="1"/>
          </p:cNvSpPr>
          <p:nvPr>
            <p:ph type="title"/>
          </p:nvPr>
        </p:nvSpPr>
        <p:spPr/>
        <p:txBody>
          <a:bodyPr>
            <a:normAutofit fontScale="90000"/>
          </a:bodyPr>
          <a:lstStyle/>
          <a:p>
            <a:r>
              <a:rPr lang="fr-CA" dirty="0" smtClean="0">
                <a:solidFill>
                  <a:srgbClr val="002060"/>
                </a:solidFill>
              </a:rPr>
              <a:t>Étape 3</a:t>
            </a:r>
            <a:br>
              <a:rPr lang="fr-CA" dirty="0" smtClean="0">
                <a:solidFill>
                  <a:srgbClr val="002060"/>
                </a:solidFill>
              </a:rPr>
            </a:br>
            <a:r>
              <a:rPr lang="fr-CA" sz="2200" dirty="0" smtClean="0">
                <a:solidFill>
                  <a:srgbClr val="002060"/>
                </a:solidFill>
              </a:rPr>
              <a:t>évaluer la faisabilité et recommander l’option la plus viable</a:t>
            </a:r>
            <a:endParaRPr lang="fr-CA" dirty="0">
              <a:solidFill>
                <a:srgbClr val="002060"/>
              </a:solidFill>
            </a:endParaRPr>
          </a:p>
        </p:txBody>
      </p:sp>
      <p:sp>
        <p:nvSpPr>
          <p:cNvPr id="4" name="Espace réservé du contenu 3"/>
          <p:cNvSpPr>
            <a:spLocks noGrp="1"/>
          </p:cNvSpPr>
          <p:nvPr>
            <p:ph sz="quarter" idx="13"/>
          </p:nvPr>
        </p:nvSpPr>
        <p:spPr/>
        <p:txBody>
          <a:bodyPr/>
          <a:lstStyle/>
          <a:p>
            <a:pPr marL="0" indent="0">
              <a:buNone/>
            </a:pPr>
            <a:r>
              <a:rPr lang="fr-CA" b="1" dirty="0" smtClean="0">
                <a:solidFill>
                  <a:srgbClr val="002060"/>
                </a:solidFill>
              </a:rPr>
              <a:t>ACTIVITÉS</a:t>
            </a:r>
          </a:p>
          <a:p>
            <a:pPr marL="0" indent="0">
              <a:buNone/>
            </a:pPr>
            <a:endParaRPr lang="fr-CA" dirty="0" smtClean="0"/>
          </a:p>
          <a:p>
            <a:pPr marL="457200" indent="-457200">
              <a:buFont typeface="+mj-lt"/>
              <a:buAutoNum type="alphaLcParenR"/>
            </a:pPr>
            <a:r>
              <a:rPr lang="fr-CA" b="1" dirty="0" smtClean="0">
                <a:solidFill>
                  <a:srgbClr val="FF0066"/>
                </a:solidFill>
              </a:rPr>
              <a:t>Développer différentes options </a:t>
            </a:r>
            <a:r>
              <a:rPr lang="fr-CA" b="1" i="1" dirty="0" smtClean="0">
                <a:solidFill>
                  <a:srgbClr val="FF0066"/>
                </a:solidFill>
              </a:rPr>
              <a:t>;</a:t>
            </a:r>
          </a:p>
          <a:p>
            <a:pPr marL="457200" indent="-457200">
              <a:buFont typeface="+mj-lt"/>
              <a:buAutoNum type="alphaLcParenR"/>
            </a:pPr>
            <a:r>
              <a:rPr lang="fr-CA" b="1" dirty="0" smtClean="0">
                <a:solidFill>
                  <a:srgbClr val="FF0066"/>
                </a:solidFill>
              </a:rPr>
              <a:t>Identifier les contraintes, les hypothèses et les risques de chaque option ;</a:t>
            </a:r>
          </a:p>
          <a:p>
            <a:pPr marL="457200" indent="-457200">
              <a:buFont typeface="+mj-lt"/>
              <a:buAutoNum type="alphaLcParenR"/>
            </a:pPr>
            <a:r>
              <a:rPr lang="fr-CA" b="1" dirty="0" smtClean="0">
                <a:solidFill>
                  <a:srgbClr val="FF0066"/>
                </a:solidFill>
              </a:rPr>
              <a:t>Évaluer la faisabilité de chaque option ;</a:t>
            </a:r>
          </a:p>
          <a:p>
            <a:pPr marL="457200" indent="-457200">
              <a:buFont typeface="+mj-lt"/>
              <a:buAutoNum type="alphaLcParenR"/>
            </a:pPr>
            <a:r>
              <a:rPr lang="fr-CA" b="1" dirty="0" smtClean="0">
                <a:solidFill>
                  <a:srgbClr val="FF0066"/>
                </a:solidFill>
              </a:rPr>
              <a:t>Recommander la meilleure option.</a:t>
            </a:r>
          </a:p>
          <a:p>
            <a:pPr marL="0" indent="0">
              <a:buNone/>
            </a:pPr>
            <a:endParaRPr lang="fr-CA" dirty="0"/>
          </a:p>
        </p:txBody>
      </p:sp>
    </p:spTree>
    <p:extLst>
      <p:ext uri="{BB962C8B-B14F-4D97-AF65-F5344CB8AC3E}">
        <p14:creationId xmlns:p14="http://schemas.microsoft.com/office/powerpoint/2010/main" val="18794591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Line 22"/>
          <p:cNvSpPr>
            <a:spLocks noChangeShapeType="1"/>
          </p:cNvSpPr>
          <p:nvPr/>
        </p:nvSpPr>
        <p:spPr bwMode="auto">
          <a:xfrm flipV="1">
            <a:off x="-1158750" y="3716837"/>
            <a:ext cx="512762" cy="165576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60" name="ZoneTexte 59"/>
          <p:cNvSpPr txBox="1"/>
          <p:nvPr/>
        </p:nvSpPr>
        <p:spPr>
          <a:xfrm>
            <a:off x="282425" y="1461637"/>
            <a:ext cx="2592118" cy="3519336"/>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400" b="1" dirty="0" smtClean="0">
                <a:solidFill>
                  <a:srgbClr val="000000"/>
                </a:solidFill>
                <a:latin typeface="Arial"/>
                <a:cs typeface="Times"/>
              </a:rPr>
              <a:t>Recommander la meilleure option</a:t>
            </a:r>
          </a:p>
          <a:p>
            <a:pPr marL="285750" indent="-285750" defTabSz="457200">
              <a:spcBef>
                <a:spcPct val="20000"/>
              </a:spcBef>
              <a:buClr>
                <a:srgbClr val="003C71"/>
              </a:buClr>
              <a:buSzPct val="125000"/>
              <a:buFont typeface="Wingdings" panose="05000000000000000000" pitchFamily="2" charset="2"/>
              <a:buChar char="§"/>
            </a:pPr>
            <a:r>
              <a:rPr lang="fr-CA" sz="1400" dirty="0" smtClean="0">
                <a:solidFill>
                  <a:srgbClr val="000000"/>
                </a:solidFill>
                <a:latin typeface="Arial"/>
              </a:rPr>
              <a:t>Aux termes de la faisabilité, si une seule options est considérée comme faisable et donc, viable, la recommandation de la meilleure solution est relativement simple</a:t>
            </a:r>
            <a:r>
              <a:rPr lang="fr-CA" sz="1400" dirty="0" smtClean="0">
                <a:solidFill>
                  <a:srgbClr val="000000"/>
                </a:solidFill>
                <a:latin typeface="Arial"/>
                <a:cs typeface="Times"/>
              </a:rPr>
              <a:t>.</a:t>
            </a:r>
          </a:p>
          <a:p>
            <a:pPr marL="285750" indent="-285750" defTabSz="457200">
              <a:spcBef>
                <a:spcPct val="20000"/>
              </a:spcBef>
              <a:buClr>
                <a:srgbClr val="003C71"/>
              </a:buClr>
              <a:buSzPct val="125000"/>
              <a:buFont typeface="Wingdings" panose="05000000000000000000" pitchFamily="2" charset="2"/>
              <a:buChar char="§"/>
            </a:pPr>
            <a:r>
              <a:rPr lang="fr-CA" sz="1400" dirty="0" smtClean="0">
                <a:solidFill>
                  <a:srgbClr val="000000"/>
                </a:solidFill>
                <a:latin typeface="Arial"/>
                <a:cs typeface="Times"/>
              </a:rPr>
              <a:t>Si plusieurs options se qualifient, l’analyste d’affaire développe une matrice de classement (divers critères de pondération) et fait voter les parties-prenantes.</a:t>
            </a:r>
          </a:p>
          <a:p>
            <a:pPr lvl="1" defTabSz="457200">
              <a:spcBef>
                <a:spcPct val="20000"/>
              </a:spcBef>
              <a:buClr>
                <a:srgbClr val="003C71"/>
              </a:buClr>
              <a:buSzPct val="125000"/>
            </a:pPr>
            <a:endParaRPr lang="fr-CA" sz="1400" dirty="0" smtClean="0">
              <a:solidFill>
                <a:srgbClr val="000000"/>
              </a:solidFill>
              <a:latin typeface="Arial"/>
              <a:cs typeface="Times"/>
            </a:endParaRPr>
          </a:p>
          <a:p>
            <a:pPr marL="285750" indent="-285750" defTabSz="457200">
              <a:spcBef>
                <a:spcPct val="20000"/>
              </a:spcBef>
              <a:buClr>
                <a:srgbClr val="003C71"/>
              </a:buClr>
              <a:buSzPct val="125000"/>
              <a:buFont typeface="Wingdings" panose="05000000000000000000" pitchFamily="2" charset="2"/>
              <a:buChar char="§"/>
            </a:pPr>
            <a:endParaRPr lang="fr-CA" sz="1200" dirty="0">
              <a:solidFill>
                <a:srgbClr val="000000"/>
              </a:solidFill>
              <a:latin typeface="Arial"/>
              <a:cs typeface="Times"/>
            </a:endParaRPr>
          </a:p>
          <a:p>
            <a:pPr defTabSz="457200"/>
            <a:endParaRPr lang="fr-CA" sz="1200" dirty="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209396" y="4980973"/>
            <a:ext cx="7321367" cy="1777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Tableau 9"/>
          <p:cNvGraphicFramePr>
            <a:graphicFrameLocks noGrp="1"/>
          </p:cNvGraphicFramePr>
          <p:nvPr>
            <p:extLst>
              <p:ext uri="{D42A27DB-BD31-4B8C-83A1-F6EECF244321}">
                <p14:modId xmlns:p14="http://schemas.microsoft.com/office/powerpoint/2010/main" val="1460429089"/>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Développer différentes options</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tx1"/>
                          </a:solidFill>
                        </a:rPr>
                        <a:t>Identifier contraintes, hypothèses, risques</a:t>
                      </a:r>
                      <a:endParaRPr lang="fr-CA" sz="1000" dirty="0">
                        <a:solidFill>
                          <a:schemeClr val="tx1"/>
                        </a:solidFill>
                      </a:endParaRPr>
                    </a:p>
                  </a:txBody>
                  <a:tcPr anchor="ctr">
                    <a:solidFill>
                      <a:schemeClr val="bg1"/>
                    </a:solidFill>
                  </a:tcPr>
                </a:tc>
                <a:tc>
                  <a:txBody>
                    <a:bodyPr/>
                    <a:lstStyle/>
                    <a:p>
                      <a:pPr algn="ctr"/>
                      <a:r>
                        <a:rPr lang="fr-CA" sz="1000" dirty="0" smtClean="0">
                          <a:solidFill>
                            <a:schemeClr val="bg1"/>
                          </a:solidFill>
                        </a:rPr>
                        <a:t>Évaluer la faisabilité</a:t>
                      </a:r>
                      <a:endParaRPr lang="fr-CA" sz="1000" dirty="0">
                        <a:solidFill>
                          <a:schemeClr val="bg1"/>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Recommander la meilleure option</a:t>
                      </a:r>
                      <a:endParaRPr lang="fr-CA" sz="1000" dirty="0">
                        <a:solidFill>
                          <a:schemeClr val="bg1"/>
                        </a:solidFill>
                      </a:endParaRPr>
                    </a:p>
                  </a:txBody>
                  <a:tcPr anchor="ctr">
                    <a:solidFill>
                      <a:srgbClr val="002060"/>
                    </a:solidFill>
                  </a:tcPr>
                </a:tc>
                <a:tc>
                  <a:txBody>
                    <a:bodyPr/>
                    <a:lstStyle/>
                    <a:p>
                      <a:pPr algn="ct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
        <p:nvSpPr>
          <p:cNvPr id="11" name="Titre 23"/>
          <p:cNvSpPr txBox="1">
            <a:spLocks/>
          </p:cNvSpPr>
          <p:nvPr/>
        </p:nvSpPr>
        <p:spPr>
          <a:xfrm>
            <a:off x="196218" y="82103"/>
            <a:ext cx="8696262"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3 </a:t>
            </a:r>
            <a:r>
              <a:rPr lang="fr-CA" sz="1800" b="0" i="1" dirty="0">
                <a:solidFill>
                  <a:srgbClr val="003C71"/>
                </a:solidFill>
              </a:rPr>
              <a:t>- Activité c</a:t>
            </a:r>
            <a:r>
              <a:rPr lang="fr-CA" sz="1800" b="0" i="1" dirty="0" smtClean="0">
                <a:solidFill>
                  <a:srgbClr val="003C71"/>
                </a:solidFill>
              </a:rPr>
              <a:t>. –évaluer la faisabilité</a:t>
            </a:r>
            <a:endParaRPr lang="fr-CA" sz="1800" b="0" i="1" dirty="0">
              <a:solidFill>
                <a:srgbClr val="003C71"/>
              </a:solidFill>
            </a:endParaRPr>
          </a:p>
        </p:txBody>
      </p:sp>
      <p:grpSp>
        <p:nvGrpSpPr>
          <p:cNvPr id="12" name="Groupe 11"/>
          <p:cNvGrpSpPr/>
          <p:nvPr/>
        </p:nvGrpSpPr>
        <p:grpSpPr>
          <a:xfrm>
            <a:off x="2627784" y="1133337"/>
            <a:ext cx="6384853" cy="3809206"/>
            <a:chOff x="1211483" y="2420888"/>
            <a:chExt cx="6384853" cy="3809206"/>
          </a:xfrm>
        </p:grpSpPr>
        <p:grpSp>
          <p:nvGrpSpPr>
            <p:cNvPr id="13" name="Group 28"/>
            <p:cNvGrpSpPr>
              <a:grpSpLocks/>
            </p:cNvGrpSpPr>
            <p:nvPr/>
          </p:nvGrpSpPr>
          <p:grpSpPr bwMode="auto">
            <a:xfrm>
              <a:off x="6081563" y="2688793"/>
              <a:ext cx="1347281" cy="1382953"/>
              <a:chOff x="2004" y="1712"/>
              <a:chExt cx="467" cy="474"/>
            </a:xfrm>
          </p:grpSpPr>
          <p:sp>
            <p:nvSpPr>
              <p:cNvPr id="35"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36"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28"/>
            <p:cNvGrpSpPr>
              <a:grpSpLocks/>
            </p:cNvGrpSpPr>
            <p:nvPr/>
          </p:nvGrpSpPr>
          <p:grpSpPr bwMode="auto">
            <a:xfrm>
              <a:off x="3567463" y="4847141"/>
              <a:ext cx="1347281" cy="1382953"/>
              <a:chOff x="2004" y="1712"/>
              <a:chExt cx="467" cy="474"/>
            </a:xfrm>
          </p:grpSpPr>
          <p:sp>
            <p:nvSpPr>
              <p:cNvPr id="32"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33"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4"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Line 23"/>
            <p:cNvSpPr>
              <a:spLocks noChangeShapeType="1"/>
            </p:cNvSpPr>
            <p:nvPr/>
          </p:nvSpPr>
          <p:spPr bwMode="auto">
            <a:xfrm>
              <a:off x="2364201" y="3193311"/>
              <a:ext cx="1030419" cy="0"/>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16" name="Line 8"/>
            <p:cNvSpPr>
              <a:spLocks noChangeShapeType="1"/>
            </p:cNvSpPr>
            <p:nvPr/>
          </p:nvSpPr>
          <p:spPr bwMode="auto">
            <a:xfrm flipH="1">
              <a:off x="4283967" y="3983166"/>
              <a:ext cx="9524" cy="93945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1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7580" y="55325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Oval 5"/>
            <p:cNvSpPr>
              <a:spLocks noChangeArrowheads="1"/>
            </p:cNvSpPr>
            <p:nvPr/>
          </p:nvSpPr>
          <p:spPr bwMode="gray">
            <a:xfrm>
              <a:off x="3406898" y="2420888"/>
              <a:ext cx="1903962" cy="1624352"/>
            </a:xfrm>
            <a:prstGeom prst="ellipse">
              <a:avLst/>
            </a:prstGeom>
            <a:gradFill rotWithShape="1">
              <a:gsLst>
                <a:gs pos="0">
                  <a:srgbClr val="9DC2EB"/>
                </a:gs>
                <a:gs pos="100000">
                  <a:srgbClr val="0061B2"/>
                </a:gs>
              </a:gsLst>
              <a:path path="shape">
                <a:fillToRect l="50000" t="50000" r="50000" b="50000"/>
              </a:path>
            </a:gradFill>
            <a:ln w="19050" algn="ctr">
              <a:solidFill>
                <a:srgbClr val="0061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noProof="1">
                <a:solidFill>
                  <a:prstClr val="white"/>
                </a:solidFill>
                <a:cs typeface="Arial" charset="0"/>
              </a:endParaRPr>
            </a:p>
          </p:txBody>
        </p:sp>
        <p:sp>
          <p:nvSpPr>
            <p:cNvPr id="19" name="Freeform 6"/>
            <p:cNvSpPr>
              <a:spLocks/>
            </p:cNvSpPr>
            <p:nvPr/>
          </p:nvSpPr>
          <p:spPr bwMode="gray">
            <a:xfrm>
              <a:off x="3413671" y="3128184"/>
              <a:ext cx="1849944" cy="121749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20"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3675609" y="2502709"/>
              <a:ext cx="923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a:spLocks noChangeArrowheads="1"/>
            </p:cNvSpPr>
            <p:nvPr/>
          </p:nvSpPr>
          <p:spPr bwMode="auto">
            <a:xfrm>
              <a:off x="3562360" y="2743434"/>
              <a:ext cx="1628775"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2" tIns="45676" rIns="91352" bIns="45676" anchor="ctr">
              <a:spAutoFit/>
            </a:bodyPr>
            <a:lstStyle/>
            <a:p>
              <a:pPr algn="ctr" defTabSz="457200"/>
              <a:r>
                <a:rPr lang="fr-CA" altLang="fr-FR" sz="1400" b="1" noProof="1" smtClean="0">
                  <a:solidFill>
                    <a:prstClr val="white"/>
                  </a:solidFill>
                  <a:latin typeface="+mj-lt"/>
                  <a:cs typeface="Arial" charset="0"/>
                </a:rPr>
                <a:t>A</a:t>
              </a:r>
            </a:p>
            <a:p>
              <a:pPr algn="ctr" defTabSz="457200"/>
              <a:r>
                <a:rPr lang="fr-CA" altLang="fr-FR" sz="1400" b="1" noProof="1" smtClean="0">
                  <a:solidFill>
                    <a:prstClr val="white"/>
                  </a:solidFill>
                  <a:latin typeface="+mj-lt"/>
                  <a:cs typeface="Arial" charset="0"/>
                </a:rPr>
                <a:t>DÉVELOPPER</a:t>
              </a:r>
            </a:p>
            <a:p>
              <a:pPr algn="ctr" defTabSz="457200"/>
              <a:r>
                <a:rPr lang="fr-CA" altLang="fr-FR" sz="1400" b="1" noProof="1" smtClean="0">
                  <a:solidFill>
                    <a:prstClr val="white"/>
                  </a:solidFill>
                  <a:latin typeface="+mj-lt"/>
                  <a:cs typeface="Arial" charset="0"/>
                </a:rPr>
                <a:t>DIFFÉRENTES</a:t>
              </a:r>
            </a:p>
            <a:p>
              <a:pPr algn="ctr" defTabSz="457200"/>
              <a:r>
                <a:rPr lang="fr-CA" altLang="fr-FR" sz="1400" b="1" noProof="1" smtClean="0">
                  <a:solidFill>
                    <a:prstClr val="white"/>
                  </a:solidFill>
                  <a:latin typeface="+mj-lt"/>
                  <a:cs typeface="Arial" charset="0"/>
                </a:rPr>
                <a:t>OPTIONS</a:t>
              </a:r>
              <a:endParaRPr lang="fr-CA" altLang="fr-FR" sz="1400" b="1" noProof="1">
                <a:solidFill>
                  <a:prstClr val="white"/>
                </a:solidFill>
                <a:latin typeface="+mj-lt"/>
                <a:cs typeface="Arial" charset="0"/>
              </a:endParaRPr>
            </a:p>
          </p:txBody>
        </p:sp>
        <p:pic>
          <p:nvPicPr>
            <p:cNvPr id="22"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5954" y="378790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8"/>
            <p:cNvGrpSpPr>
              <a:grpSpLocks/>
            </p:cNvGrpSpPr>
            <p:nvPr/>
          </p:nvGrpSpPr>
          <p:grpSpPr bwMode="auto">
            <a:xfrm>
              <a:off x="1368972" y="2573906"/>
              <a:ext cx="1347281" cy="1382953"/>
              <a:chOff x="2004" y="1712"/>
              <a:chExt cx="467" cy="474"/>
            </a:xfrm>
          </p:grpSpPr>
          <p:sp>
            <p:nvSpPr>
              <p:cNvPr id="29" name="Oval 5"/>
              <p:cNvSpPr>
                <a:spLocks noChangeArrowheads="1"/>
              </p:cNvSpPr>
              <p:nvPr/>
            </p:nvSpPr>
            <p:spPr bwMode="gray">
              <a:xfrm>
                <a:off x="2004" y="1712"/>
                <a:ext cx="467" cy="474"/>
              </a:xfrm>
              <a:prstGeom prst="ellipse">
                <a:avLst/>
              </a:prstGeom>
              <a:gradFill rotWithShape="1">
                <a:gsLst>
                  <a:gs pos="0">
                    <a:srgbClr val="DBDBDB"/>
                  </a:gs>
                  <a:gs pos="100000">
                    <a:srgbClr val="919191"/>
                  </a:gs>
                </a:gsLst>
                <a:path path="shape">
                  <a:fillToRect l="50000" t="50000" r="50000" b="50000"/>
                </a:path>
              </a:gradFill>
              <a:ln w="12700" algn="ctr">
                <a:solidFill>
                  <a:srgbClr val="91919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14" tIns="89914" rIns="71932" bIns="89914"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prstClr val="white"/>
                  </a:solidFill>
                  <a:cs typeface="Arial" charset="0"/>
                </a:endParaRPr>
              </a:p>
            </p:txBody>
          </p:sp>
          <p:sp>
            <p:nvSpPr>
              <p:cNvPr id="30" name="Freeform 6"/>
              <p:cNvSpPr>
                <a:spLocks/>
              </p:cNvSpPr>
              <p:nvPr/>
            </p:nvSpPr>
            <p:spPr bwMode="gray">
              <a:xfrm>
                <a:off x="2010" y="1919"/>
                <a:ext cx="455" cy="26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7D7D7D"/>
                  </a:gs>
                  <a:gs pos="100000">
                    <a:srgbClr val="919191"/>
                  </a:gs>
                </a:gsLst>
                <a:lin ang="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52" tIns="45676" rIns="91352" bIns="4567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defTabSz="457200"/>
                <a:endParaRPr lang="fr-CA" altLang="fr-FR" b="0">
                  <a:solidFill>
                    <a:srgbClr val="000000"/>
                  </a:solidFill>
                  <a:cs typeface="Arial" charset="0"/>
                </a:endParaRPr>
              </a:p>
            </p:txBody>
          </p:sp>
          <p:pic>
            <p:nvPicPr>
              <p:cNvPr id="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2093" y="1722"/>
                <a:ext cx="29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Rectangle 52">
              <a:hlinkClick r:id="rId7" action="ppaction://hlinksldjump"/>
            </p:cNvPr>
            <p:cNvSpPr>
              <a:spLocks noChangeArrowheads="1"/>
            </p:cNvSpPr>
            <p:nvPr/>
          </p:nvSpPr>
          <p:spPr bwMode="auto">
            <a:xfrm>
              <a:off x="1211483" y="2745070"/>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B</a:t>
              </a:r>
            </a:p>
            <a:p>
              <a:pPr algn="ctr" defTabSz="457200"/>
              <a:r>
                <a:rPr lang="fr-CA" altLang="fr-FR" sz="1400" b="1" noProof="1" smtClean="0">
                  <a:solidFill>
                    <a:srgbClr val="000000"/>
                  </a:solidFill>
                  <a:cs typeface="Arial" charset="0"/>
                </a:rPr>
                <a:t>Contraintes</a:t>
              </a:r>
            </a:p>
            <a:p>
              <a:pPr algn="ctr" defTabSz="457200"/>
              <a:r>
                <a:rPr lang="fr-CA" altLang="fr-FR" sz="1400" b="1" noProof="1" smtClean="0">
                  <a:solidFill>
                    <a:srgbClr val="000000"/>
                  </a:solidFill>
                  <a:cs typeface="Arial" charset="0"/>
                </a:rPr>
                <a:t>Hypothèses</a:t>
              </a:r>
            </a:p>
            <a:p>
              <a:pPr algn="ctr" defTabSz="457200"/>
              <a:r>
                <a:rPr lang="fr-CA" altLang="fr-FR" sz="1400" b="1" noProof="1" smtClean="0">
                  <a:solidFill>
                    <a:srgbClr val="000000"/>
                  </a:solidFill>
                  <a:cs typeface="Arial" charset="0"/>
                </a:rPr>
                <a:t>Risques</a:t>
              </a:r>
              <a:endParaRPr lang="fr-CA" altLang="fr-FR" sz="1400" b="1" noProof="1">
                <a:solidFill>
                  <a:srgbClr val="000000"/>
                </a:solidFill>
                <a:cs typeface="Arial" charset="0"/>
              </a:endParaRPr>
            </a:p>
          </p:txBody>
        </p:sp>
        <p:sp>
          <p:nvSpPr>
            <p:cNvPr id="25" name="Rectangle 52">
              <a:hlinkClick r:id="rId7" action="ppaction://hlinksldjump"/>
            </p:cNvPr>
            <p:cNvSpPr>
              <a:spLocks noChangeArrowheads="1"/>
            </p:cNvSpPr>
            <p:nvPr/>
          </p:nvSpPr>
          <p:spPr bwMode="auto">
            <a:xfrm>
              <a:off x="5964386" y="2781744"/>
              <a:ext cx="1631950" cy="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C</a:t>
              </a:r>
            </a:p>
            <a:p>
              <a:pPr algn="ctr" defTabSz="457200"/>
              <a:r>
                <a:rPr lang="fr-CA" altLang="fr-FR" sz="1400" b="1" noProof="1" smtClean="0">
                  <a:solidFill>
                    <a:srgbClr val="000000"/>
                  </a:solidFill>
                  <a:cs typeface="Arial" charset="0"/>
                </a:rPr>
                <a:t>Faisabilité </a:t>
              </a:r>
            </a:p>
            <a:p>
              <a:pPr algn="ctr" defTabSz="457200"/>
              <a:r>
                <a:rPr lang="fr-CA" altLang="fr-FR" sz="1400" b="1" noProof="1" smtClean="0">
                  <a:solidFill>
                    <a:srgbClr val="000000"/>
                  </a:solidFill>
                  <a:cs typeface="Arial" charset="0"/>
                </a:rPr>
                <a:t>Impacts organisationnels</a:t>
              </a:r>
            </a:p>
          </p:txBody>
        </p:sp>
        <p:sp>
          <p:nvSpPr>
            <p:cNvPr id="26" name="Rectangle 52">
              <a:hlinkClick r:id="rId7" action="ppaction://hlinksldjump"/>
            </p:cNvPr>
            <p:cNvSpPr>
              <a:spLocks noChangeArrowheads="1"/>
            </p:cNvSpPr>
            <p:nvPr/>
          </p:nvSpPr>
          <p:spPr bwMode="auto">
            <a:xfrm>
              <a:off x="3467992" y="5129551"/>
              <a:ext cx="1631950" cy="7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2" tIns="45676" rIns="91352" bIns="45676" anchor="ctr">
              <a:spAutoFit/>
            </a:bodyPr>
            <a:lstStyle/>
            <a:p>
              <a:pPr algn="ctr" defTabSz="457200"/>
              <a:r>
                <a:rPr lang="fr-CA" altLang="fr-FR" sz="1400" b="1" noProof="1" smtClean="0">
                  <a:solidFill>
                    <a:srgbClr val="000000"/>
                  </a:solidFill>
                  <a:cs typeface="Arial" charset="0"/>
                </a:rPr>
                <a:t>D</a:t>
              </a:r>
            </a:p>
            <a:p>
              <a:pPr algn="ctr" defTabSz="457200"/>
              <a:r>
                <a:rPr lang="fr-CA" altLang="fr-FR" sz="1400" b="1" noProof="1" smtClean="0">
                  <a:solidFill>
                    <a:srgbClr val="000000"/>
                  </a:solidFill>
                  <a:cs typeface="Arial" charset="0"/>
                </a:rPr>
                <a:t>Meilleure</a:t>
              </a:r>
            </a:p>
            <a:p>
              <a:pPr algn="ctr" defTabSz="457200"/>
              <a:r>
                <a:rPr lang="fr-CA" altLang="fr-FR" sz="1400" b="1" noProof="1" smtClean="0">
                  <a:solidFill>
                    <a:srgbClr val="000000"/>
                  </a:solidFill>
                  <a:cs typeface="Arial" charset="0"/>
                </a:rPr>
                <a:t>option</a:t>
              </a:r>
              <a:endParaRPr lang="fr-CA" altLang="fr-FR" sz="1400" b="1" noProof="1">
                <a:solidFill>
                  <a:srgbClr val="000000"/>
                </a:solidFill>
                <a:cs typeface="Arial" charset="0"/>
              </a:endParaRPr>
            </a:p>
          </p:txBody>
        </p:sp>
        <p:sp>
          <p:nvSpPr>
            <p:cNvPr id="27" name="Line 23"/>
            <p:cNvSpPr>
              <a:spLocks noChangeShapeType="1"/>
            </p:cNvSpPr>
            <p:nvPr/>
          </p:nvSpPr>
          <p:spPr bwMode="auto">
            <a:xfrm>
              <a:off x="5349209" y="3212400"/>
              <a:ext cx="878975" cy="9445"/>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pic>
          <p:nvPicPr>
            <p:cNvPr id="28"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0280" y="5608744"/>
              <a:ext cx="1846262" cy="3905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8" name="Ellipse 37"/>
          <p:cNvSpPr/>
          <p:nvPr/>
        </p:nvSpPr>
        <p:spPr>
          <a:xfrm>
            <a:off x="4860032" y="3399299"/>
            <a:ext cx="1565048" cy="1613877"/>
          </a:xfrm>
          <a:prstGeom prst="ellipse">
            <a:avLst/>
          </a:prstGeom>
          <a:noFill/>
          <a:ln w="2540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Tree>
    <p:extLst>
      <p:ext uri="{BB962C8B-B14F-4D97-AF65-F5344CB8AC3E}">
        <p14:creationId xmlns:p14="http://schemas.microsoft.com/office/powerpoint/2010/main" val="1938202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txBox="1">
            <a:spLocks noChangeArrowheads="1"/>
          </p:cNvSpPr>
          <p:nvPr/>
        </p:nvSpPr>
        <p:spPr bwMode="auto">
          <a:xfrm>
            <a:off x="395536" y="138336"/>
            <a:ext cx="864096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2pPr>
            <a:lvl3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3pPr>
            <a:lvl4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4pPr>
            <a:lvl5pPr algn="l" rtl="0" eaLnBrk="0" fontAlgn="base" hangingPunct="0">
              <a:spcBef>
                <a:spcPct val="0"/>
              </a:spcBef>
              <a:spcAft>
                <a:spcPct val="0"/>
              </a:spcAft>
              <a:defRPr sz="3600" b="1">
                <a:solidFill>
                  <a:schemeClr val="tx2"/>
                </a:solidFill>
                <a:latin typeface="Arial" charset="0"/>
                <a:ea typeface="Osaka" pitchFamily="-92" charset="-128"/>
                <a:cs typeface="Osaka" pitchFamily="-92" charset="-128"/>
              </a:defRPr>
            </a:lvl5pPr>
            <a:lvl6pPr marL="457200" algn="ctr" rtl="0" fontAlgn="base">
              <a:spcBef>
                <a:spcPct val="0"/>
              </a:spcBef>
              <a:spcAft>
                <a:spcPct val="0"/>
              </a:spcAft>
              <a:defRPr sz="4400">
                <a:solidFill>
                  <a:schemeClr val="tx2"/>
                </a:solidFill>
                <a:latin typeface="Arial" charset="0"/>
                <a:ea typeface="Osaka" pitchFamily="-92" charset="-128"/>
                <a:cs typeface="Osaka" pitchFamily="-92" charset="-128"/>
              </a:defRPr>
            </a:lvl6pPr>
            <a:lvl7pPr marL="914400" algn="ctr" rtl="0" fontAlgn="base">
              <a:spcBef>
                <a:spcPct val="0"/>
              </a:spcBef>
              <a:spcAft>
                <a:spcPct val="0"/>
              </a:spcAft>
              <a:defRPr sz="4400">
                <a:solidFill>
                  <a:schemeClr val="tx2"/>
                </a:solidFill>
                <a:latin typeface="Arial" charset="0"/>
                <a:ea typeface="Osaka" pitchFamily="-92" charset="-128"/>
                <a:cs typeface="Osaka" pitchFamily="-92" charset="-128"/>
              </a:defRPr>
            </a:lvl7pPr>
            <a:lvl8pPr marL="1371600" algn="ctr" rtl="0" fontAlgn="base">
              <a:spcBef>
                <a:spcPct val="0"/>
              </a:spcBef>
              <a:spcAft>
                <a:spcPct val="0"/>
              </a:spcAft>
              <a:defRPr sz="4400">
                <a:solidFill>
                  <a:schemeClr val="tx2"/>
                </a:solidFill>
                <a:latin typeface="Arial" charset="0"/>
                <a:ea typeface="Osaka" pitchFamily="-92" charset="-128"/>
                <a:cs typeface="Osaka" pitchFamily="-92" charset="-128"/>
              </a:defRPr>
            </a:lvl8pPr>
            <a:lvl9pPr marL="1828800" algn="ctr" rtl="0" fontAlgn="base">
              <a:spcBef>
                <a:spcPct val="0"/>
              </a:spcBef>
              <a:spcAft>
                <a:spcPct val="0"/>
              </a:spcAft>
              <a:defRPr sz="4400">
                <a:solidFill>
                  <a:schemeClr val="tx2"/>
                </a:solidFill>
                <a:latin typeface="Arial" charset="0"/>
                <a:ea typeface="Osaka" pitchFamily="-92" charset="-128"/>
                <a:cs typeface="Osaka" pitchFamily="-92" charset="-128"/>
              </a:defRPr>
            </a:lvl9pPr>
          </a:lstStyle>
          <a:p>
            <a:pPr algn="ctr"/>
            <a:r>
              <a:rPr lang="fr-CA" sz="4400" kern="0" dirty="0" smtClean="0">
                <a:solidFill>
                  <a:srgbClr val="006FAA"/>
                </a:solidFill>
              </a:rPr>
              <a:t>Élaborer le dossier de décision</a:t>
            </a:r>
            <a:endParaRPr lang="en-US" sz="4400" kern="0" dirty="0" smtClean="0">
              <a:solidFill>
                <a:srgbClr val="006FAA"/>
              </a:solidFill>
            </a:endParaRPr>
          </a:p>
        </p:txBody>
      </p:sp>
    </p:spTree>
    <p:extLst>
      <p:ext uri="{BB962C8B-B14F-4D97-AF65-F5344CB8AC3E}">
        <p14:creationId xmlns:p14="http://schemas.microsoft.com/office/powerpoint/2010/main" val="33152601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à coins arrondis 8"/>
          <p:cNvSpPr/>
          <p:nvPr/>
        </p:nvSpPr>
        <p:spPr>
          <a:xfrm>
            <a:off x="4412636" y="710238"/>
            <a:ext cx="4335827" cy="1109230"/>
          </a:xfrm>
          <a:prstGeom prst="roundRect">
            <a:avLst/>
          </a:prstGeom>
          <a:solidFill>
            <a:schemeClr val="bg1"/>
          </a:solidFill>
          <a:ln w="28575" cmpd="dbl">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6"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smtClean="0">
                <a:solidFill>
                  <a:srgbClr val="003C71"/>
                </a:solidFill>
              </a:rPr>
              <a:t>DÉTERMINATION des besoins</a:t>
            </a:r>
            <a:r>
              <a:rPr lang="fr-CA" sz="2400" dirty="0" smtClean="0">
                <a:solidFill>
                  <a:srgbClr val="003C71"/>
                </a:solidFill>
              </a:rPr>
              <a:t/>
            </a:r>
            <a:br>
              <a:rPr lang="fr-CA" sz="2400" dirty="0" smtClean="0">
                <a:solidFill>
                  <a:srgbClr val="003C71"/>
                </a:solidFill>
              </a:rPr>
            </a:br>
            <a:r>
              <a:rPr lang="fr-CA" sz="1600" b="0" i="1" dirty="0" smtClean="0">
                <a:solidFill>
                  <a:srgbClr val="003C71"/>
                </a:solidFill>
              </a:rPr>
              <a:t>Fiche descriptive sommaire du domaine et démarche</a:t>
            </a:r>
            <a:endParaRPr lang="fr-CA" sz="1600" b="0" i="1" dirty="0">
              <a:solidFill>
                <a:srgbClr val="003C71"/>
              </a:solidFill>
            </a:endParaRPr>
          </a:p>
        </p:txBody>
      </p:sp>
      <p:sp>
        <p:nvSpPr>
          <p:cNvPr id="2" name="ZoneTexte 1"/>
          <p:cNvSpPr txBox="1"/>
          <p:nvPr/>
        </p:nvSpPr>
        <p:spPr>
          <a:xfrm>
            <a:off x="4375976" y="787874"/>
            <a:ext cx="2044461" cy="353683"/>
          </a:xfrm>
          <a:prstGeom prst="rect">
            <a:avLst/>
          </a:prstGeom>
        </p:spPr>
        <p:txBody>
          <a:bodyPr vert="horz" wrap="square" lIns="91440" tIns="45720" rIns="91440" bIns="45720" rtlCol="0">
            <a:normAutofit fontScale="92500" lnSpcReduction="10000"/>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grpSp>
        <p:nvGrpSpPr>
          <p:cNvPr id="13" name="Group 10"/>
          <p:cNvGrpSpPr>
            <a:grpSpLocks noChangeAspect="1"/>
          </p:cNvGrpSpPr>
          <p:nvPr>
            <p:custDataLst>
              <p:tags r:id="rId1"/>
            </p:custDataLst>
          </p:nvPr>
        </p:nvGrpSpPr>
        <p:grpSpPr bwMode="auto">
          <a:xfrm>
            <a:off x="4665441" y="800821"/>
            <a:ext cx="573088" cy="573087"/>
            <a:chOff x="2930" y="2200"/>
            <a:chExt cx="361" cy="361"/>
          </a:xfrm>
          <a:solidFill>
            <a:srgbClr val="92D050"/>
          </a:solidFill>
        </p:grpSpPr>
        <p:sp>
          <p:nvSpPr>
            <p:cNvPr id="16" name="Freeform 12"/>
            <p:cNvSpPr>
              <a:spLocks/>
            </p:cNvSpPr>
            <p:nvPr/>
          </p:nvSpPr>
          <p:spPr bwMode="auto">
            <a:xfrm>
              <a:off x="3064" y="2200"/>
              <a:ext cx="227" cy="227"/>
            </a:xfrm>
            <a:custGeom>
              <a:avLst/>
              <a:gdLst>
                <a:gd name="T0" fmla="*/ 1860 w 2276"/>
                <a:gd name="T1" fmla="*/ 0 h 2276"/>
                <a:gd name="T2" fmla="*/ 1908 w 2276"/>
                <a:gd name="T3" fmla="*/ 367 h 2276"/>
                <a:gd name="T4" fmla="*/ 2276 w 2276"/>
                <a:gd name="T5" fmla="*/ 415 h 2276"/>
                <a:gd name="T6" fmla="*/ 1789 w 2276"/>
                <a:gd name="T7" fmla="*/ 901 h 2276"/>
                <a:gd name="T8" fmla="*/ 1634 w 2276"/>
                <a:gd name="T9" fmla="*/ 880 h 2276"/>
                <a:gd name="T10" fmla="*/ 675 w 2276"/>
                <a:gd name="T11" fmla="*/ 1839 h 2276"/>
                <a:gd name="T12" fmla="*/ 683 w 2276"/>
                <a:gd name="T13" fmla="*/ 1869 h 2276"/>
                <a:gd name="T14" fmla="*/ 687 w 2276"/>
                <a:gd name="T15" fmla="*/ 1899 h 2276"/>
                <a:gd name="T16" fmla="*/ 688 w 2276"/>
                <a:gd name="T17" fmla="*/ 1931 h 2276"/>
                <a:gd name="T18" fmla="*/ 685 w 2276"/>
                <a:gd name="T19" fmla="*/ 1977 h 2276"/>
                <a:gd name="T20" fmla="*/ 676 w 2276"/>
                <a:gd name="T21" fmla="*/ 2023 h 2276"/>
                <a:gd name="T22" fmla="*/ 661 w 2276"/>
                <a:gd name="T23" fmla="*/ 2064 h 2276"/>
                <a:gd name="T24" fmla="*/ 641 w 2276"/>
                <a:gd name="T25" fmla="*/ 2105 h 2276"/>
                <a:gd name="T26" fmla="*/ 617 w 2276"/>
                <a:gd name="T27" fmla="*/ 2141 h 2276"/>
                <a:gd name="T28" fmla="*/ 587 w 2276"/>
                <a:gd name="T29" fmla="*/ 2174 h 2276"/>
                <a:gd name="T30" fmla="*/ 554 w 2276"/>
                <a:gd name="T31" fmla="*/ 2203 h 2276"/>
                <a:gd name="T32" fmla="*/ 518 w 2276"/>
                <a:gd name="T33" fmla="*/ 2228 h 2276"/>
                <a:gd name="T34" fmla="*/ 478 w 2276"/>
                <a:gd name="T35" fmla="*/ 2248 h 2276"/>
                <a:gd name="T36" fmla="*/ 435 w 2276"/>
                <a:gd name="T37" fmla="*/ 2263 h 2276"/>
                <a:gd name="T38" fmla="*/ 390 w 2276"/>
                <a:gd name="T39" fmla="*/ 2272 h 2276"/>
                <a:gd name="T40" fmla="*/ 344 w 2276"/>
                <a:gd name="T41" fmla="*/ 2276 h 2276"/>
                <a:gd name="T42" fmla="*/ 297 w 2276"/>
                <a:gd name="T43" fmla="*/ 2272 h 2276"/>
                <a:gd name="T44" fmla="*/ 253 w 2276"/>
                <a:gd name="T45" fmla="*/ 2263 h 2276"/>
                <a:gd name="T46" fmla="*/ 210 w 2276"/>
                <a:gd name="T47" fmla="*/ 2248 h 2276"/>
                <a:gd name="T48" fmla="*/ 170 w 2276"/>
                <a:gd name="T49" fmla="*/ 2228 h 2276"/>
                <a:gd name="T50" fmla="*/ 134 w 2276"/>
                <a:gd name="T51" fmla="*/ 2203 h 2276"/>
                <a:gd name="T52" fmla="*/ 101 w 2276"/>
                <a:gd name="T53" fmla="*/ 2174 h 2276"/>
                <a:gd name="T54" fmla="*/ 71 w 2276"/>
                <a:gd name="T55" fmla="*/ 2141 h 2276"/>
                <a:gd name="T56" fmla="*/ 47 w 2276"/>
                <a:gd name="T57" fmla="*/ 2105 h 2276"/>
                <a:gd name="T58" fmla="*/ 26 w 2276"/>
                <a:gd name="T59" fmla="*/ 2064 h 2276"/>
                <a:gd name="T60" fmla="*/ 12 w 2276"/>
                <a:gd name="T61" fmla="*/ 2023 h 2276"/>
                <a:gd name="T62" fmla="*/ 3 w 2276"/>
                <a:gd name="T63" fmla="*/ 1977 h 2276"/>
                <a:gd name="T64" fmla="*/ 0 w 2276"/>
                <a:gd name="T65" fmla="*/ 1931 h 2276"/>
                <a:gd name="T66" fmla="*/ 3 w 2276"/>
                <a:gd name="T67" fmla="*/ 1884 h 2276"/>
                <a:gd name="T68" fmla="*/ 12 w 2276"/>
                <a:gd name="T69" fmla="*/ 1840 h 2276"/>
                <a:gd name="T70" fmla="*/ 26 w 2276"/>
                <a:gd name="T71" fmla="*/ 1797 h 2276"/>
                <a:gd name="T72" fmla="*/ 47 w 2276"/>
                <a:gd name="T73" fmla="*/ 1757 h 2276"/>
                <a:gd name="T74" fmla="*/ 71 w 2276"/>
                <a:gd name="T75" fmla="*/ 1720 h 2276"/>
                <a:gd name="T76" fmla="*/ 101 w 2276"/>
                <a:gd name="T77" fmla="*/ 1687 h 2276"/>
                <a:gd name="T78" fmla="*/ 134 w 2276"/>
                <a:gd name="T79" fmla="*/ 1658 h 2276"/>
                <a:gd name="T80" fmla="*/ 170 w 2276"/>
                <a:gd name="T81" fmla="*/ 1633 h 2276"/>
                <a:gd name="T82" fmla="*/ 210 w 2276"/>
                <a:gd name="T83" fmla="*/ 1613 h 2276"/>
                <a:gd name="T84" fmla="*/ 253 w 2276"/>
                <a:gd name="T85" fmla="*/ 1599 h 2276"/>
                <a:gd name="T86" fmla="*/ 297 w 2276"/>
                <a:gd name="T87" fmla="*/ 1590 h 2276"/>
                <a:gd name="T88" fmla="*/ 344 w 2276"/>
                <a:gd name="T89" fmla="*/ 1587 h 2276"/>
                <a:gd name="T90" fmla="*/ 375 w 2276"/>
                <a:gd name="T91" fmla="*/ 1588 h 2276"/>
                <a:gd name="T92" fmla="*/ 406 w 2276"/>
                <a:gd name="T93" fmla="*/ 1592 h 2276"/>
                <a:gd name="T94" fmla="*/ 435 w 2276"/>
                <a:gd name="T95" fmla="*/ 1599 h 2276"/>
                <a:gd name="T96" fmla="*/ 1394 w 2276"/>
                <a:gd name="T97" fmla="*/ 640 h 2276"/>
                <a:gd name="T98" fmla="*/ 1374 w 2276"/>
                <a:gd name="T99" fmla="*/ 485 h 2276"/>
                <a:gd name="T100" fmla="*/ 1860 w 2276"/>
                <a:gd name="T101" fmla="*/ 0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6" h="2276">
                  <a:moveTo>
                    <a:pt x="1860" y="0"/>
                  </a:moveTo>
                  <a:lnTo>
                    <a:pt x="1908" y="367"/>
                  </a:lnTo>
                  <a:lnTo>
                    <a:pt x="2276" y="415"/>
                  </a:lnTo>
                  <a:lnTo>
                    <a:pt x="1789" y="901"/>
                  </a:lnTo>
                  <a:lnTo>
                    <a:pt x="1634" y="880"/>
                  </a:lnTo>
                  <a:lnTo>
                    <a:pt x="675" y="1839"/>
                  </a:lnTo>
                  <a:lnTo>
                    <a:pt x="683" y="1869"/>
                  </a:lnTo>
                  <a:lnTo>
                    <a:pt x="687" y="1899"/>
                  </a:lnTo>
                  <a:lnTo>
                    <a:pt x="688" y="1931"/>
                  </a:lnTo>
                  <a:lnTo>
                    <a:pt x="685" y="1977"/>
                  </a:lnTo>
                  <a:lnTo>
                    <a:pt x="676" y="2023"/>
                  </a:lnTo>
                  <a:lnTo>
                    <a:pt x="661" y="2064"/>
                  </a:lnTo>
                  <a:lnTo>
                    <a:pt x="641" y="2105"/>
                  </a:lnTo>
                  <a:lnTo>
                    <a:pt x="617" y="2141"/>
                  </a:lnTo>
                  <a:lnTo>
                    <a:pt x="587" y="2174"/>
                  </a:lnTo>
                  <a:lnTo>
                    <a:pt x="554" y="2203"/>
                  </a:lnTo>
                  <a:lnTo>
                    <a:pt x="518" y="2228"/>
                  </a:lnTo>
                  <a:lnTo>
                    <a:pt x="478" y="2248"/>
                  </a:lnTo>
                  <a:lnTo>
                    <a:pt x="435" y="2263"/>
                  </a:lnTo>
                  <a:lnTo>
                    <a:pt x="390" y="2272"/>
                  </a:lnTo>
                  <a:lnTo>
                    <a:pt x="344" y="2276"/>
                  </a:lnTo>
                  <a:lnTo>
                    <a:pt x="297" y="2272"/>
                  </a:lnTo>
                  <a:lnTo>
                    <a:pt x="253" y="2263"/>
                  </a:lnTo>
                  <a:lnTo>
                    <a:pt x="210" y="2248"/>
                  </a:lnTo>
                  <a:lnTo>
                    <a:pt x="170" y="2228"/>
                  </a:lnTo>
                  <a:lnTo>
                    <a:pt x="134" y="2203"/>
                  </a:lnTo>
                  <a:lnTo>
                    <a:pt x="101" y="2174"/>
                  </a:lnTo>
                  <a:lnTo>
                    <a:pt x="71" y="2141"/>
                  </a:lnTo>
                  <a:lnTo>
                    <a:pt x="47" y="2105"/>
                  </a:lnTo>
                  <a:lnTo>
                    <a:pt x="26" y="2064"/>
                  </a:lnTo>
                  <a:lnTo>
                    <a:pt x="12" y="2023"/>
                  </a:lnTo>
                  <a:lnTo>
                    <a:pt x="3" y="1977"/>
                  </a:lnTo>
                  <a:lnTo>
                    <a:pt x="0" y="1931"/>
                  </a:lnTo>
                  <a:lnTo>
                    <a:pt x="3" y="1884"/>
                  </a:lnTo>
                  <a:lnTo>
                    <a:pt x="12" y="1840"/>
                  </a:lnTo>
                  <a:lnTo>
                    <a:pt x="26" y="1797"/>
                  </a:lnTo>
                  <a:lnTo>
                    <a:pt x="47" y="1757"/>
                  </a:lnTo>
                  <a:lnTo>
                    <a:pt x="71" y="1720"/>
                  </a:lnTo>
                  <a:lnTo>
                    <a:pt x="101" y="1687"/>
                  </a:lnTo>
                  <a:lnTo>
                    <a:pt x="134" y="1658"/>
                  </a:lnTo>
                  <a:lnTo>
                    <a:pt x="170" y="1633"/>
                  </a:lnTo>
                  <a:lnTo>
                    <a:pt x="210" y="1613"/>
                  </a:lnTo>
                  <a:lnTo>
                    <a:pt x="253" y="1599"/>
                  </a:lnTo>
                  <a:lnTo>
                    <a:pt x="297" y="1590"/>
                  </a:lnTo>
                  <a:lnTo>
                    <a:pt x="344" y="1587"/>
                  </a:lnTo>
                  <a:lnTo>
                    <a:pt x="375" y="1588"/>
                  </a:lnTo>
                  <a:lnTo>
                    <a:pt x="406" y="1592"/>
                  </a:lnTo>
                  <a:lnTo>
                    <a:pt x="435" y="1599"/>
                  </a:lnTo>
                  <a:lnTo>
                    <a:pt x="1394" y="640"/>
                  </a:lnTo>
                  <a:lnTo>
                    <a:pt x="1374" y="485"/>
                  </a:lnTo>
                  <a:lnTo>
                    <a:pt x="18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7" name="Freeform 13"/>
            <p:cNvSpPr>
              <a:spLocks/>
            </p:cNvSpPr>
            <p:nvPr/>
          </p:nvSpPr>
          <p:spPr bwMode="auto">
            <a:xfrm>
              <a:off x="2999" y="2293"/>
              <a:ext cx="199" cy="199"/>
            </a:xfrm>
            <a:custGeom>
              <a:avLst/>
              <a:gdLst>
                <a:gd name="T0" fmla="*/ 1177 w 1996"/>
                <a:gd name="T1" fmla="*/ 15 h 1994"/>
                <a:gd name="T2" fmla="*/ 1034 w 1996"/>
                <a:gd name="T3" fmla="*/ 335 h 1994"/>
                <a:gd name="T4" fmla="*/ 871 w 1996"/>
                <a:gd name="T5" fmla="*/ 346 h 1994"/>
                <a:gd name="T6" fmla="*/ 715 w 1996"/>
                <a:gd name="T7" fmla="*/ 398 h 1994"/>
                <a:gd name="T8" fmla="*/ 572 w 1996"/>
                <a:gd name="T9" fmla="*/ 489 h 1994"/>
                <a:gd name="T10" fmla="*/ 449 w 1996"/>
                <a:gd name="T11" fmla="*/ 625 h 1994"/>
                <a:gd name="T12" fmla="*/ 368 w 1996"/>
                <a:gd name="T13" fmla="*/ 790 h 1994"/>
                <a:gd name="T14" fmla="*/ 336 w 1996"/>
                <a:gd name="T15" fmla="*/ 966 h 1994"/>
                <a:gd name="T16" fmla="*/ 352 w 1996"/>
                <a:gd name="T17" fmla="*/ 1146 h 1994"/>
                <a:gd name="T18" fmla="*/ 416 w 1996"/>
                <a:gd name="T19" fmla="*/ 1315 h 1994"/>
                <a:gd name="T20" fmla="*/ 529 w 1996"/>
                <a:gd name="T21" fmla="*/ 1466 h 1994"/>
                <a:gd name="T22" fmla="*/ 679 w 1996"/>
                <a:gd name="T23" fmla="*/ 1578 h 1994"/>
                <a:gd name="T24" fmla="*/ 849 w 1996"/>
                <a:gd name="T25" fmla="*/ 1643 h 1994"/>
                <a:gd name="T26" fmla="*/ 1028 w 1996"/>
                <a:gd name="T27" fmla="*/ 1658 h 1994"/>
                <a:gd name="T28" fmla="*/ 1205 w 1996"/>
                <a:gd name="T29" fmla="*/ 1626 h 1994"/>
                <a:gd name="T30" fmla="*/ 1369 w 1996"/>
                <a:gd name="T31" fmla="*/ 1546 h 1994"/>
                <a:gd name="T32" fmla="*/ 1506 w 1996"/>
                <a:gd name="T33" fmla="*/ 1422 h 1994"/>
                <a:gd name="T34" fmla="*/ 1597 w 1996"/>
                <a:gd name="T35" fmla="*/ 1280 h 1994"/>
                <a:gd name="T36" fmla="*/ 1648 w 1996"/>
                <a:gd name="T37" fmla="*/ 1123 h 1994"/>
                <a:gd name="T38" fmla="*/ 1659 w 1996"/>
                <a:gd name="T39" fmla="*/ 959 h 1994"/>
                <a:gd name="T40" fmla="*/ 1979 w 1996"/>
                <a:gd name="T41" fmla="*/ 817 h 1994"/>
                <a:gd name="T42" fmla="*/ 1995 w 1996"/>
                <a:gd name="T43" fmla="*/ 1035 h 1994"/>
                <a:gd name="T44" fmla="*/ 1963 w 1996"/>
                <a:gd name="T45" fmla="*/ 1251 h 1994"/>
                <a:gd name="T46" fmla="*/ 1883 w 1996"/>
                <a:gd name="T47" fmla="*/ 1457 h 1994"/>
                <a:gd name="T48" fmla="*/ 1756 w 1996"/>
                <a:gd name="T49" fmla="*/ 1645 h 1994"/>
                <a:gd name="T50" fmla="*/ 1586 w 1996"/>
                <a:gd name="T51" fmla="*/ 1804 h 1994"/>
                <a:gd name="T52" fmla="*/ 1391 w 1996"/>
                <a:gd name="T53" fmla="*/ 1915 h 1994"/>
                <a:gd name="T54" fmla="*/ 1179 w 1996"/>
                <a:gd name="T55" fmla="*/ 1978 h 1994"/>
                <a:gd name="T56" fmla="*/ 962 w 1996"/>
                <a:gd name="T57" fmla="*/ 1994 h 1994"/>
                <a:gd name="T58" fmla="*/ 745 w 1996"/>
                <a:gd name="T59" fmla="*/ 1962 h 1994"/>
                <a:gd name="T60" fmla="*/ 538 w 1996"/>
                <a:gd name="T61" fmla="*/ 1883 h 1994"/>
                <a:gd name="T62" fmla="*/ 349 w 1996"/>
                <a:gd name="T63" fmla="*/ 1755 h 1994"/>
                <a:gd name="T64" fmla="*/ 192 w 1996"/>
                <a:gd name="T65" fmla="*/ 1585 h 1994"/>
                <a:gd name="T66" fmla="*/ 81 w 1996"/>
                <a:gd name="T67" fmla="*/ 1390 h 1994"/>
                <a:gd name="T68" fmla="*/ 17 w 1996"/>
                <a:gd name="T69" fmla="*/ 1179 h 1994"/>
                <a:gd name="T70" fmla="*/ 0 w 1996"/>
                <a:gd name="T71" fmla="*/ 960 h 1994"/>
                <a:gd name="T72" fmla="*/ 32 w 1996"/>
                <a:gd name="T73" fmla="*/ 743 h 1994"/>
                <a:gd name="T74" fmla="*/ 111 w 1996"/>
                <a:gd name="T75" fmla="*/ 536 h 1994"/>
                <a:gd name="T76" fmla="*/ 239 w 1996"/>
                <a:gd name="T77" fmla="*/ 348 h 1994"/>
                <a:gd name="T78" fmla="*/ 409 w 1996"/>
                <a:gd name="T79" fmla="*/ 191 h 1994"/>
                <a:gd name="T80" fmla="*/ 604 w 1996"/>
                <a:gd name="T81" fmla="*/ 80 h 1994"/>
                <a:gd name="T82" fmla="*/ 814 w 1996"/>
                <a:gd name="T83" fmla="*/ 16 h 1994"/>
                <a:gd name="T84" fmla="*/ 1032 w 1996"/>
                <a:gd name="T85" fmla="*/ 0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6" h="1994">
                  <a:moveTo>
                    <a:pt x="1032" y="0"/>
                  </a:moveTo>
                  <a:lnTo>
                    <a:pt x="1105" y="5"/>
                  </a:lnTo>
                  <a:lnTo>
                    <a:pt x="1177" y="15"/>
                  </a:lnTo>
                  <a:lnTo>
                    <a:pt x="1248" y="30"/>
                  </a:lnTo>
                  <a:lnTo>
                    <a:pt x="1318" y="52"/>
                  </a:lnTo>
                  <a:lnTo>
                    <a:pt x="1034" y="335"/>
                  </a:lnTo>
                  <a:lnTo>
                    <a:pt x="980" y="335"/>
                  </a:lnTo>
                  <a:lnTo>
                    <a:pt x="925" y="338"/>
                  </a:lnTo>
                  <a:lnTo>
                    <a:pt x="871" y="346"/>
                  </a:lnTo>
                  <a:lnTo>
                    <a:pt x="819" y="359"/>
                  </a:lnTo>
                  <a:lnTo>
                    <a:pt x="766" y="376"/>
                  </a:lnTo>
                  <a:lnTo>
                    <a:pt x="715" y="398"/>
                  </a:lnTo>
                  <a:lnTo>
                    <a:pt x="666" y="423"/>
                  </a:lnTo>
                  <a:lnTo>
                    <a:pt x="617" y="454"/>
                  </a:lnTo>
                  <a:lnTo>
                    <a:pt x="572" y="489"/>
                  </a:lnTo>
                  <a:lnTo>
                    <a:pt x="529" y="529"/>
                  </a:lnTo>
                  <a:lnTo>
                    <a:pt x="486" y="576"/>
                  </a:lnTo>
                  <a:lnTo>
                    <a:pt x="449" y="625"/>
                  </a:lnTo>
                  <a:lnTo>
                    <a:pt x="416" y="678"/>
                  </a:lnTo>
                  <a:lnTo>
                    <a:pt x="390" y="733"/>
                  </a:lnTo>
                  <a:lnTo>
                    <a:pt x="368" y="790"/>
                  </a:lnTo>
                  <a:lnTo>
                    <a:pt x="352" y="849"/>
                  </a:lnTo>
                  <a:lnTo>
                    <a:pt x="341" y="907"/>
                  </a:lnTo>
                  <a:lnTo>
                    <a:pt x="336" y="966"/>
                  </a:lnTo>
                  <a:lnTo>
                    <a:pt x="336" y="1027"/>
                  </a:lnTo>
                  <a:lnTo>
                    <a:pt x="341" y="1086"/>
                  </a:lnTo>
                  <a:lnTo>
                    <a:pt x="352" y="1146"/>
                  </a:lnTo>
                  <a:lnTo>
                    <a:pt x="368" y="1204"/>
                  </a:lnTo>
                  <a:lnTo>
                    <a:pt x="390" y="1260"/>
                  </a:lnTo>
                  <a:lnTo>
                    <a:pt x="416" y="1315"/>
                  </a:lnTo>
                  <a:lnTo>
                    <a:pt x="449" y="1368"/>
                  </a:lnTo>
                  <a:lnTo>
                    <a:pt x="486" y="1419"/>
                  </a:lnTo>
                  <a:lnTo>
                    <a:pt x="529" y="1466"/>
                  </a:lnTo>
                  <a:lnTo>
                    <a:pt x="577" y="1509"/>
                  </a:lnTo>
                  <a:lnTo>
                    <a:pt x="626" y="1546"/>
                  </a:lnTo>
                  <a:lnTo>
                    <a:pt x="679" y="1578"/>
                  </a:lnTo>
                  <a:lnTo>
                    <a:pt x="734" y="1604"/>
                  </a:lnTo>
                  <a:lnTo>
                    <a:pt x="791" y="1626"/>
                  </a:lnTo>
                  <a:lnTo>
                    <a:pt x="849" y="1643"/>
                  </a:lnTo>
                  <a:lnTo>
                    <a:pt x="908" y="1653"/>
                  </a:lnTo>
                  <a:lnTo>
                    <a:pt x="968" y="1658"/>
                  </a:lnTo>
                  <a:lnTo>
                    <a:pt x="1028" y="1658"/>
                  </a:lnTo>
                  <a:lnTo>
                    <a:pt x="1087" y="1653"/>
                  </a:lnTo>
                  <a:lnTo>
                    <a:pt x="1146" y="1643"/>
                  </a:lnTo>
                  <a:lnTo>
                    <a:pt x="1205" y="1626"/>
                  </a:lnTo>
                  <a:lnTo>
                    <a:pt x="1261" y="1604"/>
                  </a:lnTo>
                  <a:lnTo>
                    <a:pt x="1316" y="1578"/>
                  </a:lnTo>
                  <a:lnTo>
                    <a:pt x="1369" y="1546"/>
                  </a:lnTo>
                  <a:lnTo>
                    <a:pt x="1419" y="1509"/>
                  </a:lnTo>
                  <a:lnTo>
                    <a:pt x="1467" y="1466"/>
                  </a:lnTo>
                  <a:lnTo>
                    <a:pt x="1506" y="1422"/>
                  </a:lnTo>
                  <a:lnTo>
                    <a:pt x="1540" y="1377"/>
                  </a:lnTo>
                  <a:lnTo>
                    <a:pt x="1571" y="1329"/>
                  </a:lnTo>
                  <a:lnTo>
                    <a:pt x="1597" y="1280"/>
                  </a:lnTo>
                  <a:lnTo>
                    <a:pt x="1618" y="1228"/>
                  </a:lnTo>
                  <a:lnTo>
                    <a:pt x="1636" y="1175"/>
                  </a:lnTo>
                  <a:lnTo>
                    <a:pt x="1648" y="1123"/>
                  </a:lnTo>
                  <a:lnTo>
                    <a:pt x="1657" y="1069"/>
                  </a:lnTo>
                  <a:lnTo>
                    <a:pt x="1660" y="1014"/>
                  </a:lnTo>
                  <a:lnTo>
                    <a:pt x="1659" y="959"/>
                  </a:lnTo>
                  <a:lnTo>
                    <a:pt x="1943" y="675"/>
                  </a:lnTo>
                  <a:lnTo>
                    <a:pt x="1964" y="745"/>
                  </a:lnTo>
                  <a:lnTo>
                    <a:pt x="1979" y="817"/>
                  </a:lnTo>
                  <a:lnTo>
                    <a:pt x="1990" y="889"/>
                  </a:lnTo>
                  <a:lnTo>
                    <a:pt x="1996" y="962"/>
                  </a:lnTo>
                  <a:lnTo>
                    <a:pt x="1995" y="1035"/>
                  </a:lnTo>
                  <a:lnTo>
                    <a:pt x="1990" y="1107"/>
                  </a:lnTo>
                  <a:lnTo>
                    <a:pt x="1979" y="1180"/>
                  </a:lnTo>
                  <a:lnTo>
                    <a:pt x="1963" y="1251"/>
                  </a:lnTo>
                  <a:lnTo>
                    <a:pt x="1942" y="1322"/>
                  </a:lnTo>
                  <a:lnTo>
                    <a:pt x="1915" y="1390"/>
                  </a:lnTo>
                  <a:lnTo>
                    <a:pt x="1883" y="1457"/>
                  </a:lnTo>
                  <a:lnTo>
                    <a:pt x="1846" y="1523"/>
                  </a:lnTo>
                  <a:lnTo>
                    <a:pt x="1804" y="1586"/>
                  </a:lnTo>
                  <a:lnTo>
                    <a:pt x="1756" y="1645"/>
                  </a:lnTo>
                  <a:lnTo>
                    <a:pt x="1703" y="1702"/>
                  </a:lnTo>
                  <a:lnTo>
                    <a:pt x="1646" y="1755"/>
                  </a:lnTo>
                  <a:lnTo>
                    <a:pt x="1586" y="1804"/>
                  </a:lnTo>
                  <a:lnTo>
                    <a:pt x="1523" y="1845"/>
                  </a:lnTo>
                  <a:lnTo>
                    <a:pt x="1458" y="1883"/>
                  </a:lnTo>
                  <a:lnTo>
                    <a:pt x="1391" y="1915"/>
                  </a:lnTo>
                  <a:lnTo>
                    <a:pt x="1321" y="1941"/>
                  </a:lnTo>
                  <a:lnTo>
                    <a:pt x="1251" y="1962"/>
                  </a:lnTo>
                  <a:lnTo>
                    <a:pt x="1179" y="1978"/>
                  </a:lnTo>
                  <a:lnTo>
                    <a:pt x="1107" y="1988"/>
                  </a:lnTo>
                  <a:lnTo>
                    <a:pt x="1034" y="1994"/>
                  </a:lnTo>
                  <a:lnTo>
                    <a:pt x="962" y="1994"/>
                  </a:lnTo>
                  <a:lnTo>
                    <a:pt x="888" y="1988"/>
                  </a:lnTo>
                  <a:lnTo>
                    <a:pt x="816" y="1978"/>
                  </a:lnTo>
                  <a:lnTo>
                    <a:pt x="745" y="1962"/>
                  </a:lnTo>
                  <a:lnTo>
                    <a:pt x="675" y="1941"/>
                  </a:lnTo>
                  <a:lnTo>
                    <a:pt x="605" y="1915"/>
                  </a:lnTo>
                  <a:lnTo>
                    <a:pt x="538" y="1883"/>
                  </a:lnTo>
                  <a:lnTo>
                    <a:pt x="472" y="1845"/>
                  </a:lnTo>
                  <a:lnTo>
                    <a:pt x="409" y="1804"/>
                  </a:lnTo>
                  <a:lnTo>
                    <a:pt x="349" y="1755"/>
                  </a:lnTo>
                  <a:lnTo>
                    <a:pt x="292" y="1702"/>
                  </a:lnTo>
                  <a:lnTo>
                    <a:pt x="239" y="1645"/>
                  </a:lnTo>
                  <a:lnTo>
                    <a:pt x="192" y="1585"/>
                  </a:lnTo>
                  <a:lnTo>
                    <a:pt x="149" y="1522"/>
                  </a:lnTo>
                  <a:lnTo>
                    <a:pt x="111" y="1457"/>
                  </a:lnTo>
                  <a:lnTo>
                    <a:pt x="81" y="1390"/>
                  </a:lnTo>
                  <a:lnTo>
                    <a:pt x="54" y="1321"/>
                  </a:lnTo>
                  <a:lnTo>
                    <a:pt x="32" y="1250"/>
                  </a:lnTo>
                  <a:lnTo>
                    <a:pt x="17" y="1179"/>
                  </a:lnTo>
                  <a:lnTo>
                    <a:pt x="6" y="1106"/>
                  </a:lnTo>
                  <a:lnTo>
                    <a:pt x="0" y="1034"/>
                  </a:lnTo>
                  <a:lnTo>
                    <a:pt x="0" y="960"/>
                  </a:lnTo>
                  <a:lnTo>
                    <a:pt x="6" y="887"/>
                  </a:lnTo>
                  <a:lnTo>
                    <a:pt x="17" y="816"/>
                  </a:lnTo>
                  <a:lnTo>
                    <a:pt x="32" y="743"/>
                  </a:lnTo>
                  <a:lnTo>
                    <a:pt x="54" y="673"/>
                  </a:lnTo>
                  <a:lnTo>
                    <a:pt x="81" y="605"/>
                  </a:lnTo>
                  <a:lnTo>
                    <a:pt x="111" y="536"/>
                  </a:lnTo>
                  <a:lnTo>
                    <a:pt x="149" y="471"/>
                  </a:lnTo>
                  <a:lnTo>
                    <a:pt x="192" y="409"/>
                  </a:lnTo>
                  <a:lnTo>
                    <a:pt x="239" y="348"/>
                  </a:lnTo>
                  <a:lnTo>
                    <a:pt x="292" y="291"/>
                  </a:lnTo>
                  <a:lnTo>
                    <a:pt x="349" y="238"/>
                  </a:lnTo>
                  <a:lnTo>
                    <a:pt x="409" y="191"/>
                  </a:lnTo>
                  <a:lnTo>
                    <a:pt x="472" y="148"/>
                  </a:lnTo>
                  <a:lnTo>
                    <a:pt x="537" y="111"/>
                  </a:lnTo>
                  <a:lnTo>
                    <a:pt x="604" y="80"/>
                  </a:lnTo>
                  <a:lnTo>
                    <a:pt x="672" y="52"/>
                  </a:lnTo>
                  <a:lnTo>
                    <a:pt x="743" y="31"/>
                  </a:lnTo>
                  <a:lnTo>
                    <a:pt x="814" y="16"/>
                  </a:lnTo>
                  <a:lnTo>
                    <a:pt x="887" y="5"/>
                  </a:lnTo>
                  <a:lnTo>
                    <a:pt x="959" y="0"/>
                  </a:lnTo>
                  <a:lnTo>
                    <a:pt x="10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18" name="Freeform 14"/>
            <p:cNvSpPr>
              <a:spLocks/>
            </p:cNvSpPr>
            <p:nvPr/>
          </p:nvSpPr>
          <p:spPr bwMode="auto">
            <a:xfrm>
              <a:off x="2930" y="2225"/>
              <a:ext cx="336" cy="336"/>
            </a:xfrm>
            <a:custGeom>
              <a:avLst/>
              <a:gdLst>
                <a:gd name="T0" fmla="*/ 1892 w 3365"/>
                <a:gd name="T1" fmla="*/ 12 h 3365"/>
                <a:gd name="T2" fmla="*/ 2169 w 3365"/>
                <a:gd name="T3" fmla="*/ 72 h 3365"/>
                <a:gd name="T4" fmla="*/ 2434 w 3365"/>
                <a:gd name="T5" fmla="*/ 176 h 3365"/>
                <a:gd name="T6" fmla="*/ 2170 w 3365"/>
                <a:gd name="T7" fmla="*/ 459 h 3365"/>
                <a:gd name="T8" fmla="*/ 1927 w 3365"/>
                <a:gd name="T9" fmla="*/ 389 h 3365"/>
                <a:gd name="T10" fmla="*/ 1676 w 3365"/>
                <a:gd name="T11" fmla="*/ 367 h 3365"/>
                <a:gd name="T12" fmla="*/ 1427 w 3365"/>
                <a:gd name="T13" fmla="*/ 391 h 3365"/>
                <a:gd name="T14" fmla="*/ 1185 w 3365"/>
                <a:gd name="T15" fmla="*/ 463 h 3365"/>
                <a:gd name="T16" fmla="*/ 957 w 3365"/>
                <a:gd name="T17" fmla="*/ 584 h 3365"/>
                <a:gd name="T18" fmla="*/ 751 w 3365"/>
                <a:gd name="T19" fmla="*/ 752 h 3365"/>
                <a:gd name="T20" fmla="*/ 583 w 3365"/>
                <a:gd name="T21" fmla="*/ 958 h 3365"/>
                <a:gd name="T22" fmla="*/ 462 w 3365"/>
                <a:gd name="T23" fmla="*/ 1187 h 3365"/>
                <a:gd name="T24" fmla="*/ 390 w 3365"/>
                <a:gd name="T25" fmla="*/ 1431 h 3365"/>
                <a:gd name="T26" fmla="*/ 366 w 3365"/>
                <a:gd name="T27" fmla="*/ 1683 h 3365"/>
                <a:gd name="T28" fmla="*/ 390 w 3365"/>
                <a:gd name="T29" fmla="*/ 1934 h 3365"/>
                <a:gd name="T30" fmla="*/ 462 w 3365"/>
                <a:gd name="T31" fmla="*/ 2178 h 3365"/>
                <a:gd name="T32" fmla="*/ 583 w 3365"/>
                <a:gd name="T33" fmla="*/ 2407 h 3365"/>
                <a:gd name="T34" fmla="*/ 751 w 3365"/>
                <a:gd name="T35" fmla="*/ 2614 h 3365"/>
                <a:gd name="T36" fmla="*/ 958 w 3365"/>
                <a:gd name="T37" fmla="*/ 2783 h 3365"/>
                <a:gd name="T38" fmla="*/ 1187 w 3365"/>
                <a:gd name="T39" fmla="*/ 2903 h 3365"/>
                <a:gd name="T40" fmla="*/ 1431 w 3365"/>
                <a:gd name="T41" fmla="*/ 2976 h 3365"/>
                <a:gd name="T42" fmla="*/ 1683 w 3365"/>
                <a:gd name="T43" fmla="*/ 3000 h 3365"/>
                <a:gd name="T44" fmla="*/ 1934 w 3365"/>
                <a:gd name="T45" fmla="*/ 2976 h 3365"/>
                <a:gd name="T46" fmla="*/ 2178 w 3365"/>
                <a:gd name="T47" fmla="*/ 2903 h 3365"/>
                <a:gd name="T48" fmla="*/ 2407 w 3365"/>
                <a:gd name="T49" fmla="*/ 2783 h 3365"/>
                <a:gd name="T50" fmla="*/ 2614 w 3365"/>
                <a:gd name="T51" fmla="*/ 2614 h 3365"/>
                <a:gd name="T52" fmla="*/ 2782 w 3365"/>
                <a:gd name="T53" fmla="*/ 2408 h 3365"/>
                <a:gd name="T54" fmla="*/ 2902 w 3365"/>
                <a:gd name="T55" fmla="*/ 2182 h 3365"/>
                <a:gd name="T56" fmla="*/ 2974 w 3365"/>
                <a:gd name="T57" fmla="*/ 1938 h 3365"/>
                <a:gd name="T58" fmla="*/ 3000 w 3365"/>
                <a:gd name="T59" fmla="*/ 1689 h 3365"/>
                <a:gd name="T60" fmla="*/ 2977 w 3365"/>
                <a:gd name="T61" fmla="*/ 1439 h 3365"/>
                <a:gd name="T62" fmla="*/ 2906 w 3365"/>
                <a:gd name="T63" fmla="*/ 1196 h 3365"/>
                <a:gd name="T64" fmla="*/ 3189 w 3365"/>
                <a:gd name="T65" fmla="*/ 931 h 3365"/>
                <a:gd name="T66" fmla="*/ 3293 w 3365"/>
                <a:gd name="T67" fmla="*/ 1196 h 3365"/>
                <a:gd name="T68" fmla="*/ 3352 w 3365"/>
                <a:gd name="T69" fmla="*/ 1472 h 3365"/>
                <a:gd name="T70" fmla="*/ 3364 w 3365"/>
                <a:gd name="T71" fmla="*/ 1754 h 3365"/>
                <a:gd name="T72" fmla="*/ 3329 w 3365"/>
                <a:gd name="T73" fmla="*/ 2033 h 3365"/>
                <a:gd name="T74" fmla="*/ 3246 w 3365"/>
                <a:gd name="T75" fmla="*/ 2306 h 3365"/>
                <a:gd name="T76" fmla="*/ 3117 w 3365"/>
                <a:gd name="T77" fmla="*/ 2563 h 3365"/>
                <a:gd name="T78" fmla="*/ 2941 w 3365"/>
                <a:gd name="T79" fmla="*/ 2800 h 3365"/>
                <a:gd name="T80" fmla="*/ 2720 w 3365"/>
                <a:gd name="T81" fmla="*/ 3008 h 3365"/>
                <a:gd name="T82" fmla="*/ 2471 w 3365"/>
                <a:gd name="T83" fmla="*/ 3170 h 3365"/>
                <a:gd name="T84" fmla="*/ 2202 w 3365"/>
                <a:gd name="T85" fmla="*/ 3284 h 3365"/>
                <a:gd name="T86" fmla="*/ 1922 w 3365"/>
                <a:gd name="T87" fmla="*/ 3349 h 3365"/>
                <a:gd name="T88" fmla="*/ 1635 w 3365"/>
                <a:gd name="T89" fmla="*/ 3365 h 3365"/>
                <a:gd name="T90" fmla="*/ 1350 w 3365"/>
                <a:gd name="T91" fmla="*/ 3332 h 3365"/>
                <a:gd name="T92" fmla="*/ 1071 w 3365"/>
                <a:gd name="T93" fmla="*/ 3252 h 3365"/>
                <a:gd name="T94" fmla="*/ 808 w 3365"/>
                <a:gd name="T95" fmla="*/ 3122 h 3365"/>
                <a:gd name="T96" fmla="*/ 566 w 3365"/>
                <a:gd name="T97" fmla="*/ 2943 h 3365"/>
                <a:gd name="T98" fmla="*/ 357 w 3365"/>
                <a:gd name="T99" fmla="*/ 2721 h 3365"/>
                <a:gd name="T100" fmla="*/ 195 w 3365"/>
                <a:gd name="T101" fmla="*/ 2471 h 3365"/>
                <a:gd name="T102" fmla="*/ 81 w 3365"/>
                <a:gd name="T103" fmla="*/ 2202 h 3365"/>
                <a:gd name="T104" fmla="*/ 16 w 3365"/>
                <a:gd name="T105" fmla="*/ 1922 h 3365"/>
                <a:gd name="T106" fmla="*/ 0 w 3365"/>
                <a:gd name="T107" fmla="*/ 1635 h 3365"/>
                <a:gd name="T108" fmla="*/ 32 w 3365"/>
                <a:gd name="T109" fmla="*/ 1350 h 3365"/>
                <a:gd name="T110" fmla="*/ 113 w 3365"/>
                <a:gd name="T111" fmla="*/ 1072 h 3365"/>
                <a:gd name="T112" fmla="*/ 243 w 3365"/>
                <a:gd name="T113" fmla="*/ 809 h 3365"/>
                <a:gd name="T114" fmla="*/ 422 w 3365"/>
                <a:gd name="T115" fmla="*/ 567 h 3365"/>
                <a:gd name="T116" fmla="*/ 641 w 3365"/>
                <a:gd name="T117" fmla="*/ 360 h 3365"/>
                <a:gd name="T118" fmla="*/ 885 w 3365"/>
                <a:gd name="T119" fmla="*/ 199 h 3365"/>
                <a:gd name="T120" fmla="*/ 1148 w 3365"/>
                <a:gd name="T121" fmla="*/ 86 h 3365"/>
                <a:gd name="T122" fmla="*/ 1424 w 3365"/>
                <a:gd name="T123" fmla="*/ 20 h 3365"/>
                <a:gd name="T124" fmla="*/ 1705 w 3365"/>
                <a:gd name="T125" fmla="*/ 0 h 3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5" h="3365">
                  <a:moveTo>
                    <a:pt x="1705" y="0"/>
                  </a:moveTo>
                  <a:lnTo>
                    <a:pt x="1798" y="4"/>
                  </a:lnTo>
                  <a:lnTo>
                    <a:pt x="1892" y="12"/>
                  </a:lnTo>
                  <a:lnTo>
                    <a:pt x="1985" y="27"/>
                  </a:lnTo>
                  <a:lnTo>
                    <a:pt x="2078" y="46"/>
                  </a:lnTo>
                  <a:lnTo>
                    <a:pt x="2169" y="72"/>
                  </a:lnTo>
                  <a:lnTo>
                    <a:pt x="2259" y="101"/>
                  </a:lnTo>
                  <a:lnTo>
                    <a:pt x="2347" y="137"/>
                  </a:lnTo>
                  <a:lnTo>
                    <a:pt x="2434" y="176"/>
                  </a:lnTo>
                  <a:lnTo>
                    <a:pt x="2519" y="222"/>
                  </a:lnTo>
                  <a:lnTo>
                    <a:pt x="2248" y="493"/>
                  </a:lnTo>
                  <a:lnTo>
                    <a:pt x="2170" y="459"/>
                  </a:lnTo>
                  <a:lnTo>
                    <a:pt x="2090" y="430"/>
                  </a:lnTo>
                  <a:lnTo>
                    <a:pt x="2009" y="407"/>
                  </a:lnTo>
                  <a:lnTo>
                    <a:pt x="1927" y="389"/>
                  </a:lnTo>
                  <a:lnTo>
                    <a:pt x="1844" y="376"/>
                  </a:lnTo>
                  <a:lnTo>
                    <a:pt x="1761" y="369"/>
                  </a:lnTo>
                  <a:lnTo>
                    <a:pt x="1676" y="367"/>
                  </a:lnTo>
                  <a:lnTo>
                    <a:pt x="1593" y="369"/>
                  </a:lnTo>
                  <a:lnTo>
                    <a:pt x="1510" y="378"/>
                  </a:lnTo>
                  <a:lnTo>
                    <a:pt x="1427" y="391"/>
                  </a:lnTo>
                  <a:lnTo>
                    <a:pt x="1345" y="411"/>
                  </a:lnTo>
                  <a:lnTo>
                    <a:pt x="1264" y="434"/>
                  </a:lnTo>
                  <a:lnTo>
                    <a:pt x="1185" y="463"/>
                  </a:lnTo>
                  <a:lnTo>
                    <a:pt x="1107" y="499"/>
                  </a:lnTo>
                  <a:lnTo>
                    <a:pt x="1031" y="538"/>
                  </a:lnTo>
                  <a:lnTo>
                    <a:pt x="957" y="584"/>
                  </a:lnTo>
                  <a:lnTo>
                    <a:pt x="885" y="635"/>
                  </a:lnTo>
                  <a:lnTo>
                    <a:pt x="817" y="691"/>
                  </a:lnTo>
                  <a:lnTo>
                    <a:pt x="751" y="752"/>
                  </a:lnTo>
                  <a:lnTo>
                    <a:pt x="690" y="818"/>
                  </a:lnTo>
                  <a:lnTo>
                    <a:pt x="634" y="887"/>
                  </a:lnTo>
                  <a:lnTo>
                    <a:pt x="583" y="958"/>
                  </a:lnTo>
                  <a:lnTo>
                    <a:pt x="538" y="1033"/>
                  </a:lnTo>
                  <a:lnTo>
                    <a:pt x="497" y="1109"/>
                  </a:lnTo>
                  <a:lnTo>
                    <a:pt x="462" y="1187"/>
                  </a:lnTo>
                  <a:lnTo>
                    <a:pt x="433" y="1267"/>
                  </a:lnTo>
                  <a:lnTo>
                    <a:pt x="409" y="1349"/>
                  </a:lnTo>
                  <a:lnTo>
                    <a:pt x="390" y="1431"/>
                  </a:lnTo>
                  <a:lnTo>
                    <a:pt x="376" y="1515"/>
                  </a:lnTo>
                  <a:lnTo>
                    <a:pt x="368" y="1599"/>
                  </a:lnTo>
                  <a:lnTo>
                    <a:pt x="366" y="1683"/>
                  </a:lnTo>
                  <a:lnTo>
                    <a:pt x="368" y="1767"/>
                  </a:lnTo>
                  <a:lnTo>
                    <a:pt x="376" y="1852"/>
                  </a:lnTo>
                  <a:lnTo>
                    <a:pt x="390" y="1934"/>
                  </a:lnTo>
                  <a:lnTo>
                    <a:pt x="409" y="2017"/>
                  </a:lnTo>
                  <a:lnTo>
                    <a:pt x="433" y="2098"/>
                  </a:lnTo>
                  <a:lnTo>
                    <a:pt x="462" y="2178"/>
                  </a:lnTo>
                  <a:lnTo>
                    <a:pt x="497" y="2256"/>
                  </a:lnTo>
                  <a:lnTo>
                    <a:pt x="538" y="2333"/>
                  </a:lnTo>
                  <a:lnTo>
                    <a:pt x="583" y="2407"/>
                  </a:lnTo>
                  <a:lnTo>
                    <a:pt x="634" y="2480"/>
                  </a:lnTo>
                  <a:lnTo>
                    <a:pt x="690" y="2548"/>
                  </a:lnTo>
                  <a:lnTo>
                    <a:pt x="751" y="2614"/>
                  </a:lnTo>
                  <a:lnTo>
                    <a:pt x="817" y="2675"/>
                  </a:lnTo>
                  <a:lnTo>
                    <a:pt x="887" y="2732"/>
                  </a:lnTo>
                  <a:lnTo>
                    <a:pt x="958" y="2783"/>
                  </a:lnTo>
                  <a:lnTo>
                    <a:pt x="1033" y="2828"/>
                  </a:lnTo>
                  <a:lnTo>
                    <a:pt x="1109" y="2868"/>
                  </a:lnTo>
                  <a:lnTo>
                    <a:pt x="1187" y="2903"/>
                  </a:lnTo>
                  <a:lnTo>
                    <a:pt x="1267" y="2933"/>
                  </a:lnTo>
                  <a:lnTo>
                    <a:pt x="1349" y="2957"/>
                  </a:lnTo>
                  <a:lnTo>
                    <a:pt x="1431" y="2976"/>
                  </a:lnTo>
                  <a:lnTo>
                    <a:pt x="1515" y="2989"/>
                  </a:lnTo>
                  <a:lnTo>
                    <a:pt x="1598" y="2997"/>
                  </a:lnTo>
                  <a:lnTo>
                    <a:pt x="1683" y="3000"/>
                  </a:lnTo>
                  <a:lnTo>
                    <a:pt x="1767" y="2997"/>
                  </a:lnTo>
                  <a:lnTo>
                    <a:pt x="1851" y="2989"/>
                  </a:lnTo>
                  <a:lnTo>
                    <a:pt x="1934" y="2976"/>
                  </a:lnTo>
                  <a:lnTo>
                    <a:pt x="2016" y="2957"/>
                  </a:lnTo>
                  <a:lnTo>
                    <a:pt x="2098" y="2933"/>
                  </a:lnTo>
                  <a:lnTo>
                    <a:pt x="2178" y="2903"/>
                  </a:lnTo>
                  <a:lnTo>
                    <a:pt x="2256" y="2868"/>
                  </a:lnTo>
                  <a:lnTo>
                    <a:pt x="2333" y="2828"/>
                  </a:lnTo>
                  <a:lnTo>
                    <a:pt x="2407" y="2783"/>
                  </a:lnTo>
                  <a:lnTo>
                    <a:pt x="2479" y="2732"/>
                  </a:lnTo>
                  <a:lnTo>
                    <a:pt x="2548" y="2675"/>
                  </a:lnTo>
                  <a:lnTo>
                    <a:pt x="2614" y="2614"/>
                  </a:lnTo>
                  <a:lnTo>
                    <a:pt x="2675" y="2549"/>
                  </a:lnTo>
                  <a:lnTo>
                    <a:pt x="2731" y="2480"/>
                  </a:lnTo>
                  <a:lnTo>
                    <a:pt x="2782" y="2408"/>
                  </a:lnTo>
                  <a:lnTo>
                    <a:pt x="2827" y="2334"/>
                  </a:lnTo>
                  <a:lnTo>
                    <a:pt x="2868" y="2259"/>
                  </a:lnTo>
                  <a:lnTo>
                    <a:pt x="2902" y="2182"/>
                  </a:lnTo>
                  <a:lnTo>
                    <a:pt x="2931" y="2101"/>
                  </a:lnTo>
                  <a:lnTo>
                    <a:pt x="2956" y="2021"/>
                  </a:lnTo>
                  <a:lnTo>
                    <a:pt x="2974" y="1938"/>
                  </a:lnTo>
                  <a:lnTo>
                    <a:pt x="2989" y="1856"/>
                  </a:lnTo>
                  <a:lnTo>
                    <a:pt x="2996" y="1772"/>
                  </a:lnTo>
                  <a:lnTo>
                    <a:pt x="3000" y="1689"/>
                  </a:lnTo>
                  <a:lnTo>
                    <a:pt x="2997" y="1605"/>
                  </a:lnTo>
                  <a:lnTo>
                    <a:pt x="2990" y="1522"/>
                  </a:lnTo>
                  <a:lnTo>
                    <a:pt x="2977" y="1439"/>
                  </a:lnTo>
                  <a:lnTo>
                    <a:pt x="2959" y="1357"/>
                  </a:lnTo>
                  <a:lnTo>
                    <a:pt x="2935" y="1275"/>
                  </a:lnTo>
                  <a:lnTo>
                    <a:pt x="2906" y="1196"/>
                  </a:lnTo>
                  <a:lnTo>
                    <a:pt x="2872" y="1118"/>
                  </a:lnTo>
                  <a:lnTo>
                    <a:pt x="3143" y="846"/>
                  </a:lnTo>
                  <a:lnTo>
                    <a:pt x="3189" y="931"/>
                  </a:lnTo>
                  <a:lnTo>
                    <a:pt x="3228" y="1018"/>
                  </a:lnTo>
                  <a:lnTo>
                    <a:pt x="3264" y="1106"/>
                  </a:lnTo>
                  <a:lnTo>
                    <a:pt x="3293" y="1196"/>
                  </a:lnTo>
                  <a:lnTo>
                    <a:pt x="3319" y="1287"/>
                  </a:lnTo>
                  <a:lnTo>
                    <a:pt x="3337" y="1380"/>
                  </a:lnTo>
                  <a:lnTo>
                    <a:pt x="3352" y="1472"/>
                  </a:lnTo>
                  <a:lnTo>
                    <a:pt x="3362" y="1567"/>
                  </a:lnTo>
                  <a:lnTo>
                    <a:pt x="3365" y="1660"/>
                  </a:lnTo>
                  <a:lnTo>
                    <a:pt x="3364" y="1754"/>
                  </a:lnTo>
                  <a:lnTo>
                    <a:pt x="3357" y="1847"/>
                  </a:lnTo>
                  <a:lnTo>
                    <a:pt x="3345" y="1941"/>
                  </a:lnTo>
                  <a:lnTo>
                    <a:pt x="3329" y="2033"/>
                  </a:lnTo>
                  <a:lnTo>
                    <a:pt x="3307" y="2125"/>
                  </a:lnTo>
                  <a:lnTo>
                    <a:pt x="3279" y="2216"/>
                  </a:lnTo>
                  <a:lnTo>
                    <a:pt x="3246" y="2306"/>
                  </a:lnTo>
                  <a:lnTo>
                    <a:pt x="3209" y="2393"/>
                  </a:lnTo>
                  <a:lnTo>
                    <a:pt x="3166" y="2479"/>
                  </a:lnTo>
                  <a:lnTo>
                    <a:pt x="3117" y="2563"/>
                  </a:lnTo>
                  <a:lnTo>
                    <a:pt x="3063" y="2645"/>
                  </a:lnTo>
                  <a:lnTo>
                    <a:pt x="3005" y="2723"/>
                  </a:lnTo>
                  <a:lnTo>
                    <a:pt x="2941" y="2800"/>
                  </a:lnTo>
                  <a:lnTo>
                    <a:pt x="2872" y="2872"/>
                  </a:lnTo>
                  <a:lnTo>
                    <a:pt x="2797" y="2943"/>
                  </a:lnTo>
                  <a:lnTo>
                    <a:pt x="2720" y="3008"/>
                  </a:lnTo>
                  <a:lnTo>
                    <a:pt x="2640" y="3067"/>
                  </a:lnTo>
                  <a:lnTo>
                    <a:pt x="2556" y="3122"/>
                  </a:lnTo>
                  <a:lnTo>
                    <a:pt x="2471" y="3170"/>
                  </a:lnTo>
                  <a:lnTo>
                    <a:pt x="2383" y="3213"/>
                  </a:lnTo>
                  <a:lnTo>
                    <a:pt x="2293" y="3252"/>
                  </a:lnTo>
                  <a:lnTo>
                    <a:pt x="2202" y="3284"/>
                  </a:lnTo>
                  <a:lnTo>
                    <a:pt x="2110" y="3311"/>
                  </a:lnTo>
                  <a:lnTo>
                    <a:pt x="2016" y="3332"/>
                  </a:lnTo>
                  <a:lnTo>
                    <a:pt x="1922" y="3349"/>
                  </a:lnTo>
                  <a:lnTo>
                    <a:pt x="1826" y="3360"/>
                  </a:lnTo>
                  <a:lnTo>
                    <a:pt x="1730" y="3365"/>
                  </a:lnTo>
                  <a:lnTo>
                    <a:pt x="1635" y="3365"/>
                  </a:lnTo>
                  <a:lnTo>
                    <a:pt x="1539" y="3360"/>
                  </a:lnTo>
                  <a:lnTo>
                    <a:pt x="1444" y="3349"/>
                  </a:lnTo>
                  <a:lnTo>
                    <a:pt x="1350" y="3332"/>
                  </a:lnTo>
                  <a:lnTo>
                    <a:pt x="1256" y="3311"/>
                  </a:lnTo>
                  <a:lnTo>
                    <a:pt x="1163" y="3284"/>
                  </a:lnTo>
                  <a:lnTo>
                    <a:pt x="1071" y="3252"/>
                  </a:lnTo>
                  <a:lnTo>
                    <a:pt x="982" y="3213"/>
                  </a:lnTo>
                  <a:lnTo>
                    <a:pt x="894" y="3170"/>
                  </a:lnTo>
                  <a:lnTo>
                    <a:pt x="808" y="3122"/>
                  </a:lnTo>
                  <a:lnTo>
                    <a:pt x="726" y="3067"/>
                  </a:lnTo>
                  <a:lnTo>
                    <a:pt x="645" y="3008"/>
                  </a:lnTo>
                  <a:lnTo>
                    <a:pt x="566" y="2943"/>
                  </a:lnTo>
                  <a:lnTo>
                    <a:pt x="493" y="2872"/>
                  </a:lnTo>
                  <a:lnTo>
                    <a:pt x="422" y="2798"/>
                  </a:lnTo>
                  <a:lnTo>
                    <a:pt x="357" y="2721"/>
                  </a:lnTo>
                  <a:lnTo>
                    <a:pt x="297" y="2639"/>
                  </a:lnTo>
                  <a:lnTo>
                    <a:pt x="243" y="2557"/>
                  </a:lnTo>
                  <a:lnTo>
                    <a:pt x="195" y="2471"/>
                  </a:lnTo>
                  <a:lnTo>
                    <a:pt x="152" y="2383"/>
                  </a:lnTo>
                  <a:lnTo>
                    <a:pt x="113" y="2294"/>
                  </a:lnTo>
                  <a:lnTo>
                    <a:pt x="81" y="2202"/>
                  </a:lnTo>
                  <a:lnTo>
                    <a:pt x="54" y="2110"/>
                  </a:lnTo>
                  <a:lnTo>
                    <a:pt x="32" y="2017"/>
                  </a:lnTo>
                  <a:lnTo>
                    <a:pt x="16" y="1922"/>
                  </a:lnTo>
                  <a:lnTo>
                    <a:pt x="5" y="1826"/>
                  </a:lnTo>
                  <a:lnTo>
                    <a:pt x="0" y="1731"/>
                  </a:lnTo>
                  <a:lnTo>
                    <a:pt x="0" y="1635"/>
                  </a:lnTo>
                  <a:lnTo>
                    <a:pt x="5" y="1539"/>
                  </a:lnTo>
                  <a:lnTo>
                    <a:pt x="16" y="1445"/>
                  </a:lnTo>
                  <a:lnTo>
                    <a:pt x="32" y="1350"/>
                  </a:lnTo>
                  <a:lnTo>
                    <a:pt x="54" y="1255"/>
                  </a:lnTo>
                  <a:lnTo>
                    <a:pt x="81" y="1163"/>
                  </a:lnTo>
                  <a:lnTo>
                    <a:pt x="113" y="1072"/>
                  </a:lnTo>
                  <a:lnTo>
                    <a:pt x="152" y="983"/>
                  </a:lnTo>
                  <a:lnTo>
                    <a:pt x="195" y="895"/>
                  </a:lnTo>
                  <a:lnTo>
                    <a:pt x="243" y="809"/>
                  </a:lnTo>
                  <a:lnTo>
                    <a:pt x="297" y="725"/>
                  </a:lnTo>
                  <a:lnTo>
                    <a:pt x="357" y="645"/>
                  </a:lnTo>
                  <a:lnTo>
                    <a:pt x="422" y="567"/>
                  </a:lnTo>
                  <a:lnTo>
                    <a:pt x="493" y="492"/>
                  </a:lnTo>
                  <a:lnTo>
                    <a:pt x="565" y="424"/>
                  </a:lnTo>
                  <a:lnTo>
                    <a:pt x="641" y="360"/>
                  </a:lnTo>
                  <a:lnTo>
                    <a:pt x="720" y="301"/>
                  </a:lnTo>
                  <a:lnTo>
                    <a:pt x="802" y="248"/>
                  </a:lnTo>
                  <a:lnTo>
                    <a:pt x="885" y="199"/>
                  </a:lnTo>
                  <a:lnTo>
                    <a:pt x="972" y="156"/>
                  </a:lnTo>
                  <a:lnTo>
                    <a:pt x="1059" y="119"/>
                  </a:lnTo>
                  <a:lnTo>
                    <a:pt x="1148" y="86"/>
                  </a:lnTo>
                  <a:lnTo>
                    <a:pt x="1240" y="59"/>
                  </a:lnTo>
                  <a:lnTo>
                    <a:pt x="1331" y="37"/>
                  </a:lnTo>
                  <a:lnTo>
                    <a:pt x="1424" y="20"/>
                  </a:lnTo>
                  <a:lnTo>
                    <a:pt x="1517" y="8"/>
                  </a:lnTo>
                  <a:lnTo>
                    <a:pt x="1611" y="1"/>
                  </a:lnTo>
                  <a:lnTo>
                    <a:pt x="17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grpSp>
      <p:sp>
        <p:nvSpPr>
          <p:cNvPr id="7" name="ZoneTexte 6"/>
          <p:cNvSpPr txBox="1"/>
          <p:nvPr/>
        </p:nvSpPr>
        <p:spPr>
          <a:xfrm>
            <a:off x="4412637" y="1373908"/>
            <a:ext cx="1090763" cy="13802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200" dirty="0" smtClean="0">
                <a:solidFill>
                  <a:srgbClr val="005EB8">
                    <a:lumMod val="50000"/>
                  </a:srgbClr>
                </a:solidFill>
                <a:latin typeface="Arial"/>
                <a:cs typeface="Times"/>
              </a:rPr>
              <a:t>Objectifs</a:t>
            </a:r>
          </a:p>
          <a:p>
            <a:pPr algn="ctr" defTabSz="457200">
              <a:spcBef>
                <a:spcPct val="20000"/>
              </a:spcBef>
              <a:buClr>
                <a:srgbClr val="003C71"/>
              </a:buClr>
              <a:buSzPct val="125000"/>
            </a:pPr>
            <a:r>
              <a:rPr lang="fr-CA" sz="1200" dirty="0" smtClean="0">
                <a:solidFill>
                  <a:srgbClr val="005EB8">
                    <a:lumMod val="50000"/>
                  </a:srgbClr>
                </a:solidFill>
                <a:latin typeface="Arial"/>
                <a:cs typeface="Times"/>
              </a:rPr>
              <a:t>(pourquoi)</a:t>
            </a:r>
            <a:endParaRPr lang="fr-CA" sz="1200" dirty="0">
              <a:solidFill>
                <a:srgbClr val="005EB8">
                  <a:lumMod val="50000"/>
                </a:srgbClr>
              </a:solidFill>
              <a:latin typeface="Arial"/>
              <a:cs typeface="Times"/>
            </a:endParaRPr>
          </a:p>
        </p:txBody>
      </p:sp>
      <p:sp>
        <p:nvSpPr>
          <p:cNvPr id="20" name="Rectangle à coins arrondis 19"/>
          <p:cNvSpPr/>
          <p:nvPr/>
        </p:nvSpPr>
        <p:spPr>
          <a:xfrm>
            <a:off x="402675" y="682425"/>
            <a:ext cx="3835958" cy="1137043"/>
          </a:xfrm>
          <a:prstGeom prst="roundRect">
            <a:avLst/>
          </a:prstGeom>
          <a:solidFill>
            <a:schemeClr val="bg1"/>
          </a:solidFill>
          <a:ln w="28575" cmpd="dbl">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
        <p:nvSpPr>
          <p:cNvPr id="21" name="ZoneTexte 20"/>
          <p:cNvSpPr txBox="1"/>
          <p:nvPr/>
        </p:nvSpPr>
        <p:spPr>
          <a:xfrm>
            <a:off x="321413" y="787873"/>
            <a:ext cx="2044461" cy="353683"/>
          </a:xfrm>
          <a:prstGeom prst="rect">
            <a:avLst/>
          </a:prstGeom>
        </p:spPr>
        <p:txBody>
          <a:bodyPr vert="horz" wrap="square" lIns="91440" tIns="45720" rIns="91440" bIns="45720" rtlCol="0">
            <a:normAutofit fontScale="92500" lnSpcReduction="10000"/>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
        <p:nvSpPr>
          <p:cNvPr id="26" name="ZoneTexte 25"/>
          <p:cNvSpPr txBox="1"/>
          <p:nvPr/>
        </p:nvSpPr>
        <p:spPr>
          <a:xfrm>
            <a:off x="358074" y="1382533"/>
            <a:ext cx="1090763" cy="138022"/>
          </a:xfrm>
          <a:prstGeom prst="rect">
            <a:avLst/>
          </a:prstGeom>
        </p:spPr>
        <p:txBody>
          <a:bodyPr vert="horz" wrap="square" lIns="91440" tIns="45720" rIns="91440" bIns="45720" rtlCol="0">
            <a:noAutofit/>
          </a:bodyPr>
          <a:lstStyle/>
          <a:p>
            <a:pPr algn="ctr" defTabSz="457200">
              <a:spcBef>
                <a:spcPct val="20000"/>
              </a:spcBef>
              <a:buClr>
                <a:srgbClr val="003C71"/>
              </a:buClr>
              <a:buSzPct val="125000"/>
            </a:pPr>
            <a:r>
              <a:rPr lang="fr-CA" sz="1200" dirty="0" smtClean="0">
                <a:solidFill>
                  <a:srgbClr val="005EB8">
                    <a:lumMod val="50000"/>
                  </a:srgbClr>
                </a:solidFill>
                <a:latin typeface="Arial"/>
                <a:cs typeface="Times"/>
              </a:rPr>
              <a:t>Description (quoi)</a:t>
            </a:r>
            <a:endParaRPr lang="fr-CA" sz="1200" dirty="0">
              <a:solidFill>
                <a:srgbClr val="005EB8">
                  <a:lumMod val="50000"/>
                </a:srgbClr>
              </a:solidFill>
              <a:latin typeface="Arial"/>
              <a:cs typeface="Times"/>
            </a:endParaRPr>
          </a:p>
        </p:txBody>
      </p:sp>
      <p:sp>
        <p:nvSpPr>
          <p:cNvPr id="27" name="Freeform 102"/>
          <p:cNvSpPr>
            <a:spLocks noChangeAspect="1" noEditPoints="1"/>
          </p:cNvSpPr>
          <p:nvPr>
            <p:custDataLst>
              <p:tags r:id="rId2"/>
            </p:custDataLst>
          </p:nvPr>
        </p:nvSpPr>
        <p:spPr bwMode="auto">
          <a:xfrm>
            <a:off x="697080" y="830035"/>
            <a:ext cx="412750" cy="558800"/>
          </a:xfrm>
          <a:custGeom>
            <a:avLst/>
            <a:gdLst>
              <a:gd name="T0" fmla="*/ 2057 w 2600"/>
              <a:gd name="T1" fmla="*/ 2319 h 3528"/>
              <a:gd name="T2" fmla="*/ 2098 w 2600"/>
              <a:gd name="T3" fmla="*/ 2350 h 3528"/>
              <a:gd name="T4" fmla="*/ 2104 w 2600"/>
              <a:gd name="T5" fmla="*/ 2403 h 3528"/>
              <a:gd name="T6" fmla="*/ 2072 w 2600"/>
              <a:gd name="T7" fmla="*/ 2443 h 3528"/>
              <a:gd name="T8" fmla="*/ 501 w 2600"/>
              <a:gd name="T9" fmla="*/ 2453 h 3528"/>
              <a:gd name="T10" fmla="*/ 453 w 2600"/>
              <a:gd name="T11" fmla="*/ 2432 h 3528"/>
              <a:gd name="T12" fmla="*/ 433 w 2600"/>
              <a:gd name="T13" fmla="*/ 2385 h 3528"/>
              <a:gd name="T14" fmla="*/ 453 w 2600"/>
              <a:gd name="T15" fmla="*/ 2337 h 3528"/>
              <a:gd name="T16" fmla="*/ 501 w 2600"/>
              <a:gd name="T17" fmla="*/ 2317 h 3528"/>
              <a:gd name="T18" fmla="*/ 2057 w 2600"/>
              <a:gd name="T19" fmla="*/ 1869 h 3528"/>
              <a:gd name="T20" fmla="*/ 2098 w 2600"/>
              <a:gd name="T21" fmla="*/ 1900 h 3528"/>
              <a:gd name="T22" fmla="*/ 2104 w 2600"/>
              <a:gd name="T23" fmla="*/ 1953 h 3528"/>
              <a:gd name="T24" fmla="*/ 2072 w 2600"/>
              <a:gd name="T25" fmla="*/ 1993 h 3528"/>
              <a:gd name="T26" fmla="*/ 501 w 2600"/>
              <a:gd name="T27" fmla="*/ 2003 h 3528"/>
              <a:gd name="T28" fmla="*/ 453 w 2600"/>
              <a:gd name="T29" fmla="*/ 1982 h 3528"/>
              <a:gd name="T30" fmla="*/ 433 w 2600"/>
              <a:gd name="T31" fmla="*/ 1935 h 3528"/>
              <a:gd name="T32" fmla="*/ 453 w 2600"/>
              <a:gd name="T33" fmla="*/ 1887 h 3528"/>
              <a:gd name="T34" fmla="*/ 501 w 2600"/>
              <a:gd name="T35" fmla="*/ 1867 h 3528"/>
              <a:gd name="T36" fmla="*/ 2057 w 2600"/>
              <a:gd name="T37" fmla="*/ 1427 h 3528"/>
              <a:gd name="T38" fmla="*/ 2098 w 2600"/>
              <a:gd name="T39" fmla="*/ 1458 h 3528"/>
              <a:gd name="T40" fmla="*/ 2104 w 2600"/>
              <a:gd name="T41" fmla="*/ 1510 h 3528"/>
              <a:gd name="T42" fmla="*/ 2072 w 2600"/>
              <a:gd name="T43" fmla="*/ 1551 h 3528"/>
              <a:gd name="T44" fmla="*/ 501 w 2600"/>
              <a:gd name="T45" fmla="*/ 1560 h 3528"/>
              <a:gd name="T46" fmla="*/ 453 w 2600"/>
              <a:gd name="T47" fmla="*/ 1540 h 3528"/>
              <a:gd name="T48" fmla="*/ 433 w 2600"/>
              <a:gd name="T49" fmla="*/ 1492 h 3528"/>
              <a:gd name="T50" fmla="*/ 453 w 2600"/>
              <a:gd name="T51" fmla="*/ 1444 h 3528"/>
              <a:gd name="T52" fmla="*/ 501 w 2600"/>
              <a:gd name="T53" fmla="*/ 1425 h 3528"/>
              <a:gd name="T54" fmla="*/ 2057 w 2600"/>
              <a:gd name="T55" fmla="*/ 969 h 3528"/>
              <a:gd name="T56" fmla="*/ 2098 w 2600"/>
              <a:gd name="T57" fmla="*/ 1000 h 3528"/>
              <a:gd name="T58" fmla="*/ 2104 w 2600"/>
              <a:gd name="T59" fmla="*/ 1053 h 3528"/>
              <a:gd name="T60" fmla="*/ 2072 w 2600"/>
              <a:gd name="T61" fmla="*/ 1094 h 3528"/>
              <a:gd name="T62" fmla="*/ 501 w 2600"/>
              <a:gd name="T63" fmla="*/ 1103 h 3528"/>
              <a:gd name="T64" fmla="*/ 453 w 2600"/>
              <a:gd name="T65" fmla="*/ 1083 h 3528"/>
              <a:gd name="T66" fmla="*/ 433 w 2600"/>
              <a:gd name="T67" fmla="*/ 1034 h 3528"/>
              <a:gd name="T68" fmla="*/ 453 w 2600"/>
              <a:gd name="T69" fmla="*/ 987 h 3528"/>
              <a:gd name="T70" fmla="*/ 501 w 2600"/>
              <a:gd name="T71" fmla="*/ 967 h 3528"/>
              <a:gd name="T72" fmla="*/ 2306 w 2600"/>
              <a:gd name="T73" fmla="*/ 617 h 3528"/>
              <a:gd name="T74" fmla="*/ 202 w 2600"/>
              <a:gd name="T75" fmla="*/ 185 h 3528"/>
              <a:gd name="T76" fmla="*/ 181 w 2600"/>
              <a:gd name="T77" fmla="*/ 217 h 3528"/>
              <a:gd name="T78" fmla="*/ 191 w 2600"/>
              <a:gd name="T79" fmla="*/ 3336 h 3528"/>
              <a:gd name="T80" fmla="*/ 2384 w 2600"/>
              <a:gd name="T81" fmla="*/ 3346 h 3528"/>
              <a:gd name="T82" fmla="*/ 2416 w 2600"/>
              <a:gd name="T83" fmla="*/ 3325 h 3528"/>
              <a:gd name="T84" fmla="*/ 1946 w 2600"/>
              <a:gd name="T85" fmla="*/ 799 h 3528"/>
              <a:gd name="T86" fmla="*/ 1882 w 2600"/>
              <a:gd name="T87" fmla="*/ 772 h 3528"/>
              <a:gd name="T88" fmla="*/ 1855 w 2600"/>
              <a:gd name="T89" fmla="*/ 709 h 3528"/>
              <a:gd name="T90" fmla="*/ 216 w 2600"/>
              <a:gd name="T91" fmla="*/ 0 h 3528"/>
              <a:gd name="T92" fmla="*/ 2600 w 2600"/>
              <a:gd name="T93" fmla="*/ 3312 h 3528"/>
              <a:gd name="T94" fmla="*/ 2576 w 2600"/>
              <a:gd name="T95" fmla="*/ 3411 h 3528"/>
              <a:gd name="T96" fmla="*/ 2511 w 2600"/>
              <a:gd name="T97" fmla="*/ 3486 h 3528"/>
              <a:gd name="T98" fmla="*/ 2419 w 2600"/>
              <a:gd name="T99" fmla="*/ 3526 h 3528"/>
              <a:gd name="T100" fmla="*/ 181 w 2600"/>
              <a:gd name="T101" fmla="*/ 3526 h 3528"/>
              <a:gd name="T102" fmla="*/ 89 w 2600"/>
              <a:gd name="T103" fmla="*/ 3486 h 3528"/>
              <a:gd name="T104" fmla="*/ 24 w 2600"/>
              <a:gd name="T105" fmla="*/ 3411 h 3528"/>
              <a:gd name="T106" fmla="*/ 0 w 2600"/>
              <a:gd name="T107" fmla="*/ 3312 h 3528"/>
              <a:gd name="T108" fmla="*/ 11 w 2600"/>
              <a:gd name="T109" fmla="*/ 149 h 3528"/>
              <a:gd name="T110" fmla="*/ 64 w 2600"/>
              <a:gd name="T111" fmla="*/ 64 h 3528"/>
              <a:gd name="T112" fmla="*/ 148 w 2600"/>
              <a:gd name="T113" fmla="*/ 11 h 3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00" h="3528">
                <a:moveTo>
                  <a:pt x="501" y="2317"/>
                </a:moveTo>
                <a:lnTo>
                  <a:pt x="2038" y="2317"/>
                </a:lnTo>
                <a:lnTo>
                  <a:pt x="2057" y="2319"/>
                </a:lnTo>
                <a:lnTo>
                  <a:pt x="2072" y="2326"/>
                </a:lnTo>
                <a:lnTo>
                  <a:pt x="2087" y="2337"/>
                </a:lnTo>
                <a:lnTo>
                  <a:pt x="2098" y="2350"/>
                </a:lnTo>
                <a:lnTo>
                  <a:pt x="2104" y="2366"/>
                </a:lnTo>
                <a:lnTo>
                  <a:pt x="2106" y="2385"/>
                </a:lnTo>
                <a:lnTo>
                  <a:pt x="2104" y="2403"/>
                </a:lnTo>
                <a:lnTo>
                  <a:pt x="2098" y="2419"/>
                </a:lnTo>
                <a:lnTo>
                  <a:pt x="2087" y="2432"/>
                </a:lnTo>
                <a:lnTo>
                  <a:pt x="2072" y="2443"/>
                </a:lnTo>
                <a:lnTo>
                  <a:pt x="2057" y="2450"/>
                </a:lnTo>
                <a:lnTo>
                  <a:pt x="2038" y="2453"/>
                </a:lnTo>
                <a:lnTo>
                  <a:pt x="501" y="2453"/>
                </a:lnTo>
                <a:lnTo>
                  <a:pt x="482" y="2450"/>
                </a:lnTo>
                <a:lnTo>
                  <a:pt x="466" y="2443"/>
                </a:lnTo>
                <a:lnTo>
                  <a:pt x="453" y="2432"/>
                </a:lnTo>
                <a:lnTo>
                  <a:pt x="442" y="2419"/>
                </a:lnTo>
                <a:lnTo>
                  <a:pt x="435" y="2403"/>
                </a:lnTo>
                <a:lnTo>
                  <a:pt x="433" y="2385"/>
                </a:lnTo>
                <a:lnTo>
                  <a:pt x="435" y="2366"/>
                </a:lnTo>
                <a:lnTo>
                  <a:pt x="442" y="2350"/>
                </a:lnTo>
                <a:lnTo>
                  <a:pt x="453" y="2337"/>
                </a:lnTo>
                <a:lnTo>
                  <a:pt x="466" y="2326"/>
                </a:lnTo>
                <a:lnTo>
                  <a:pt x="482" y="2319"/>
                </a:lnTo>
                <a:lnTo>
                  <a:pt x="501" y="2317"/>
                </a:lnTo>
                <a:close/>
                <a:moveTo>
                  <a:pt x="501" y="1867"/>
                </a:moveTo>
                <a:lnTo>
                  <a:pt x="2038" y="1867"/>
                </a:lnTo>
                <a:lnTo>
                  <a:pt x="2057" y="1869"/>
                </a:lnTo>
                <a:lnTo>
                  <a:pt x="2072" y="1876"/>
                </a:lnTo>
                <a:lnTo>
                  <a:pt x="2087" y="1887"/>
                </a:lnTo>
                <a:lnTo>
                  <a:pt x="2098" y="1900"/>
                </a:lnTo>
                <a:lnTo>
                  <a:pt x="2104" y="1916"/>
                </a:lnTo>
                <a:lnTo>
                  <a:pt x="2106" y="1935"/>
                </a:lnTo>
                <a:lnTo>
                  <a:pt x="2104" y="1953"/>
                </a:lnTo>
                <a:lnTo>
                  <a:pt x="2098" y="1969"/>
                </a:lnTo>
                <a:lnTo>
                  <a:pt x="2087" y="1982"/>
                </a:lnTo>
                <a:lnTo>
                  <a:pt x="2072" y="1993"/>
                </a:lnTo>
                <a:lnTo>
                  <a:pt x="2057" y="2000"/>
                </a:lnTo>
                <a:lnTo>
                  <a:pt x="2038" y="2003"/>
                </a:lnTo>
                <a:lnTo>
                  <a:pt x="501" y="2003"/>
                </a:lnTo>
                <a:lnTo>
                  <a:pt x="482" y="2000"/>
                </a:lnTo>
                <a:lnTo>
                  <a:pt x="466" y="1993"/>
                </a:lnTo>
                <a:lnTo>
                  <a:pt x="453" y="1982"/>
                </a:lnTo>
                <a:lnTo>
                  <a:pt x="442" y="1969"/>
                </a:lnTo>
                <a:lnTo>
                  <a:pt x="435" y="1953"/>
                </a:lnTo>
                <a:lnTo>
                  <a:pt x="433" y="1935"/>
                </a:lnTo>
                <a:lnTo>
                  <a:pt x="435" y="1916"/>
                </a:lnTo>
                <a:lnTo>
                  <a:pt x="442" y="1900"/>
                </a:lnTo>
                <a:lnTo>
                  <a:pt x="453" y="1887"/>
                </a:lnTo>
                <a:lnTo>
                  <a:pt x="466" y="1876"/>
                </a:lnTo>
                <a:lnTo>
                  <a:pt x="482" y="1869"/>
                </a:lnTo>
                <a:lnTo>
                  <a:pt x="501" y="1867"/>
                </a:lnTo>
                <a:close/>
                <a:moveTo>
                  <a:pt x="501" y="1425"/>
                </a:moveTo>
                <a:lnTo>
                  <a:pt x="2038" y="1425"/>
                </a:lnTo>
                <a:lnTo>
                  <a:pt x="2057" y="1427"/>
                </a:lnTo>
                <a:lnTo>
                  <a:pt x="2072" y="1433"/>
                </a:lnTo>
                <a:lnTo>
                  <a:pt x="2087" y="1444"/>
                </a:lnTo>
                <a:lnTo>
                  <a:pt x="2098" y="1458"/>
                </a:lnTo>
                <a:lnTo>
                  <a:pt x="2104" y="1474"/>
                </a:lnTo>
                <a:lnTo>
                  <a:pt x="2106" y="1492"/>
                </a:lnTo>
                <a:lnTo>
                  <a:pt x="2104" y="1510"/>
                </a:lnTo>
                <a:lnTo>
                  <a:pt x="2098" y="1527"/>
                </a:lnTo>
                <a:lnTo>
                  <a:pt x="2087" y="1540"/>
                </a:lnTo>
                <a:lnTo>
                  <a:pt x="2072" y="1551"/>
                </a:lnTo>
                <a:lnTo>
                  <a:pt x="2057" y="1558"/>
                </a:lnTo>
                <a:lnTo>
                  <a:pt x="2038" y="1560"/>
                </a:lnTo>
                <a:lnTo>
                  <a:pt x="501" y="1560"/>
                </a:lnTo>
                <a:lnTo>
                  <a:pt x="482" y="1558"/>
                </a:lnTo>
                <a:lnTo>
                  <a:pt x="466" y="1551"/>
                </a:lnTo>
                <a:lnTo>
                  <a:pt x="453" y="1540"/>
                </a:lnTo>
                <a:lnTo>
                  <a:pt x="442" y="1527"/>
                </a:lnTo>
                <a:lnTo>
                  <a:pt x="435" y="1510"/>
                </a:lnTo>
                <a:lnTo>
                  <a:pt x="433" y="1492"/>
                </a:lnTo>
                <a:lnTo>
                  <a:pt x="435" y="1474"/>
                </a:lnTo>
                <a:lnTo>
                  <a:pt x="442" y="1458"/>
                </a:lnTo>
                <a:lnTo>
                  <a:pt x="453" y="1444"/>
                </a:lnTo>
                <a:lnTo>
                  <a:pt x="466" y="1433"/>
                </a:lnTo>
                <a:lnTo>
                  <a:pt x="482" y="1427"/>
                </a:lnTo>
                <a:lnTo>
                  <a:pt x="501" y="1425"/>
                </a:lnTo>
                <a:close/>
                <a:moveTo>
                  <a:pt x="501" y="967"/>
                </a:moveTo>
                <a:lnTo>
                  <a:pt x="2038" y="967"/>
                </a:lnTo>
                <a:lnTo>
                  <a:pt x="2057" y="969"/>
                </a:lnTo>
                <a:lnTo>
                  <a:pt x="2072" y="976"/>
                </a:lnTo>
                <a:lnTo>
                  <a:pt x="2087" y="987"/>
                </a:lnTo>
                <a:lnTo>
                  <a:pt x="2098" y="1000"/>
                </a:lnTo>
                <a:lnTo>
                  <a:pt x="2104" y="1017"/>
                </a:lnTo>
                <a:lnTo>
                  <a:pt x="2106" y="1034"/>
                </a:lnTo>
                <a:lnTo>
                  <a:pt x="2104" y="1053"/>
                </a:lnTo>
                <a:lnTo>
                  <a:pt x="2098" y="1069"/>
                </a:lnTo>
                <a:lnTo>
                  <a:pt x="2087" y="1083"/>
                </a:lnTo>
                <a:lnTo>
                  <a:pt x="2072" y="1094"/>
                </a:lnTo>
                <a:lnTo>
                  <a:pt x="2057" y="1100"/>
                </a:lnTo>
                <a:lnTo>
                  <a:pt x="2038" y="1103"/>
                </a:lnTo>
                <a:lnTo>
                  <a:pt x="501" y="1103"/>
                </a:lnTo>
                <a:lnTo>
                  <a:pt x="482" y="1100"/>
                </a:lnTo>
                <a:lnTo>
                  <a:pt x="466" y="1094"/>
                </a:lnTo>
                <a:lnTo>
                  <a:pt x="453" y="1083"/>
                </a:lnTo>
                <a:lnTo>
                  <a:pt x="442" y="1069"/>
                </a:lnTo>
                <a:lnTo>
                  <a:pt x="435" y="1053"/>
                </a:lnTo>
                <a:lnTo>
                  <a:pt x="433" y="1034"/>
                </a:lnTo>
                <a:lnTo>
                  <a:pt x="435" y="1017"/>
                </a:lnTo>
                <a:lnTo>
                  <a:pt x="442" y="1000"/>
                </a:lnTo>
                <a:lnTo>
                  <a:pt x="453" y="987"/>
                </a:lnTo>
                <a:lnTo>
                  <a:pt x="466" y="976"/>
                </a:lnTo>
                <a:lnTo>
                  <a:pt x="482" y="969"/>
                </a:lnTo>
                <a:lnTo>
                  <a:pt x="501" y="967"/>
                </a:lnTo>
                <a:close/>
                <a:moveTo>
                  <a:pt x="2036" y="325"/>
                </a:moveTo>
                <a:lnTo>
                  <a:pt x="2036" y="617"/>
                </a:lnTo>
                <a:lnTo>
                  <a:pt x="2306" y="617"/>
                </a:lnTo>
                <a:lnTo>
                  <a:pt x="2036" y="325"/>
                </a:lnTo>
                <a:close/>
                <a:moveTo>
                  <a:pt x="216" y="182"/>
                </a:moveTo>
                <a:lnTo>
                  <a:pt x="202" y="185"/>
                </a:lnTo>
                <a:lnTo>
                  <a:pt x="191" y="193"/>
                </a:lnTo>
                <a:lnTo>
                  <a:pt x="184" y="204"/>
                </a:lnTo>
                <a:lnTo>
                  <a:pt x="181" y="217"/>
                </a:lnTo>
                <a:lnTo>
                  <a:pt x="181" y="3312"/>
                </a:lnTo>
                <a:lnTo>
                  <a:pt x="184" y="3325"/>
                </a:lnTo>
                <a:lnTo>
                  <a:pt x="191" y="3336"/>
                </a:lnTo>
                <a:lnTo>
                  <a:pt x="202" y="3344"/>
                </a:lnTo>
                <a:lnTo>
                  <a:pt x="216" y="3346"/>
                </a:lnTo>
                <a:lnTo>
                  <a:pt x="2384" y="3346"/>
                </a:lnTo>
                <a:lnTo>
                  <a:pt x="2397" y="3344"/>
                </a:lnTo>
                <a:lnTo>
                  <a:pt x="2408" y="3336"/>
                </a:lnTo>
                <a:lnTo>
                  <a:pt x="2416" y="3325"/>
                </a:lnTo>
                <a:lnTo>
                  <a:pt x="2418" y="3312"/>
                </a:lnTo>
                <a:lnTo>
                  <a:pt x="2418" y="799"/>
                </a:lnTo>
                <a:lnTo>
                  <a:pt x="1946" y="799"/>
                </a:lnTo>
                <a:lnTo>
                  <a:pt x="1922" y="795"/>
                </a:lnTo>
                <a:lnTo>
                  <a:pt x="1900" y="787"/>
                </a:lnTo>
                <a:lnTo>
                  <a:pt x="1882" y="772"/>
                </a:lnTo>
                <a:lnTo>
                  <a:pt x="1867" y="754"/>
                </a:lnTo>
                <a:lnTo>
                  <a:pt x="1859" y="733"/>
                </a:lnTo>
                <a:lnTo>
                  <a:pt x="1855" y="709"/>
                </a:lnTo>
                <a:lnTo>
                  <a:pt x="1855" y="182"/>
                </a:lnTo>
                <a:lnTo>
                  <a:pt x="216" y="182"/>
                </a:lnTo>
                <a:close/>
                <a:moveTo>
                  <a:pt x="216" y="0"/>
                </a:moveTo>
                <a:lnTo>
                  <a:pt x="1986" y="0"/>
                </a:lnTo>
                <a:lnTo>
                  <a:pt x="2600" y="669"/>
                </a:lnTo>
                <a:lnTo>
                  <a:pt x="2600" y="3312"/>
                </a:lnTo>
                <a:lnTo>
                  <a:pt x="2597" y="3347"/>
                </a:lnTo>
                <a:lnTo>
                  <a:pt x="2589" y="3380"/>
                </a:lnTo>
                <a:lnTo>
                  <a:pt x="2576" y="3411"/>
                </a:lnTo>
                <a:lnTo>
                  <a:pt x="2558" y="3440"/>
                </a:lnTo>
                <a:lnTo>
                  <a:pt x="2536" y="3465"/>
                </a:lnTo>
                <a:lnTo>
                  <a:pt x="2511" y="3486"/>
                </a:lnTo>
                <a:lnTo>
                  <a:pt x="2483" y="3504"/>
                </a:lnTo>
                <a:lnTo>
                  <a:pt x="2452" y="3517"/>
                </a:lnTo>
                <a:lnTo>
                  <a:pt x="2419" y="3526"/>
                </a:lnTo>
                <a:lnTo>
                  <a:pt x="2384" y="3528"/>
                </a:lnTo>
                <a:lnTo>
                  <a:pt x="216" y="3528"/>
                </a:lnTo>
                <a:lnTo>
                  <a:pt x="181" y="3526"/>
                </a:lnTo>
                <a:lnTo>
                  <a:pt x="148" y="3517"/>
                </a:lnTo>
                <a:lnTo>
                  <a:pt x="116" y="3504"/>
                </a:lnTo>
                <a:lnTo>
                  <a:pt x="89" y="3486"/>
                </a:lnTo>
                <a:lnTo>
                  <a:pt x="64" y="3465"/>
                </a:lnTo>
                <a:lnTo>
                  <a:pt x="42" y="3440"/>
                </a:lnTo>
                <a:lnTo>
                  <a:pt x="24" y="3411"/>
                </a:lnTo>
                <a:lnTo>
                  <a:pt x="11" y="3380"/>
                </a:lnTo>
                <a:lnTo>
                  <a:pt x="3" y="3347"/>
                </a:lnTo>
                <a:lnTo>
                  <a:pt x="0" y="3312"/>
                </a:lnTo>
                <a:lnTo>
                  <a:pt x="0" y="217"/>
                </a:lnTo>
                <a:lnTo>
                  <a:pt x="3" y="182"/>
                </a:lnTo>
                <a:lnTo>
                  <a:pt x="11" y="149"/>
                </a:lnTo>
                <a:lnTo>
                  <a:pt x="24" y="118"/>
                </a:lnTo>
                <a:lnTo>
                  <a:pt x="42" y="89"/>
                </a:lnTo>
                <a:lnTo>
                  <a:pt x="64" y="64"/>
                </a:lnTo>
                <a:lnTo>
                  <a:pt x="89" y="42"/>
                </a:lnTo>
                <a:lnTo>
                  <a:pt x="116" y="24"/>
                </a:lnTo>
                <a:lnTo>
                  <a:pt x="148" y="11"/>
                </a:lnTo>
                <a:lnTo>
                  <a:pt x="181" y="3"/>
                </a:lnTo>
                <a:lnTo>
                  <a:pt x="216"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28" name="ZoneTexte 27"/>
          <p:cNvSpPr txBox="1"/>
          <p:nvPr/>
        </p:nvSpPr>
        <p:spPr>
          <a:xfrm>
            <a:off x="1343643" y="701475"/>
            <a:ext cx="2940210" cy="923435"/>
          </a:xfrm>
          <a:prstGeom prst="rect">
            <a:avLst/>
          </a:prstGeom>
        </p:spPr>
        <p:txBody>
          <a:bodyPr vert="horz" wrap="square" lIns="91440" tIns="45720" rIns="91440" bIns="45720" rtlCol="0">
            <a:noAutofit/>
          </a:bodyPr>
          <a:lstStyle/>
          <a:p>
            <a:pPr>
              <a:defRPr/>
            </a:pPr>
            <a:r>
              <a:rPr lang="fr-CA" sz="1200" kern="0" dirty="0">
                <a:solidFill>
                  <a:srgbClr val="5B9BD5">
                    <a:lumMod val="50000"/>
                  </a:srgbClr>
                </a:solidFill>
                <a:latin typeface="Calibri" panose="020F0502020204030204"/>
              </a:rPr>
              <a:t>Analyser </a:t>
            </a:r>
            <a:r>
              <a:rPr lang="fr-CA" sz="1200" kern="0" dirty="0" smtClean="0">
                <a:solidFill>
                  <a:srgbClr val="5B9BD5">
                    <a:lumMod val="50000"/>
                  </a:srgbClr>
                </a:solidFill>
                <a:latin typeface="Calibri" panose="020F0502020204030204"/>
              </a:rPr>
              <a:t>le </a:t>
            </a:r>
            <a:r>
              <a:rPr lang="fr-CA" sz="1200" b="1" kern="0" dirty="0" smtClean="0">
                <a:solidFill>
                  <a:srgbClr val="5B9BD5">
                    <a:lumMod val="50000"/>
                  </a:srgbClr>
                </a:solidFill>
                <a:latin typeface="Calibri" panose="020F0502020204030204"/>
              </a:rPr>
              <a:t>problème et/ou l’opportunité d’affaires </a:t>
            </a:r>
            <a:r>
              <a:rPr lang="fr-CA" sz="1200" kern="0" dirty="0" smtClean="0">
                <a:solidFill>
                  <a:srgbClr val="5B9BD5">
                    <a:lumMod val="50000"/>
                  </a:srgbClr>
                </a:solidFill>
                <a:latin typeface="Calibri" panose="020F0502020204030204"/>
              </a:rPr>
              <a:t>et </a:t>
            </a:r>
            <a:r>
              <a:rPr lang="fr-CA" sz="1200" b="1" kern="0" dirty="0" smtClean="0">
                <a:solidFill>
                  <a:srgbClr val="5B9BD5">
                    <a:lumMod val="50000"/>
                  </a:srgbClr>
                </a:solidFill>
                <a:latin typeface="Calibri" panose="020F0502020204030204"/>
              </a:rPr>
              <a:t>l’environnement</a:t>
            </a:r>
            <a:r>
              <a:rPr lang="fr-CA" sz="1200" kern="0" dirty="0" smtClean="0">
                <a:solidFill>
                  <a:srgbClr val="5B9BD5">
                    <a:lumMod val="50000"/>
                  </a:srgbClr>
                </a:solidFill>
                <a:latin typeface="Calibri" panose="020F0502020204030204"/>
              </a:rPr>
              <a:t> (interne et externe) de </a:t>
            </a:r>
            <a:r>
              <a:rPr lang="fr-CA" sz="1200" kern="0" dirty="0">
                <a:solidFill>
                  <a:srgbClr val="5B9BD5">
                    <a:lumMod val="50000"/>
                  </a:srgbClr>
                </a:solidFill>
                <a:latin typeface="Calibri" panose="020F0502020204030204"/>
              </a:rPr>
              <a:t>l’organisation pour </a:t>
            </a:r>
            <a:r>
              <a:rPr lang="fr-CA" sz="1200" kern="0" dirty="0" smtClean="0">
                <a:solidFill>
                  <a:srgbClr val="5B9BD5">
                    <a:lumMod val="50000"/>
                  </a:srgbClr>
                </a:solidFill>
                <a:latin typeface="Calibri" panose="020F0502020204030204"/>
              </a:rPr>
              <a:t>cristalliser les </a:t>
            </a:r>
            <a:r>
              <a:rPr lang="fr-CA" sz="1200" b="1" kern="0" dirty="0" smtClean="0">
                <a:solidFill>
                  <a:srgbClr val="5B9BD5">
                    <a:lumMod val="50000"/>
                  </a:srgbClr>
                </a:solidFill>
                <a:latin typeface="Calibri" panose="020F0502020204030204"/>
              </a:rPr>
              <a:t>besoins</a:t>
            </a:r>
            <a:r>
              <a:rPr lang="fr-CA" sz="1200" kern="0" dirty="0" smtClean="0">
                <a:solidFill>
                  <a:srgbClr val="5B9BD5">
                    <a:lumMod val="50000"/>
                  </a:srgbClr>
                </a:solidFill>
                <a:latin typeface="Calibri" panose="020F0502020204030204"/>
              </a:rPr>
              <a:t> et circonscrire </a:t>
            </a:r>
            <a:r>
              <a:rPr lang="fr-CA" sz="1200" b="1" kern="0" dirty="0" smtClean="0">
                <a:solidFill>
                  <a:srgbClr val="5B9BD5">
                    <a:lumMod val="50000"/>
                  </a:srgbClr>
                </a:solidFill>
                <a:latin typeface="Calibri" panose="020F0502020204030204"/>
              </a:rPr>
              <a:t>l’envergure « scope » </a:t>
            </a:r>
            <a:r>
              <a:rPr lang="fr-CA" sz="1200" kern="0" dirty="0" smtClean="0">
                <a:solidFill>
                  <a:srgbClr val="5B9BD5">
                    <a:lumMod val="50000"/>
                  </a:srgbClr>
                </a:solidFill>
                <a:latin typeface="Calibri" panose="020F0502020204030204"/>
              </a:rPr>
              <a:t>de la solution (i.e.: du produit).</a:t>
            </a:r>
            <a:endParaRPr lang="en-US" sz="1200" kern="0" dirty="0">
              <a:solidFill>
                <a:srgbClr val="5B9BD5">
                  <a:lumMod val="50000"/>
                </a:srgbClr>
              </a:solidFill>
              <a:latin typeface="Calibri" panose="020F0502020204030204"/>
            </a:endParaRPr>
          </a:p>
        </p:txBody>
      </p:sp>
      <p:sp>
        <p:nvSpPr>
          <p:cNvPr id="29" name="ZoneTexte 28"/>
          <p:cNvSpPr txBox="1"/>
          <p:nvPr/>
        </p:nvSpPr>
        <p:spPr>
          <a:xfrm>
            <a:off x="5280981" y="692696"/>
            <a:ext cx="3467483" cy="1006138"/>
          </a:xfrm>
          <a:prstGeom prst="rect">
            <a:avLst/>
          </a:prstGeom>
        </p:spPr>
        <p:txBody>
          <a:bodyPr vert="horz" wrap="square" lIns="91440" tIns="45720" rIns="91440" bIns="45720" rtlCol="0">
            <a:noAutofit/>
          </a:bodyPr>
          <a:lstStyle>
            <a:defPPr>
              <a:defRPr lang="en-US"/>
            </a:defPPr>
            <a:lvl1pPr lvl="0" defTabSz="914400">
              <a:defRPr sz="1400" kern="0">
                <a:solidFill>
                  <a:srgbClr val="5B9BD5">
                    <a:lumMod val="50000"/>
                  </a:srgbClr>
                </a:solidFill>
                <a:latin typeface="Calibri" panose="020F0502020204030204"/>
              </a:defRPr>
            </a:lvl1pPr>
          </a:lstStyle>
          <a:p>
            <a:pPr marL="285750" indent="-285750">
              <a:buFont typeface="Arial" panose="020B0604020202020204" pitchFamily="34" charset="0"/>
              <a:buChar char="•"/>
            </a:pPr>
            <a:r>
              <a:rPr lang="fr-CA" sz="1200" b="1" dirty="0"/>
              <a:t>Comprendre</a:t>
            </a:r>
            <a:r>
              <a:rPr lang="fr-CA" sz="1200" dirty="0"/>
              <a:t> </a:t>
            </a:r>
            <a:r>
              <a:rPr lang="fr-CA" sz="1200" dirty="0" smtClean="0"/>
              <a:t>le problème </a:t>
            </a:r>
            <a:r>
              <a:rPr lang="fr-CA" sz="1200" dirty="0"/>
              <a:t>ou l’opportunité </a:t>
            </a:r>
            <a:r>
              <a:rPr lang="fr-CA" sz="1200" dirty="0" smtClean="0"/>
              <a:t>;</a:t>
            </a:r>
          </a:p>
          <a:p>
            <a:pPr marL="285750" indent="-285750">
              <a:buFont typeface="Arial" panose="020B0604020202020204" pitchFamily="34" charset="0"/>
              <a:buChar char="•"/>
            </a:pPr>
            <a:r>
              <a:rPr lang="fr-CA" sz="1200" b="1" dirty="0" smtClean="0"/>
              <a:t>Cristalliser</a:t>
            </a:r>
            <a:r>
              <a:rPr lang="fr-CA" sz="1200" dirty="0" smtClean="0"/>
              <a:t> les besoins d’affaires ;</a:t>
            </a:r>
            <a:endParaRPr lang="fr-CA" sz="1200" dirty="0"/>
          </a:p>
          <a:p>
            <a:pPr marL="285750" indent="-285750">
              <a:buFont typeface="Arial" panose="020B0604020202020204" pitchFamily="34" charset="0"/>
              <a:buChar char="•"/>
            </a:pPr>
            <a:r>
              <a:rPr lang="fr-CA" sz="1200" b="1" dirty="0"/>
              <a:t>Évaluer</a:t>
            </a:r>
            <a:r>
              <a:rPr lang="fr-CA" sz="1200" dirty="0"/>
              <a:t> </a:t>
            </a:r>
            <a:r>
              <a:rPr lang="fr-CA" sz="1200" dirty="0" smtClean="0"/>
              <a:t> les écarts « gap » ;</a:t>
            </a:r>
          </a:p>
          <a:p>
            <a:pPr marL="285750" indent="-285750">
              <a:buFont typeface="Arial" panose="020B0604020202020204" pitchFamily="34" charset="0"/>
              <a:buChar char="•"/>
            </a:pPr>
            <a:r>
              <a:rPr lang="fr-CA" sz="1200" b="1" dirty="0" smtClean="0"/>
              <a:t>Évaluer </a:t>
            </a:r>
            <a:r>
              <a:rPr lang="fr-CA" sz="1200" dirty="0" smtClean="0"/>
              <a:t>les différentes solutions «</a:t>
            </a:r>
            <a:r>
              <a:rPr lang="fr-CA" sz="1200" b="1" u="sng" dirty="0" smtClean="0"/>
              <a:t> HIGH LEVEL</a:t>
            </a:r>
            <a:r>
              <a:rPr lang="fr-CA" sz="1200" dirty="0" smtClean="0"/>
              <a:t> » possibles ;</a:t>
            </a:r>
          </a:p>
          <a:p>
            <a:pPr marL="285750" indent="-285750">
              <a:buFont typeface="Arial" panose="020B0604020202020204" pitchFamily="34" charset="0"/>
              <a:buChar char="•"/>
            </a:pPr>
            <a:r>
              <a:rPr lang="fr-CA" sz="1200" b="1" dirty="0" smtClean="0"/>
              <a:t>Recommander</a:t>
            </a:r>
            <a:r>
              <a:rPr lang="fr-CA" sz="1200" dirty="0" smtClean="0"/>
              <a:t> la solution la plus pertinente.</a:t>
            </a:r>
            <a:endParaRPr lang="fr-CA" sz="1200" dirty="0"/>
          </a:p>
        </p:txBody>
      </p:sp>
      <p:sp>
        <p:nvSpPr>
          <p:cNvPr id="31" name="Rectangle 30"/>
          <p:cNvSpPr/>
          <p:nvPr/>
        </p:nvSpPr>
        <p:spPr>
          <a:xfrm>
            <a:off x="158121" y="2315863"/>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1 -  Cristalliser les besoin d’affaires, les motivations et s’entendre </a:t>
            </a:r>
            <a:endParaRPr lang="fr-CA" sz="1200" b="1" dirty="0">
              <a:solidFill>
                <a:prstClr val="white"/>
              </a:solidFill>
            </a:endParaRPr>
          </a:p>
        </p:txBody>
      </p:sp>
      <p:sp>
        <p:nvSpPr>
          <p:cNvPr id="24" name="Rectangle 23"/>
          <p:cNvSpPr/>
          <p:nvPr/>
        </p:nvSpPr>
        <p:spPr>
          <a:xfrm>
            <a:off x="158121" y="2591895"/>
            <a:ext cx="28800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Problème d’affaires ou opportunité exprimée</a:t>
            </a:r>
          </a:p>
        </p:txBody>
      </p:sp>
      <p:sp>
        <p:nvSpPr>
          <p:cNvPr id="37" name="Rectangle 36"/>
          <p:cNvSpPr/>
          <p:nvPr/>
        </p:nvSpPr>
        <p:spPr>
          <a:xfrm>
            <a:off x="3152776" y="2584144"/>
            <a:ext cx="27432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Recueille l’information, cristalliser le problème </a:t>
            </a:r>
            <a:r>
              <a:rPr lang="fr-CA" sz="1100" dirty="0">
                <a:solidFill>
                  <a:srgbClr val="005EB8">
                    <a:lumMod val="50000"/>
                  </a:srgbClr>
                </a:solidFill>
              </a:rPr>
              <a:t>/</a:t>
            </a:r>
            <a:r>
              <a:rPr lang="fr-CA" sz="1100" dirty="0" smtClean="0">
                <a:solidFill>
                  <a:srgbClr val="005EB8">
                    <a:lumMod val="50000"/>
                  </a:srgbClr>
                </a:solidFill>
              </a:rPr>
              <a:t> l’opportunité (quoi) et comprend les motivations.(pourquoi).</a:t>
            </a:r>
          </a:p>
        </p:txBody>
      </p:sp>
      <p:sp>
        <p:nvSpPr>
          <p:cNvPr id="38" name="Rectangle 37"/>
          <p:cNvSpPr/>
          <p:nvPr/>
        </p:nvSpPr>
        <p:spPr>
          <a:xfrm>
            <a:off x="154171" y="2103994"/>
            <a:ext cx="2880000" cy="21186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ÉTAPES ET INTRANT(S)</a:t>
            </a:r>
          </a:p>
        </p:txBody>
      </p:sp>
      <p:sp>
        <p:nvSpPr>
          <p:cNvPr id="39" name="Rectangle 38"/>
          <p:cNvSpPr/>
          <p:nvPr/>
        </p:nvSpPr>
        <p:spPr>
          <a:xfrm>
            <a:off x="3140849" y="2103993"/>
            <a:ext cx="2755127" cy="2118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DEFINITION</a:t>
            </a:r>
          </a:p>
        </p:txBody>
      </p:sp>
      <p:sp>
        <p:nvSpPr>
          <p:cNvPr id="40" name="Rectangle 39"/>
          <p:cNvSpPr/>
          <p:nvPr/>
        </p:nvSpPr>
        <p:spPr>
          <a:xfrm>
            <a:off x="6029325" y="2584144"/>
            <a:ext cx="2743200" cy="5049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Wingdings" panose="05000000000000000000" pitchFamily="2" charset="2"/>
              <a:buChar char="ü"/>
            </a:pPr>
            <a:r>
              <a:rPr lang="fr-CA" sz="1100" i="1" dirty="0" smtClean="0">
                <a:solidFill>
                  <a:srgbClr val="005EB8">
                    <a:lumMod val="50000"/>
                  </a:srgbClr>
                </a:solidFill>
              </a:rPr>
              <a:t>Énoncé </a:t>
            </a:r>
            <a:r>
              <a:rPr lang="fr-CA" sz="1100" i="1" dirty="0" smtClean="0">
                <a:solidFill>
                  <a:srgbClr val="005EB8">
                    <a:lumMod val="50000"/>
                  </a:srgbClr>
                </a:solidFill>
                <a:sym typeface="Wingdings" panose="05000000000000000000" pitchFamily="2" charset="2"/>
              </a:rPr>
              <a:t></a:t>
            </a:r>
            <a:r>
              <a:rPr lang="fr-CA" sz="1100" i="1" dirty="0" smtClean="0">
                <a:solidFill>
                  <a:srgbClr val="005EB8">
                    <a:lumMod val="50000"/>
                  </a:srgbClr>
                </a:solidFill>
              </a:rPr>
              <a:t> </a:t>
            </a:r>
            <a:r>
              <a:rPr lang="fr-CA" sz="1100" i="1" dirty="0">
                <a:solidFill>
                  <a:srgbClr val="005EB8">
                    <a:lumMod val="50000"/>
                  </a:srgbClr>
                </a:solidFill>
              </a:rPr>
              <a:t> </a:t>
            </a:r>
            <a:r>
              <a:rPr lang="fr-CA" sz="1100" i="1" dirty="0" smtClean="0">
                <a:solidFill>
                  <a:srgbClr val="005EB8">
                    <a:lumMod val="50000"/>
                  </a:srgbClr>
                </a:solidFill>
              </a:rPr>
              <a:t>(écrit ) du problème / de l’opportunité, entériné et approuvé par les parties prenantes</a:t>
            </a:r>
            <a:r>
              <a:rPr lang="fr-CA" sz="1100" i="1" dirty="0" smtClean="0">
                <a:solidFill>
                  <a:srgbClr val="002060"/>
                </a:solidFill>
              </a:rPr>
              <a:t>.  On s’entend!</a:t>
            </a:r>
          </a:p>
        </p:txBody>
      </p:sp>
      <p:sp>
        <p:nvSpPr>
          <p:cNvPr id="41" name="Rectangle 40"/>
          <p:cNvSpPr/>
          <p:nvPr/>
        </p:nvSpPr>
        <p:spPr>
          <a:xfrm>
            <a:off x="5790275" y="2103993"/>
            <a:ext cx="2991775" cy="2118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defTabSz="457200"/>
            <a:r>
              <a:rPr lang="fr-CA" sz="1100" b="1" dirty="0" smtClean="0">
                <a:solidFill>
                  <a:prstClr val="white"/>
                </a:solidFill>
              </a:rPr>
              <a:t>EXTRANT(S)</a:t>
            </a:r>
          </a:p>
        </p:txBody>
      </p:sp>
      <p:sp>
        <p:nvSpPr>
          <p:cNvPr id="48" name="Rectangle 47"/>
          <p:cNvSpPr/>
          <p:nvPr/>
        </p:nvSpPr>
        <p:spPr>
          <a:xfrm>
            <a:off x="167646" y="3096913"/>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2 – Analyser les écarts « AS-IS » vs « TO-BE »</a:t>
            </a:r>
            <a:endParaRPr lang="fr-CA" sz="1200" b="1" dirty="0">
              <a:solidFill>
                <a:prstClr val="white"/>
              </a:solidFill>
            </a:endParaRPr>
          </a:p>
        </p:txBody>
      </p:sp>
      <p:sp>
        <p:nvSpPr>
          <p:cNvPr id="49" name="Rectangle 48"/>
          <p:cNvSpPr/>
          <p:nvPr/>
        </p:nvSpPr>
        <p:spPr>
          <a:xfrm>
            <a:off x="167646" y="3372945"/>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a:solidFill>
                  <a:srgbClr val="005EB8">
                    <a:lumMod val="50000"/>
                  </a:srgbClr>
                </a:solidFill>
              </a:rPr>
              <a:t>Énoncé </a:t>
            </a:r>
            <a:r>
              <a:rPr lang="fr-CA" sz="1100" dirty="0">
                <a:solidFill>
                  <a:srgbClr val="005EB8">
                    <a:lumMod val="50000"/>
                  </a:srgbClr>
                </a:solidFill>
                <a:sym typeface="Wingdings" panose="05000000000000000000" pitchFamily="2" charset="2"/>
              </a:rPr>
              <a:t></a:t>
            </a:r>
            <a:r>
              <a:rPr lang="fr-CA" sz="1100" dirty="0">
                <a:solidFill>
                  <a:srgbClr val="005EB8">
                    <a:lumMod val="50000"/>
                  </a:srgbClr>
                </a:solidFill>
              </a:rPr>
              <a:t>  (écrit ) du problème / de l’opportunité,</a:t>
            </a:r>
            <a:r>
              <a:rPr lang="fr-CA" sz="1100" dirty="0" smtClean="0">
                <a:solidFill>
                  <a:srgbClr val="005EB8">
                    <a:lumMod val="50000"/>
                  </a:srgbClr>
                </a:solidFill>
              </a:rPr>
              <a:t> </a:t>
            </a:r>
          </a:p>
        </p:txBody>
      </p:sp>
      <p:sp>
        <p:nvSpPr>
          <p:cNvPr id="50" name="Rectangle 49"/>
          <p:cNvSpPr/>
          <p:nvPr/>
        </p:nvSpPr>
        <p:spPr>
          <a:xfrm>
            <a:off x="3162301" y="3365194"/>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Analyser et comprendre les composant IMPORTANTS du problème (objectifs, causes fondamentales qui empêchent l’atteinte) et de l’opportunité (contributeurs).</a:t>
            </a:r>
          </a:p>
        </p:txBody>
      </p:sp>
      <p:sp>
        <p:nvSpPr>
          <p:cNvPr id="51" name="Rectangle 50"/>
          <p:cNvSpPr/>
          <p:nvPr/>
        </p:nvSpPr>
        <p:spPr>
          <a:xfrm>
            <a:off x="6038850" y="3372945"/>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Écarts entre situation « AS-IS » et « TO-BE » cristallisés</a:t>
            </a:r>
          </a:p>
        </p:txBody>
      </p:sp>
      <p:sp>
        <p:nvSpPr>
          <p:cNvPr id="30" name="Rectangle 29"/>
          <p:cNvSpPr/>
          <p:nvPr/>
        </p:nvSpPr>
        <p:spPr>
          <a:xfrm>
            <a:off x="167646" y="4058938"/>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smtClean="0">
                <a:solidFill>
                  <a:prstClr val="white"/>
                </a:solidFill>
              </a:rPr>
              <a:t>3 – Évaluer la faisabilité et recommander l’option la plus viable </a:t>
            </a:r>
            <a:endParaRPr lang="fr-CA" sz="1200" b="1" dirty="0">
              <a:solidFill>
                <a:prstClr val="white"/>
              </a:solidFill>
            </a:endParaRPr>
          </a:p>
        </p:txBody>
      </p:sp>
      <p:sp>
        <p:nvSpPr>
          <p:cNvPr id="32" name="Rectangle 31"/>
          <p:cNvSpPr/>
          <p:nvPr/>
        </p:nvSpPr>
        <p:spPr>
          <a:xfrm>
            <a:off x="167646" y="4334970"/>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Écarts </a:t>
            </a:r>
            <a:r>
              <a:rPr lang="fr-CA" sz="1100" i="1" dirty="0">
                <a:solidFill>
                  <a:srgbClr val="005EB8">
                    <a:lumMod val="50000"/>
                  </a:srgbClr>
                </a:solidFill>
              </a:rPr>
              <a:t>entre situation « AS-IS » et « TO-BE » cristallisés</a:t>
            </a:r>
          </a:p>
        </p:txBody>
      </p:sp>
      <p:sp>
        <p:nvSpPr>
          <p:cNvPr id="33" name="Rectangle 32"/>
          <p:cNvSpPr/>
          <p:nvPr/>
        </p:nvSpPr>
        <p:spPr>
          <a:xfrm>
            <a:off x="3162301" y="4327219"/>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Développer l’approche pour fermer l’écart « AS-IS / TO-BE » (ajouter ressources), proposer des solutions, évaluer leur faisabilité et recommander l’option la + viable.</a:t>
            </a:r>
          </a:p>
        </p:txBody>
      </p:sp>
      <p:sp>
        <p:nvSpPr>
          <p:cNvPr id="34" name="Rectangle 33"/>
          <p:cNvSpPr/>
          <p:nvPr/>
        </p:nvSpPr>
        <p:spPr>
          <a:xfrm>
            <a:off x="6038850" y="4336744"/>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a:solidFill>
                  <a:srgbClr val="005EB8">
                    <a:lumMod val="50000"/>
                  </a:srgbClr>
                </a:solidFill>
              </a:rPr>
              <a:t>Étude de faisabilité </a:t>
            </a:r>
            <a:r>
              <a:rPr lang="fr-CA" sz="1100" i="1" dirty="0" smtClean="0">
                <a:solidFill>
                  <a:srgbClr val="005EB8">
                    <a:lumMod val="50000"/>
                  </a:srgbClr>
                </a:solidFill>
              </a:rPr>
              <a:t>(matériel afférent) et </a:t>
            </a:r>
            <a:r>
              <a:rPr lang="fr-CA" sz="1100" i="1" dirty="0">
                <a:solidFill>
                  <a:srgbClr val="005EB8">
                    <a:lumMod val="50000"/>
                  </a:srgbClr>
                </a:solidFill>
              </a:rPr>
              <a:t>recommandation de l’option la plus viable</a:t>
            </a:r>
          </a:p>
        </p:txBody>
      </p:sp>
      <p:sp>
        <p:nvSpPr>
          <p:cNvPr id="35" name="Rectangle 34"/>
          <p:cNvSpPr/>
          <p:nvPr/>
        </p:nvSpPr>
        <p:spPr>
          <a:xfrm>
            <a:off x="179512" y="5013176"/>
            <a:ext cx="8614404" cy="258756"/>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200" b="1" dirty="0">
                <a:solidFill>
                  <a:prstClr val="white"/>
                </a:solidFill>
              </a:rPr>
              <a:t>4</a:t>
            </a:r>
            <a:r>
              <a:rPr lang="fr-CA" sz="1200" b="1" dirty="0" smtClean="0">
                <a:solidFill>
                  <a:prstClr val="white"/>
                </a:solidFill>
              </a:rPr>
              <a:t>– Assembler le dossier de décision « Business Case »</a:t>
            </a:r>
            <a:endParaRPr lang="fr-CA" sz="1200" b="1" dirty="0">
              <a:solidFill>
                <a:prstClr val="white"/>
              </a:solidFill>
            </a:endParaRPr>
          </a:p>
        </p:txBody>
      </p:sp>
      <p:sp>
        <p:nvSpPr>
          <p:cNvPr id="42" name="Rectangle 41"/>
          <p:cNvSpPr/>
          <p:nvPr/>
        </p:nvSpPr>
        <p:spPr>
          <a:xfrm>
            <a:off x="179512" y="5289208"/>
            <a:ext cx="28800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a:solidFill>
                  <a:srgbClr val="005EB8">
                    <a:lumMod val="50000"/>
                  </a:srgbClr>
                </a:solidFill>
              </a:rPr>
              <a:t>Étude de faisabilité </a:t>
            </a:r>
            <a:r>
              <a:rPr lang="fr-CA" sz="1100" dirty="0" smtClean="0">
                <a:solidFill>
                  <a:srgbClr val="005EB8">
                    <a:lumMod val="50000"/>
                  </a:srgbClr>
                </a:solidFill>
              </a:rPr>
              <a:t>(matériel afférent) et </a:t>
            </a:r>
            <a:r>
              <a:rPr lang="fr-CA" sz="1100" dirty="0">
                <a:solidFill>
                  <a:srgbClr val="005EB8">
                    <a:lumMod val="50000"/>
                  </a:srgbClr>
                </a:solidFill>
              </a:rPr>
              <a:t>recommandation de l’option la plus viable</a:t>
            </a:r>
          </a:p>
        </p:txBody>
      </p:sp>
      <p:sp>
        <p:nvSpPr>
          <p:cNvPr id="43" name="Rectangle 42"/>
          <p:cNvSpPr/>
          <p:nvPr/>
        </p:nvSpPr>
        <p:spPr>
          <a:xfrm>
            <a:off x="3174167" y="5281457"/>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dirty="0" smtClean="0">
                <a:solidFill>
                  <a:srgbClr val="005EB8">
                    <a:lumMod val="50000"/>
                  </a:srgbClr>
                </a:solidFill>
              </a:rPr>
              <a:t>Rédiger le document qui contient minimalement :  le problème / l’opportunité, l’analyse, la recommandation, l’évaluation financière et les indicateurs de performance.</a:t>
            </a:r>
          </a:p>
        </p:txBody>
      </p:sp>
      <p:sp>
        <p:nvSpPr>
          <p:cNvPr id="44" name="Rectangle 43"/>
          <p:cNvSpPr/>
          <p:nvPr/>
        </p:nvSpPr>
        <p:spPr>
          <a:xfrm>
            <a:off x="6050716" y="5290982"/>
            <a:ext cx="2743200" cy="676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marL="171450" indent="-171450" defTabSz="457200">
              <a:buFont typeface="Arial" panose="020B0604020202020204" pitchFamily="34" charset="0"/>
              <a:buChar char="•"/>
            </a:pPr>
            <a:r>
              <a:rPr lang="fr-CA" sz="1100" i="1" dirty="0" smtClean="0">
                <a:solidFill>
                  <a:srgbClr val="005EB8">
                    <a:lumMod val="50000"/>
                  </a:srgbClr>
                </a:solidFill>
              </a:rPr>
              <a:t>Dossier de décision « «Business Case »</a:t>
            </a:r>
          </a:p>
        </p:txBody>
      </p:sp>
      <p:sp>
        <p:nvSpPr>
          <p:cNvPr id="36" name="Rectangle à coins arrondis 35"/>
          <p:cNvSpPr/>
          <p:nvPr/>
        </p:nvSpPr>
        <p:spPr>
          <a:xfrm>
            <a:off x="167646" y="5013176"/>
            <a:ext cx="8604879" cy="961592"/>
          </a:xfrm>
          <a:prstGeom prst="roundRect">
            <a:avLst/>
          </a:prstGeom>
          <a:noFill/>
          <a:ln w="3175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a:solidFill>
                <a:prstClr val="white"/>
              </a:solidFill>
            </a:endParaRPr>
          </a:p>
        </p:txBody>
      </p:sp>
    </p:spTree>
    <p:extLst>
      <p:ext uri="{BB962C8B-B14F-4D97-AF65-F5344CB8AC3E}">
        <p14:creationId xmlns:p14="http://schemas.microsoft.com/office/powerpoint/2010/main" val="42027548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rganigramme : Document 1"/>
          <p:cNvSpPr/>
          <p:nvPr/>
        </p:nvSpPr>
        <p:spPr>
          <a:xfrm>
            <a:off x="4838628" y="2076450"/>
            <a:ext cx="3600523" cy="4257675"/>
          </a:xfrm>
          <a:prstGeom prst="flowChartDocumen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400" dirty="0">
              <a:solidFill>
                <a:prstClr val="white"/>
              </a:solidFill>
            </a:endParaRPr>
          </a:p>
        </p:txBody>
      </p:sp>
      <p:sp>
        <p:nvSpPr>
          <p:cNvPr id="81" name="Line 22"/>
          <p:cNvSpPr>
            <a:spLocks noChangeShapeType="1"/>
          </p:cNvSpPr>
          <p:nvPr/>
        </p:nvSpPr>
        <p:spPr bwMode="auto">
          <a:xfrm flipV="1">
            <a:off x="-1158750" y="3716837"/>
            <a:ext cx="512762" cy="1655763"/>
          </a:xfrm>
          <a:prstGeom prst="line">
            <a:avLst/>
          </a:prstGeom>
          <a:noFill/>
          <a:ln w="12700">
            <a:solidFill>
              <a:srgbClr val="B2B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457200"/>
            <a:endParaRPr lang="fr-CA">
              <a:solidFill>
                <a:srgbClr val="000000"/>
              </a:solidFill>
            </a:endParaRPr>
          </a:p>
        </p:txBody>
      </p:sp>
      <p:sp>
        <p:nvSpPr>
          <p:cNvPr id="8" name="ZoneTexte 7"/>
          <p:cNvSpPr txBox="1"/>
          <p:nvPr/>
        </p:nvSpPr>
        <p:spPr>
          <a:xfrm>
            <a:off x="5050346" y="2640499"/>
            <a:ext cx="3600522" cy="2751151"/>
          </a:xfrm>
          <a:prstGeom prst="rect">
            <a:avLst/>
          </a:prstGeom>
        </p:spPr>
        <p:txBody>
          <a:bodyPr vert="horz" wrap="square" lIns="91440" tIns="45720" rIns="91440" bIns="45720" rtlCol="0">
            <a:noAutofit/>
          </a:bodyPr>
          <a:lstStyle/>
          <a:p>
            <a:pPr marL="342900" indent="-342900" defTabSz="457200">
              <a:spcBef>
                <a:spcPct val="20000"/>
              </a:spcBef>
              <a:buClr>
                <a:srgbClr val="003C71"/>
              </a:buClr>
              <a:buSzPct val="125000"/>
              <a:buFont typeface="+mj-lt"/>
              <a:buAutoNum type="arabicPeriod"/>
            </a:pPr>
            <a:r>
              <a:rPr lang="fr-CA" sz="1600" b="1" dirty="0" smtClean="0">
                <a:solidFill>
                  <a:srgbClr val="000000"/>
                </a:solidFill>
                <a:latin typeface="Arial"/>
                <a:cs typeface="Times"/>
              </a:rPr>
              <a:t>PROBLÈME/OPPORTUNITÉ</a:t>
            </a:r>
          </a:p>
          <a:p>
            <a:pPr marL="342900" indent="-342900" defTabSz="457200">
              <a:spcBef>
                <a:spcPct val="20000"/>
              </a:spcBef>
              <a:buClr>
                <a:srgbClr val="003C71"/>
              </a:buClr>
              <a:buSzPct val="125000"/>
              <a:buFont typeface="+mj-lt"/>
              <a:buAutoNum type="arabicPeriod"/>
            </a:pPr>
            <a:endParaRPr lang="fr-CA" sz="1600" dirty="0">
              <a:solidFill>
                <a:srgbClr val="000000"/>
              </a:solidFill>
              <a:latin typeface="Arial"/>
            </a:endParaRPr>
          </a:p>
          <a:p>
            <a:pPr marL="342900" indent="-342900" defTabSz="457200">
              <a:spcBef>
                <a:spcPct val="20000"/>
              </a:spcBef>
              <a:buClr>
                <a:srgbClr val="003C71"/>
              </a:buClr>
              <a:buSzPct val="125000"/>
              <a:buFont typeface="+mj-lt"/>
              <a:buAutoNum type="arabicPeriod"/>
            </a:pPr>
            <a:endParaRPr lang="fr-CA" sz="1600" b="1" dirty="0" smtClean="0">
              <a:solidFill>
                <a:srgbClr val="000000"/>
              </a:solidFill>
              <a:latin typeface="Arial"/>
              <a:cs typeface="Times"/>
            </a:endParaRPr>
          </a:p>
          <a:p>
            <a:pPr marL="342900" indent="-342900" defTabSz="457200">
              <a:spcBef>
                <a:spcPct val="20000"/>
              </a:spcBef>
              <a:buClr>
                <a:srgbClr val="003C71"/>
              </a:buClr>
              <a:buSzPct val="125000"/>
              <a:buFont typeface="+mj-lt"/>
              <a:buAutoNum type="arabicPeriod"/>
            </a:pPr>
            <a:r>
              <a:rPr lang="fr-CA" sz="1600" b="1" dirty="0" smtClean="0">
                <a:solidFill>
                  <a:srgbClr val="000000"/>
                </a:solidFill>
                <a:latin typeface="Arial"/>
                <a:cs typeface="Times"/>
              </a:rPr>
              <a:t>ANALYSE DE LA SITUATION</a:t>
            </a:r>
          </a:p>
          <a:p>
            <a:pPr marL="342900" indent="-342900" defTabSz="457200">
              <a:spcBef>
                <a:spcPct val="20000"/>
              </a:spcBef>
              <a:buClr>
                <a:srgbClr val="003C71"/>
              </a:buClr>
              <a:buSzPct val="125000"/>
              <a:buFont typeface="+mj-lt"/>
              <a:buAutoNum type="arabicPeriod"/>
            </a:pPr>
            <a:endParaRPr lang="fr-CA" sz="1600" b="1" dirty="0" smtClean="0">
              <a:solidFill>
                <a:srgbClr val="000000"/>
              </a:solidFill>
              <a:latin typeface="Arial"/>
              <a:cs typeface="Times"/>
            </a:endParaRPr>
          </a:p>
          <a:p>
            <a:pPr marL="342900" indent="-342900" defTabSz="457200">
              <a:spcBef>
                <a:spcPct val="20000"/>
              </a:spcBef>
              <a:buClr>
                <a:srgbClr val="003C71"/>
              </a:buClr>
              <a:buSzPct val="125000"/>
              <a:buFont typeface="+mj-lt"/>
              <a:buAutoNum type="arabicPeriod"/>
            </a:pPr>
            <a:endParaRPr lang="fr-CA" sz="1600" b="1" dirty="0" smtClean="0">
              <a:solidFill>
                <a:srgbClr val="000000"/>
              </a:solidFill>
              <a:latin typeface="Arial"/>
              <a:cs typeface="Times"/>
            </a:endParaRPr>
          </a:p>
          <a:p>
            <a:pPr marL="342900" indent="-342900" defTabSz="457200">
              <a:spcBef>
                <a:spcPct val="20000"/>
              </a:spcBef>
              <a:buClr>
                <a:srgbClr val="003C71"/>
              </a:buClr>
              <a:buSzPct val="125000"/>
              <a:buFont typeface="+mj-lt"/>
              <a:buAutoNum type="arabicPeriod"/>
            </a:pPr>
            <a:r>
              <a:rPr lang="fr-CA" sz="1600" b="1" dirty="0" smtClean="0">
                <a:solidFill>
                  <a:srgbClr val="000000"/>
                </a:solidFill>
                <a:latin typeface="Arial"/>
                <a:cs typeface="Times"/>
              </a:rPr>
              <a:t>RECOMMANDATION</a:t>
            </a:r>
          </a:p>
          <a:p>
            <a:pPr marL="342900" indent="-342900" defTabSz="457200">
              <a:spcBef>
                <a:spcPct val="20000"/>
              </a:spcBef>
              <a:buClr>
                <a:srgbClr val="003C71"/>
              </a:buClr>
              <a:buSzPct val="125000"/>
              <a:buFont typeface="+mj-lt"/>
              <a:buAutoNum type="arabicPeriod"/>
            </a:pPr>
            <a:endParaRPr lang="fr-CA" sz="1600" b="1" dirty="0" smtClean="0">
              <a:solidFill>
                <a:srgbClr val="000000"/>
              </a:solidFill>
              <a:latin typeface="Arial"/>
              <a:cs typeface="Times"/>
            </a:endParaRPr>
          </a:p>
          <a:p>
            <a:pPr marL="342900" indent="-342900" defTabSz="457200">
              <a:spcBef>
                <a:spcPct val="20000"/>
              </a:spcBef>
              <a:buClr>
                <a:srgbClr val="003C71"/>
              </a:buClr>
              <a:buSzPct val="125000"/>
              <a:buFont typeface="+mj-lt"/>
              <a:buAutoNum type="arabicPeriod"/>
            </a:pPr>
            <a:endParaRPr lang="fr-CA" sz="1600" b="1" dirty="0">
              <a:solidFill>
                <a:srgbClr val="000000"/>
              </a:solidFill>
              <a:latin typeface="Arial"/>
              <a:cs typeface="Times"/>
            </a:endParaRPr>
          </a:p>
          <a:p>
            <a:pPr marL="342900" indent="-342900" defTabSz="457200">
              <a:spcBef>
                <a:spcPct val="20000"/>
              </a:spcBef>
              <a:buClr>
                <a:srgbClr val="003C71"/>
              </a:buClr>
              <a:buSzPct val="125000"/>
              <a:buFont typeface="+mj-lt"/>
              <a:buAutoNum type="arabicPeriod"/>
            </a:pPr>
            <a:r>
              <a:rPr lang="fr-CA" sz="1600" b="1" dirty="0" smtClean="0">
                <a:solidFill>
                  <a:srgbClr val="000000"/>
                </a:solidFill>
                <a:latin typeface="Arial"/>
                <a:cs typeface="Times"/>
              </a:rPr>
              <a:t>ÉVALUATION</a:t>
            </a:r>
            <a:endParaRPr lang="fr-CA" sz="1600" b="1" dirty="0">
              <a:solidFill>
                <a:srgbClr val="000000"/>
              </a:solidFill>
              <a:latin typeface="Arial"/>
              <a:cs typeface="Times"/>
            </a:endParaRPr>
          </a:p>
          <a:p>
            <a:pPr marL="285750" indent="-285750" defTabSz="457200">
              <a:spcBef>
                <a:spcPct val="20000"/>
              </a:spcBef>
              <a:buClr>
                <a:srgbClr val="003C71"/>
              </a:buClr>
              <a:buSzPct val="125000"/>
              <a:buFontTx/>
              <a:buChar char="-"/>
            </a:pPr>
            <a:endParaRPr lang="fr-CA" sz="1600" dirty="0" smtClean="0">
              <a:solidFill>
                <a:srgbClr val="000000"/>
              </a:solidFill>
              <a:latin typeface="Arial"/>
              <a:cs typeface="Times"/>
            </a:endParaRPr>
          </a:p>
          <a:p>
            <a:pPr defTabSz="457200">
              <a:spcBef>
                <a:spcPct val="20000"/>
              </a:spcBef>
              <a:buClr>
                <a:srgbClr val="003C71"/>
              </a:buClr>
              <a:buSzPct val="125000"/>
            </a:pPr>
            <a:r>
              <a:rPr lang="fr-CA" sz="1600" dirty="0" smtClean="0">
                <a:solidFill>
                  <a:srgbClr val="000000"/>
                </a:solidFill>
                <a:latin typeface="Arial"/>
                <a:cs typeface="Times"/>
              </a:rPr>
              <a:t>       </a:t>
            </a:r>
          </a:p>
          <a:p>
            <a:pPr defTabSz="457200">
              <a:spcBef>
                <a:spcPct val="20000"/>
              </a:spcBef>
              <a:buClr>
                <a:srgbClr val="003C71"/>
              </a:buClr>
              <a:buSzPct val="125000"/>
            </a:pPr>
            <a:endParaRPr lang="fr-CA" sz="1600" dirty="0" smtClean="0">
              <a:solidFill>
                <a:srgbClr val="000000"/>
              </a:solidFill>
              <a:latin typeface="Arial"/>
              <a:cs typeface="Times"/>
            </a:endParaRPr>
          </a:p>
        </p:txBody>
      </p:sp>
      <p:sp>
        <p:nvSpPr>
          <p:cNvPr id="11" name="ZoneTexte 10"/>
          <p:cNvSpPr txBox="1"/>
          <p:nvPr/>
        </p:nvSpPr>
        <p:spPr>
          <a:xfrm>
            <a:off x="1152926" y="1301185"/>
            <a:ext cx="7431996" cy="498781"/>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400" dirty="0" smtClean="0">
                <a:solidFill>
                  <a:srgbClr val="000000"/>
                </a:solidFill>
                <a:latin typeface="Arial"/>
                <a:cs typeface="Times"/>
              </a:rPr>
              <a:t>Assembler le dossier de décision « Business Case</a:t>
            </a:r>
          </a:p>
        </p:txBody>
      </p:sp>
      <p:sp>
        <p:nvSpPr>
          <p:cNvPr id="12" name="Freeform 72"/>
          <p:cNvSpPr>
            <a:spLocks noChangeAspect="1" noEditPoints="1"/>
          </p:cNvSpPr>
          <p:nvPr>
            <p:custDataLst>
              <p:tags r:id="rId1"/>
            </p:custDataLst>
          </p:nvPr>
        </p:nvSpPr>
        <p:spPr bwMode="auto">
          <a:xfrm>
            <a:off x="680417" y="1290494"/>
            <a:ext cx="472509" cy="483371"/>
          </a:xfrm>
          <a:custGeom>
            <a:avLst/>
            <a:gdLst>
              <a:gd name="T0" fmla="*/ 661 w 3479"/>
              <a:gd name="T1" fmla="*/ 1521 h 3565"/>
              <a:gd name="T2" fmla="*/ 2033 w 3479"/>
              <a:gd name="T3" fmla="*/ 1582 h 3565"/>
              <a:gd name="T4" fmla="*/ 661 w 3479"/>
              <a:gd name="T5" fmla="*/ 1644 h 3565"/>
              <a:gd name="T6" fmla="*/ 602 w 3479"/>
              <a:gd name="T7" fmla="*/ 1563 h 3565"/>
              <a:gd name="T8" fmla="*/ 2514 w 3479"/>
              <a:gd name="T9" fmla="*/ 1323 h 3565"/>
              <a:gd name="T10" fmla="*/ 1438 w 3479"/>
              <a:gd name="T11" fmla="*/ 2411 h 3565"/>
              <a:gd name="T12" fmla="*/ 1511 w 3479"/>
              <a:gd name="T13" fmla="*/ 2448 h 3565"/>
              <a:gd name="T14" fmla="*/ 2566 w 3479"/>
              <a:gd name="T15" fmla="*/ 1351 h 3565"/>
              <a:gd name="T16" fmla="*/ 1808 w 3479"/>
              <a:gd name="T17" fmla="*/ 2992 h 3565"/>
              <a:gd name="T18" fmla="*/ 1754 w 3479"/>
              <a:gd name="T19" fmla="*/ 3024 h 3565"/>
              <a:gd name="T20" fmla="*/ 1003 w 3479"/>
              <a:gd name="T21" fmla="*/ 3222 h 3565"/>
              <a:gd name="T22" fmla="*/ 1225 w 3479"/>
              <a:gd name="T23" fmla="*/ 2485 h 3565"/>
              <a:gd name="T24" fmla="*/ 661 w 3479"/>
              <a:gd name="T25" fmla="*/ 2190 h 3565"/>
              <a:gd name="T26" fmla="*/ 602 w 3479"/>
              <a:gd name="T27" fmla="*/ 2110 h 3565"/>
              <a:gd name="T28" fmla="*/ 2578 w 3479"/>
              <a:gd name="T29" fmla="*/ 1118 h 3565"/>
              <a:gd name="T30" fmla="*/ 2030 w 3479"/>
              <a:gd name="T31" fmla="*/ 1069 h 3565"/>
              <a:gd name="T32" fmla="*/ 1971 w 3479"/>
              <a:gd name="T33" fmla="*/ 1150 h 3565"/>
              <a:gd name="T34" fmla="*/ 599 w 3479"/>
              <a:gd name="T35" fmla="*/ 1089 h 3565"/>
              <a:gd name="T36" fmla="*/ 2992 w 3479"/>
              <a:gd name="T37" fmla="*/ 775 h 3565"/>
              <a:gd name="T38" fmla="*/ 3459 w 3479"/>
              <a:gd name="T39" fmla="*/ 1190 h 3565"/>
              <a:gd name="T40" fmla="*/ 3460 w 3479"/>
              <a:gd name="T41" fmla="*/ 1335 h 3565"/>
              <a:gd name="T42" fmla="*/ 2893 w 3479"/>
              <a:gd name="T43" fmla="*/ 808 h 3565"/>
              <a:gd name="T44" fmla="*/ 603 w 3479"/>
              <a:gd name="T45" fmla="*/ 3 h 3565"/>
              <a:gd name="T46" fmla="*/ 653 w 3479"/>
              <a:gd name="T47" fmla="*/ 229 h 3565"/>
              <a:gd name="T48" fmla="*/ 1070 w 3479"/>
              <a:gd name="T49" fmla="*/ 9 h 3565"/>
              <a:gd name="T50" fmla="*/ 1163 w 3479"/>
              <a:gd name="T51" fmla="*/ 33 h 3565"/>
              <a:gd name="T52" fmla="*/ 1509 w 3479"/>
              <a:gd name="T53" fmla="*/ 50 h 3565"/>
              <a:gd name="T54" fmla="*/ 1591 w 3479"/>
              <a:gd name="T55" fmla="*/ 3 h 3565"/>
              <a:gd name="T56" fmla="*/ 1641 w 3479"/>
              <a:gd name="T57" fmla="*/ 229 h 3565"/>
              <a:gd name="T58" fmla="*/ 2043 w 3479"/>
              <a:gd name="T59" fmla="*/ 9 h 3565"/>
              <a:gd name="T60" fmla="*/ 2134 w 3479"/>
              <a:gd name="T61" fmla="*/ 33 h 3565"/>
              <a:gd name="T62" fmla="*/ 2505 w 3479"/>
              <a:gd name="T63" fmla="*/ 240 h 3565"/>
              <a:gd name="T64" fmla="*/ 2671 w 3479"/>
              <a:gd name="T65" fmla="*/ 383 h 3565"/>
              <a:gd name="T66" fmla="*/ 2494 w 3479"/>
              <a:gd name="T67" fmla="*/ 495 h 3565"/>
              <a:gd name="T68" fmla="*/ 2428 w 3479"/>
              <a:gd name="T69" fmla="*/ 428 h 3565"/>
              <a:gd name="T70" fmla="*/ 2110 w 3479"/>
              <a:gd name="T71" fmla="*/ 592 h 3565"/>
              <a:gd name="T72" fmla="*/ 2019 w 3479"/>
              <a:gd name="T73" fmla="*/ 568 h 3565"/>
              <a:gd name="T74" fmla="*/ 1639 w 3479"/>
              <a:gd name="T75" fmla="*/ 552 h 3565"/>
              <a:gd name="T76" fmla="*/ 1556 w 3479"/>
              <a:gd name="T77" fmla="*/ 598 h 3565"/>
              <a:gd name="T78" fmla="*/ 1507 w 3479"/>
              <a:gd name="T79" fmla="*/ 428 h 3565"/>
              <a:gd name="T80" fmla="*/ 1139 w 3479"/>
              <a:gd name="T81" fmla="*/ 592 h 3565"/>
              <a:gd name="T82" fmla="*/ 1047 w 3479"/>
              <a:gd name="T83" fmla="*/ 568 h 3565"/>
              <a:gd name="T84" fmla="*/ 651 w 3479"/>
              <a:gd name="T85" fmla="*/ 552 h 3565"/>
              <a:gd name="T86" fmla="*/ 568 w 3479"/>
              <a:gd name="T87" fmla="*/ 598 h 3565"/>
              <a:gd name="T88" fmla="*/ 519 w 3479"/>
              <a:gd name="T89" fmla="*/ 428 h 3565"/>
              <a:gd name="T90" fmla="*/ 203 w 3479"/>
              <a:gd name="T91" fmla="*/ 478 h 3565"/>
              <a:gd name="T92" fmla="*/ 233 w 3479"/>
              <a:gd name="T93" fmla="*/ 3355 h 3565"/>
              <a:gd name="T94" fmla="*/ 996 w 3479"/>
              <a:gd name="T95" fmla="*/ 3407 h 3565"/>
              <a:gd name="T96" fmla="*/ 2446 w 3479"/>
              <a:gd name="T97" fmla="*/ 3362 h 3565"/>
              <a:gd name="T98" fmla="*/ 2494 w 3479"/>
              <a:gd name="T99" fmla="*/ 2526 h 3565"/>
              <a:gd name="T100" fmla="*/ 2652 w 3479"/>
              <a:gd name="T101" fmla="*/ 3443 h 3565"/>
              <a:gd name="T102" fmla="*/ 2467 w 3479"/>
              <a:gd name="T103" fmla="*/ 3561 h 3565"/>
              <a:gd name="T104" fmla="*/ 122 w 3479"/>
              <a:gd name="T105" fmla="*/ 3521 h 3565"/>
              <a:gd name="T106" fmla="*/ 2 w 3479"/>
              <a:gd name="T107" fmla="*/ 3336 h 3565"/>
              <a:gd name="T108" fmla="*/ 43 w 3479"/>
              <a:gd name="T109" fmla="*/ 350 h 3565"/>
              <a:gd name="T110" fmla="*/ 228 w 3479"/>
              <a:gd name="T111" fmla="*/ 231 h 3565"/>
              <a:gd name="T112" fmla="*/ 539 w 3479"/>
              <a:gd name="T113" fmla="*/ 20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9" h="3565">
                <a:moveTo>
                  <a:pt x="1296" y="2608"/>
                </a:moveTo>
                <a:lnTo>
                  <a:pt x="1204" y="2895"/>
                </a:lnTo>
                <a:lnTo>
                  <a:pt x="1350" y="3040"/>
                </a:lnTo>
                <a:lnTo>
                  <a:pt x="1638" y="2949"/>
                </a:lnTo>
                <a:lnTo>
                  <a:pt x="1296" y="2608"/>
                </a:lnTo>
                <a:close/>
                <a:moveTo>
                  <a:pt x="661" y="1521"/>
                </a:moveTo>
                <a:lnTo>
                  <a:pt x="1971" y="1521"/>
                </a:lnTo>
                <a:lnTo>
                  <a:pt x="1991" y="1524"/>
                </a:lnTo>
                <a:lnTo>
                  <a:pt x="2008" y="1533"/>
                </a:lnTo>
                <a:lnTo>
                  <a:pt x="2021" y="1546"/>
                </a:lnTo>
                <a:lnTo>
                  <a:pt x="2030" y="1563"/>
                </a:lnTo>
                <a:lnTo>
                  <a:pt x="2033" y="1582"/>
                </a:lnTo>
                <a:lnTo>
                  <a:pt x="2030" y="1601"/>
                </a:lnTo>
                <a:lnTo>
                  <a:pt x="2021" y="1619"/>
                </a:lnTo>
                <a:lnTo>
                  <a:pt x="2008" y="1632"/>
                </a:lnTo>
                <a:lnTo>
                  <a:pt x="1991" y="1640"/>
                </a:lnTo>
                <a:lnTo>
                  <a:pt x="1971" y="1644"/>
                </a:lnTo>
                <a:lnTo>
                  <a:pt x="661" y="1644"/>
                </a:lnTo>
                <a:lnTo>
                  <a:pt x="642" y="1640"/>
                </a:lnTo>
                <a:lnTo>
                  <a:pt x="624" y="1632"/>
                </a:lnTo>
                <a:lnTo>
                  <a:pt x="611" y="1619"/>
                </a:lnTo>
                <a:lnTo>
                  <a:pt x="602" y="1601"/>
                </a:lnTo>
                <a:lnTo>
                  <a:pt x="599" y="1582"/>
                </a:lnTo>
                <a:lnTo>
                  <a:pt x="602" y="1563"/>
                </a:lnTo>
                <a:lnTo>
                  <a:pt x="611" y="1546"/>
                </a:lnTo>
                <a:lnTo>
                  <a:pt x="624" y="1533"/>
                </a:lnTo>
                <a:lnTo>
                  <a:pt x="642" y="1524"/>
                </a:lnTo>
                <a:lnTo>
                  <a:pt x="661" y="1521"/>
                </a:lnTo>
                <a:close/>
                <a:moveTo>
                  <a:pt x="2530" y="1323"/>
                </a:moveTo>
                <a:lnTo>
                  <a:pt x="2514" y="1323"/>
                </a:lnTo>
                <a:lnTo>
                  <a:pt x="2499" y="1329"/>
                </a:lnTo>
                <a:lnTo>
                  <a:pt x="2486" y="1338"/>
                </a:lnTo>
                <a:lnTo>
                  <a:pt x="1453" y="2368"/>
                </a:lnTo>
                <a:lnTo>
                  <a:pt x="1443" y="2380"/>
                </a:lnTo>
                <a:lnTo>
                  <a:pt x="1438" y="2395"/>
                </a:lnTo>
                <a:lnTo>
                  <a:pt x="1438" y="2411"/>
                </a:lnTo>
                <a:lnTo>
                  <a:pt x="1443" y="2425"/>
                </a:lnTo>
                <a:lnTo>
                  <a:pt x="1453" y="2438"/>
                </a:lnTo>
                <a:lnTo>
                  <a:pt x="1466" y="2448"/>
                </a:lnTo>
                <a:lnTo>
                  <a:pt x="1480" y="2452"/>
                </a:lnTo>
                <a:lnTo>
                  <a:pt x="1496" y="2452"/>
                </a:lnTo>
                <a:lnTo>
                  <a:pt x="1511" y="2448"/>
                </a:lnTo>
                <a:lnTo>
                  <a:pt x="1524" y="2438"/>
                </a:lnTo>
                <a:lnTo>
                  <a:pt x="2557" y="1409"/>
                </a:lnTo>
                <a:lnTo>
                  <a:pt x="2566" y="1396"/>
                </a:lnTo>
                <a:lnTo>
                  <a:pt x="2571" y="1382"/>
                </a:lnTo>
                <a:lnTo>
                  <a:pt x="2571" y="1366"/>
                </a:lnTo>
                <a:lnTo>
                  <a:pt x="2566" y="1351"/>
                </a:lnTo>
                <a:lnTo>
                  <a:pt x="2557" y="1338"/>
                </a:lnTo>
                <a:lnTo>
                  <a:pt x="2544" y="1329"/>
                </a:lnTo>
                <a:lnTo>
                  <a:pt x="2530" y="1323"/>
                </a:lnTo>
                <a:close/>
                <a:moveTo>
                  <a:pt x="2578" y="1118"/>
                </a:moveTo>
                <a:lnTo>
                  <a:pt x="3134" y="1672"/>
                </a:lnTo>
                <a:lnTo>
                  <a:pt x="1808" y="2992"/>
                </a:lnTo>
                <a:lnTo>
                  <a:pt x="1803" y="2999"/>
                </a:lnTo>
                <a:lnTo>
                  <a:pt x="1792" y="3006"/>
                </a:lnTo>
                <a:lnTo>
                  <a:pt x="1779" y="3015"/>
                </a:lnTo>
                <a:lnTo>
                  <a:pt x="1762" y="3020"/>
                </a:lnTo>
                <a:lnTo>
                  <a:pt x="1758" y="3023"/>
                </a:lnTo>
                <a:lnTo>
                  <a:pt x="1754" y="3024"/>
                </a:lnTo>
                <a:lnTo>
                  <a:pt x="1063" y="3243"/>
                </a:lnTo>
                <a:lnTo>
                  <a:pt x="1048" y="3246"/>
                </a:lnTo>
                <a:lnTo>
                  <a:pt x="1034" y="3245"/>
                </a:lnTo>
                <a:lnTo>
                  <a:pt x="1022" y="3241"/>
                </a:lnTo>
                <a:lnTo>
                  <a:pt x="1011" y="3233"/>
                </a:lnTo>
                <a:lnTo>
                  <a:pt x="1003" y="3222"/>
                </a:lnTo>
                <a:lnTo>
                  <a:pt x="999" y="3210"/>
                </a:lnTo>
                <a:lnTo>
                  <a:pt x="998" y="3196"/>
                </a:lnTo>
                <a:lnTo>
                  <a:pt x="1000" y="3182"/>
                </a:lnTo>
                <a:lnTo>
                  <a:pt x="1220" y="2493"/>
                </a:lnTo>
                <a:lnTo>
                  <a:pt x="1222" y="2488"/>
                </a:lnTo>
                <a:lnTo>
                  <a:pt x="1225" y="2485"/>
                </a:lnTo>
                <a:lnTo>
                  <a:pt x="1230" y="2469"/>
                </a:lnTo>
                <a:lnTo>
                  <a:pt x="1239" y="2454"/>
                </a:lnTo>
                <a:lnTo>
                  <a:pt x="1247" y="2445"/>
                </a:lnTo>
                <a:lnTo>
                  <a:pt x="1253" y="2438"/>
                </a:lnTo>
                <a:lnTo>
                  <a:pt x="1502" y="2190"/>
                </a:lnTo>
                <a:lnTo>
                  <a:pt x="661" y="2190"/>
                </a:lnTo>
                <a:lnTo>
                  <a:pt x="642" y="2187"/>
                </a:lnTo>
                <a:lnTo>
                  <a:pt x="624" y="2178"/>
                </a:lnTo>
                <a:lnTo>
                  <a:pt x="611" y="2165"/>
                </a:lnTo>
                <a:lnTo>
                  <a:pt x="602" y="2148"/>
                </a:lnTo>
                <a:lnTo>
                  <a:pt x="599" y="2129"/>
                </a:lnTo>
                <a:lnTo>
                  <a:pt x="602" y="2110"/>
                </a:lnTo>
                <a:lnTo>
                  <a:pt x="611" y="2092"/>
                </a:lnTo>
                <a:lnTo>
                  <a:pt x="624" y="2079"/>
                </a:lnTo>
                <a:lnTo>
                  <a:pt x="642" y="2070"/>
                </a:lnTo>
                <a:lnTo>
                  <a:pt x="661" y="2067"/>
                </a:lnTo>
                <a:lnTo>
                  <a:pt x="1625" y="2067"/>
                </a:lnTo>
                <a:lnTo>
                  <a:pt x="2578" y="1118"/>
                </a:lnTo>
                <a:close/>
                <a:moveTo>
                  <a:pt x="661" y="1027"/>
                </a:moveTo>
                <a:lnTo>
                  <a:pt x="1971" y="1027"/>
                </a:lnTo>
                <a:lnTo>
                  <a:pt x="1991" y="1031"/>
                </a:lnTo>
                <a:lnTo>
                  <a:pt x="2008" y="1039"/>
                </a:lnTo>
                <a:lnTo>
                  <a:pt x="2021" y="1052"/>
                </a:lnTo>
                <a:lnTo>
                  <a:pt x="2030" y="1069"/>
                </a:lnTo>
                <a:lnTo>
                  <a:pt x="2033" y="1089"/>
                </a:lnTo>
                <a:lnTo>
                  <a:pt x="2030" y="1108"/>
                </a:lnTo>
                <a:lnTo>
                  <a:pt x="2021" y="1125"/>
                </a:lnTo>
                <a:lnTo>
                  <a:pt x="2008" y="1138"/>
                </a:lnTo>
                <a:lnTo>
                  <a:pt x="1991" y="1147"/>
                </a:lnTo>
                <a:lnTo>
                  <a:pt x="1971" y="1150"/>
                </a:lnTo>
                <a:lnTo>
                  <a:pt x="661" y="1150"/>
                </a:lnTo>
                <a:lnTo>
                  <a:pt x="642" y="1147"/>
                </a:lnTo>
                <a:lnTo>
                  <a:pt x="624" y="1138"/>
                </a:lnTo>
                <a:lnTo>
                  <a:pt x="611" y="1125"/>
                </a:lnTo>
                <a:lnTo>
                  <a:pt x="602" y="1108"/>
                </a:lnTo>
                <a:lnTo>
                  <a:pt x="599" y="1089"/>
                </a:lnTo>
                <a:lnTo>
                  <a:pt x="602" y="1069"/>
                </a:lnTo>
                <a:lnTo>
                  <a:pt x="611" y="1052"/>
                </a:lnTo>
                <a:lnTo>
                  <a:pt x="624" y="1039"/>
                </a:lnTo>
                <a:lnTo>
                  <a:pt x="642" y="1031"/>
                </a:lnTo>
                <a:lnTo>
                  <a:pt x="661" y="1027"/>
                </a:lnTo>
                <a:close/>
                <a:moveTo>
                  <a:pt x="2992" y="775"/>
                </a:moveTo>
                <a:lnTo>
                  <a:pt x="3016" y="777"/>
                </a:lnTo>
                <a:lnTo>
                  <a:pt x="3041" y="784"/>
                </a:lnTo>
                <a:lnTo>
                  <a:pt x="3062" y="795"/>
                </a:lnTo>
                <a:lnTo>
                  <a:pt x="3081" y="810"/>
                </a:lnTo>
                <a:lnTo>
                  <a:pt x="3444" y="1171"/>
                </a:lnTo>
                <a:lnTo>
                  <a:pt x="3459" y="1190"/>
                </a:lnTo>
                <a:lnTo>
                  <a:pt x="3470" y="1212"/>
                </a:lnTo>
                <a:lnTo>
                  <a:pt x="3477" y="1235"/>
                </a:lnTo>
                <a:lnTo>
                  <a:pt x="3479" y="1260"/>
                </a:lnTo>
                <a:lnTo>
                  <a:pt x="3477" y="1285"/>
                </a:lnTo>
                <a:lnTo>
                  <a:pt x="3470" y="1310"/>
                </a:lnTo>
                <a:lnTo>
                  <a:pt x="3460" y="1335"/>
                </a:lnTo>
                <a:lnTo>
                  <a:pt x="3445" y="1359"/>
                </a:lnTo>
                <a:lnTo>
                  <a:pt x="3426" y="1380"/>
                </a:lnTo>
                <a:lnTo>
                  <a:pt x="3227" y="1579"/>
                </a:lnTo>
                <a:lnTo>
                  <a:pt x="2671" y="1026"/>
                </a:lnTo>
                <a:lnTo>
                  <a:pt x="2871" y="828"/>
                </a:lnTo>
                <a:lnTo>
                  <a:pt x="2893" y="808"/>
                </a:lnTo>
                <a:lnTo>
                  <a:pt x="2916" y="794"/>
                </a:lnTo>
                <a:lnTo>
                  <a:pt x="2941" y="783"/>
                </a:lnTo>
                <a:lnTo>
                  <a:pt x="2967" y="777"/>
                </a:lnTo>
                <a:lnTo>
                  <a:pt x="2992" y="775"/>
                </a:lnTo>
                <a:close/>
                <a:moveTo>
                  <a:pt x="586" y="0"/>
                </a:moveTo>
                <a:lnTo>
                  <a:pt x="603" y="3"/>
                </a:lnTo>
                <a:lnTo>
                  <a:pt x="620" y="9"/>
                </a:lnTo>
                <a:lnTo>
                  <a:pt x="633" y="20"/>
                </a:lnTo>
                <a:lnTo>
                  <a:pt x="643" y="33"/>
                </a:lnTo>
                <a:lnTo>
                  <a:pt x="651" y="50"/>
                </a:lnTo>
                <a:lnTo>
                  <a:pt x="653" y="67"/>
                </a:lnTo>
                <a:lnTo>
                  <a:pt x="653" y="229"/>
                </a:lnTo>
                <a:lnTo>
                  <a:pt x="1037" y="229"/>
                </a:lnTo>
                <a:lnTo>
                  <a:pt x="1037" y="67"/>
                </a:lnTo>
                <a:lnTo>
                  <a:pt x="1041" y="50"/>
                </a:lnTo>
                <a:lnTo>
                  <a:pt x="1047" y="33"/>
                </a:lnTo>
                <a:lnTo>
                  <a:pt x="1057" y="20"/>
                </a:lnTo>
                <a:lnTo>
                  <a:pt x="1070" y="9"/>
                </a:lnTo>
                <a:lnTo>
                  <a:pt x="1087" y="3"/>
                </a:lnTo>
                <a:lnTo>
                  <a:pt x="1105" y="0"/>
                </a:lnTo>
                <a:lnTo>
                  <a:pt x="1122" y="3"/>
                </a:lnTo>
                <a:lnTo>
                  <a:pt x="1139" y="9"/>
                </a:lnTo>
                <a:lnTo>
                  <a:pt x="1152" y="20"/>
                </a:lnTo>
                <a:lnTo>
                  <a:pt x="1163" y="33"/>
                </a:lnTo>
                <a:lnTo>
                  <a:pt x="1170" y="50"/>
                </a:lnTo>
                <a:lnTo>
                  <a:pt x="1172" y="67"/>
                </a:lnTo>
                <a:lnTo>
                  <a:pt x="1172" y="229"/>
                </a:lnTo>
                <a:lnTo>
                  <a:pt x="1507" y="229"/>
                </a:lnTo>
                <a:lnTo>
                  <a:pt x="1507" y="67"/>
                </a:lnTo>
                <a:lnTo>
                  <a:pt x="1509" y="50"/>
                </a:lnTo>
                <a:lnTo>
                  <a:pt x="1515" y="33"/>
                </a:lnTo>
                <a:lnTo>
                  <a:pt x="1526" y="20"/>
                </a:lnTo>
                <a:lnTo>
                  <a:pt x="1540" y="9"/>
                </a:lnTo>
                <a:lnTo>
                  <a:pt x="1556" y="3"/>
                </a:lnTo>
                <a:lnTo>
                  <a:pt x="1574" y="0"/>
                </a:lnTo>
                <a:lnTo>
                  <a:pt x="1591" y="3"/>
                </a:lnTo>
                <a:lnTo>
                  <a:pt x="1608" y="9"/>
                </a:lnTo>
                <a:lnTo>
                  <a:pt x="1621" y="20"/>
                </a:lnTo>
                <a:lnTo>
                  <a:pt x="1631" y="33"/>
                </a:lnTo>
                <a:lnTo>
                  <a:pt x="1639" y="50"/>
                </a:lnTo>
                <a:lnTo>
                  <a:pt x="1641" y="67"/>
                </a:lnTo>
                <a:lnTo>
                  <a:pt x="1641" y="229"/>
                </a:lnTo>
                <a:lnTo>
                  <a:pt x="2009" y="229"/>
                </a:lnTo>
                <a:lnTo>
                  <a:pt x="2009" y="67"/>
                </a:lnTo>
                <a:lnTo>
                  <a:pt x="2012" y="50"/>
                </a:lnTo>
                <a:lnTo>
                  <a:pt x="2019" y="33"/>
                </a:lnTo>
                <a:lnTo>
                  <a:pt x="2029" y="20"/>
                </a:lnTo>
                <a:lnTo>
                  <a:pt x="2043" y="9"/>
                </a:lnTo>
                <a:lnTo>
                  <a:pt x="2058" y="3"/>
                </a:lnTo>
                <a:lnTo>
                  <a:pt x="2076" y="0"/>
                </a:lnTo>
                <a:lnTo>
                  <a:pt x="2094" y="3"/>
                </a:lnTo>
                <a:lnTo>
                  <a:pt x="2110" y="9"/>
                </a:lnTo>
                <a:lnTo>
                  <a:pt x="2123" y="20"/>
                </a:lnTo>
                <a:lnTo>
                  <a:pt x="2134" y="33"/>
                </a:lnTo>
                <a:lnTo>
                  <a:pt x="2141" y="50"/>
                </a:lnTo>
                <a:lnTo>
                  <a:pt x="2143" y="67"/>
                </a:lnTo>
                <a:lnTo>
                  <a:pt x="2143" y="229"/>
                </a:lnTo>
                <a:lnTo>
                  <a:pt x="2428" y="229"/>
                </a:lnTo>
                <a:lnTo>
                  <a:pt x="2467" y="231"/>
                </a:lnTo>
                <a:lnTo>
                  <a:pt x="2505" y="240"/>
                </a:lnTo>
                <a:lnTo>
                  <a:pt x="2541" y="253"/>
                </a:lnTo>
                <a:lnTo>
                  <a:pt x="2574" y="271"/>
                </a:lnTo>
                <a:lnTo>
                  <a:pt x="2603" y="294"/>
                </a:lnTo>
                <a:lnTo>
                  <a:pt x="2630" y="321"/>
                </a:lnTo>
                <a:lnTo>
                  <a:pt x="2652" y="350"/>
                </a:lnTo>
                <a:lnTo>
                  <a:pt x="2671" y="383"/>
                </a:lnTo>
                <a:lnTo>
                  <a:pt x="2684" y="418"/>
                </a:lnTo>
                <a:lnTo>
                  <a:pt x="2693" y="456"/>
                </a:lnTo>
                <a:lnTo>
                  <a:pt x="2696" y="495"/>
                </a:lnTo>
                <a:lnTo>
                  <a:pt x="2696" y="757"/>
                </a:lnTo>
                <a:lnTo>
                  <a:pt x="2494" y="957"/>
                </a:lnTo>
                <a:lnTo>
                  <a:pt x="2494" y="495"/>
                </a:lnTo>
                <a:lnTo>
                  <a:pt x="2492" y="478"/>
                </a:lnTo>
                <a:lnTo>
                  <a:pt x="2486" y="461"/>
                </a:lnTo>
                <a:lnTo>
                  <a:pt x="2475" y="448"/>
                </a:lnTo>
                <a:lnTo>
                  <a:pt x="2461" y="437"/>
                </a:lnTo>
                <a:lnTo>
                  <a:pt x="2446" y="430"/>
                </a:lnTo>
                <a:lnTo>
                  <a:pt x="2428" y="428"/>
                </a:lnTo>
                <a:lnTo>
                  <a:pt x="2143" y="428"/>
                </a:lnTo>
                <a:lnTo>
                  <a:pt x="2143" y="534"/>
                </a:lnTo>
                <a:lnTo>
                  <a:pt x="2141" y="552"/>
                </a:lnTo>
                <a:lnTo>
                  <a:pt x="2134" y="568"/>
                </a:lnTo>
                <a:lnTo>
                  <a:pt x="2123" y="581"/>
                </a:lnTo>
                <a:lnTo>
                  <a:pt x="2110" y="592"/>
                </a:lnTo>
                <a:lnTo>
                  <a:pt x="2094" y="598"/>
                </a:lnTo>
                <a:lnTo>
                  <a:pt x="2076" y="601"/>
                </a:lnTo>
                <a:lnTo>
                  <a:pt x="2058" y="598"/>
                </a:lnTo>
                <a:lnTo>
                  <a:pt x="2043" y="592"/>
                </a:lnTo>
                <a:lnTo>
                  <a:pt x="2029" y="581"/>
                </a:lnTo>
                <a:lnTo>
                  <a:pt x="2019" y="568"/>
                </a:lnTo>
                <a:lnTo>
                  <a:pt x="2012" y="552"/>
                </a:lnTo>
                <a:lnTo>
                  <a:pt x="2009" y="534"/>
                </a:lnTo>
                <a:lnTo>
                  <a:pt x="2009" y="428"/>
                </a:lnTo>
                <a:lnTo>
                  <a:pt x="1641" y="428"/>
                </a:lnTo>
                <a:lnTo>
                  <a:pt x="1641" y="534"/>
                </a:lnTo>
                <a:lnTo>
                  <a:pt x="1639" y="552"/>
                </a:lnTo>
                <a:lnTo>
                  <a:pt x="1632" y="568"/>
                </a:lnTo>
                <a:lnTo>
                  <a:pt x="1621" y="581"/>
                </a:lnTo>
                <a:lnTo>
                  <a:pt x="1608" y="592"/>
                </a:lnTo>
                <a:lnTo>
                  <a:pt x="1591" y="598"/>
                </a:lnTo>
                <a:lnTo>
                  <a:pt x="1574" y="601"/>
                </a:lnTo>
                <a:lnTo>
                  <a:pt x="1556" y="598"/>
                </a:lnTo>
                <a:lnTo>
                  <a:pt x="1540" y="592"/>
                </a:lnTo>
                <a:lnTo>
                  <a:pt x="1526" y="581"/>
                </a:lnTo>
                <a:lnTo>
                  <a:pt x="1515" y="568"/>
                </a:lnTo>
                <a:lnTo>
                  <a:pt x="1509" y="552"/>
                </a:lnTo>
                <a:lnTo>
                  <a:pt x="1507" y="534"/>
                </a:lnTo>
                <a:lnTo>
                  <a:pt x="1507" y="428"/>
                </a:lnTo>
                <a:lnTo>
                  <a:pt x="1172" y="428"/>
                </a:lnTo>
                <a:lnTo>
                  <a:pt x="1172" y="534"/>
                </a:lnTo>
                <a:lnTo>
                  <a:pt x="1170" y="552"/>
                </a:lnTo>
                <a:lnTo>
                  <a:pt x="1163" y="568"/>
                </a:lnTo>
                <a:lnTo>
                  <a:pt x="1152" y="581"/>
                </a:lnTo>
                <a:lnTo>
                  <a:pt x="1139" y="592"/>
                </a:lnTo>
                <a:lnTo>
                  <a:pt x="1123" y="598"/>
                </a:lnTo>
                <a:lnTo>
                  <a:pt x="1105" y="601"/>
                </a:lnTo>
                <a:lnTo>
                  <a:pt x="1087" y="598"/>
                </a:lnTo>
                <a:lnTo>
                  <a:pt x="1072" y="592"/>
                </a:lnTo>
                <a:lnTo>
                  <a:pt x="1057" y="581"/>
                </a:lnTo>
                <a:lnTo>
                  <a:pt x="1047" y="568"/>
                </a:lnTo>
                <a:lnTo>
                  <a:pt x="1041" y="552"/>
                </a:lnTo>
                <a:lnTo>
                  <a:pt x="1037" y="534"/>
                </a:lnTo>
                <a:lnTo>
                  <a:pt x="1037" y="428"/>
                </a:lnTo>
                <a:lnTo>
                  <a:pt x="653" y="428"/>
                </a:lnTo>
                <a:lnTo>
                  <a:pt x="653" y="534"/>
                </a:lnTo>
                <a:lnTo>
                  <a:pt x="651" y="552"/>
                </a:lnTo>
                <a:lnTo>
                  <a:pt x="644" y="568"/>
                </a:lnTo>
                <a:lnTo>
                  <a:pt x="633" y="581"/>
                </a:lnTo>
                <a:lnTo>
                  <a:pt x="620" y="592"/>
                </a:lnTo>
                <a:lnTo>
                  <a:pt x="603" y="598"/>
                </a:lnTo>
                <a:lnTo>
                  <a:pt x="586" y="601"/>
                </a:lnTo>
                <a:lnTo>
                  <a:pt x="568" y="598"/>
                </a:lnTo>
                <a:lnTo>
                  <a:pt x="552" y="592"/>
                </a:lnTo>
                <a:lnTo>
                  <a:pt x="539" y="581"/>
                </a:lnTo>
                <a:lnTo>
                  <a:pt x="528" y="568"/>
                </a:lnTo>
                <a:lnTo>
                  <a:pt x="521" y="552"/>
                </a:lnTo>
                <a:lnTo>
                  <a:pt x="519" y="534"/>
                </a:lnTo>
                <a:lnTo>
                  <a:pt x="519" y="428"/>
                </a:lnTo>
                <a:lnTo>
                  <a:pt x="268" y="428"/>
                </a:lnTo>
                <a:lnTo>
                  <a:pt x="250" y="430"/>
                </a:lnTo>
                <a:lnTo>
                  <a:pt x="233" y="437"/>
                </a:lnTo>
                <a:lnTo>
                  <a:pt x="220" y="448"/>
                </a:lnTo>
                <a:lnTo>
                  <a:pt x="209" y="461"/>
                </a:lnTo>
                <a:lnTo>
                  <a:pt x="203" y="478"/>
                </a:lnTo>
                <a:lnTo>
                  <a:pt x="200" y="495"/>
                </a:lnTo>
                <a:lnTo>
                  <a:pt x="200" y="3297"/>
                </a:lnTo>
                <a:lnTo>
                  <a:pt x="203" y="3314"/>
                </a:lnTo>
                <a:lnTo>
                  <a:pt x="210" y="3331"/>
                </a:lnTo>
                <a:lnTo>
                  <a:pt x="220" y="3344"/>
                </a:lnTo>
                <a:lnTo>
                  <a:pt x="233" y="3355"/>
                </a:lnTo>
                <a:lnTo>
                  <a:pt x="250" y="3362"/>
                </a:lnTo>
                <a:lnTo>
                  <a:pt x="268" y="3364"/>
                </a:lnTo>
                <a:lnTo>
                  <a:pt x="901" y="3364"/>
                </a:lnTo>
                <a:lnTo>
                  <a:pt x="929" y="3384"/>
                </a:lnTo>
                <a:lnTo>
                  <a:pt x="961" y="3398"/>
                </a:lnTo>
                <a:lnTo>
                  <a:pt x="996" y="3407"/>
                </a:lnTo>
                <a:lnTo>
                  <a:pt x="1031" y="3410"/>
                </a:lnTo>
                <a:lnTo>
                  <a:pt x="1065" y="3407"/>
                </a:lnTo>
                <a:lnTo>
                  <a:pt x="1098" y="3399"/>
                </a:lnTo>
                <a:lnTo>
                  <a:pt x="1208" y="3364"/>
                </a:lnTo>
                <a:lnTo>
                  <a:pt x="2427" y="3364"/>
                </a:lnTo>
                <a:lnTo>
                  <a:pt x="2446" y="3362"/>
                </a:lnTo>
                <a:lnTo>
                  <a:pt x="2461" y="3355"/>
                </a:lnTo>
                <a:lnTo>
                  <a:pt x="2475" y="3344"/>
                </a:lnTo>
                <a:lnTo>
                  <a:pt x="2486" y="3331"/>
                </a:lnTo>
                <a:lnTo>
                  <a:pt x="2492" y="3314"/>
                </a:lnTo>
                <a:lnTo>
                  <a:pt x="2494" y="3297"/>
                </a:lnTo>
                <a:lnTo>
                  <a:pt x="2494" y="2526"/>
                </a:lnTo>
                <a:lnTo>
                  <a:pt x="2696" y="2326"/>
                </a:lnTo>
                <a:lnTo>
                  <a:pt x="2696" y="3297"/>
                </a:lnTo>
                <a:lnTo>
                  <a:pt x="2693" y="3336"/>
                </a:lnTo>
                <a:lnTo>
                  <a:pt x="2684" y="3374"/>
                </a:lnTo>
                <a:lnTo>
                  <a:pt x="2671" y="3410"/>
                </a:lnTo>
                <a:lnTo>
                  <a:pt x="2652" y="3443"/>
                </a:lnTo>
                <a:lnTo>
                  <a:pt x="2630" y="3472"/>
                </a:lnTo>
                <a:lnTo>
                  <a:pt x="2603" y="3499"/>
                </a:lnTo>
                <a:lnTo>
                  <a:pt x="2574" y="3521"/>
                </a:lnTo>
                <a:lnTo>
                  <a:pt x="2541" y="3539"/>
                </a:lnTo>
                <a:lnTo>
                  <a:pt x="2505" y="3552"/>
                </a:lnTo>
                <a:lnTo>
                  <a:pt x="2467" y="3561"/>
                </a:lnTo>
                <a:lnTo>
                  <a:pt x="2427" y="3565"/>
                </a:lnTo>
                <a:lnTo>
                  <a:pt x="268" y="3565"/>
                </a:lnTo>
                <a:lnTo>
                  <a:pt x="228" y="3561"/>
                </a:lnTo>
                <a:lnTo>
                  <a:pt x="191" y="3552"/>
                </a:lnTo>
                <a:lnTo>
                  <a:pt x="155" y="3539"/>
                </a:lnTo>
                <a:lnTo>
                  <a:pt x="122" y="3521"/>
                </a:lnTo>
                <a:lnTo>
                  <a:pt x="91" y="3499"/>
                </a:lnTo>
                <a:lnTo>
                  <a:pt x="65" y="3472"/>
                </a:lnTo>
                <a:lnTo>
                  <a:pt x="43" y="3443"/>
                </a:lnTo>
                <a:lnTo>
                  <a:pt x="24" y="3410"/>
                </a:lnTo>
                <a:lnTo>
                  <a:pt x="11" y="3374"/>
                </a:lnTo>
                <a:lnTo>
                  <a:pt x="2" y="3336"/>
                </a:lnTo>
                <a:lnTo>
                  <a:pt x="0" y="3297"/>
                </a:lnTo>
                <a:lnTo>
                  <a:pt x="0" y="495"/>
                </a:lnTo>
                <a:lnTo>
                  <a:pt x="2" y="456"/>
                </a:lnTo>
                <a:lnTo>
                  <a:pt x="11" y="418"/>
                </a:lnTo>
                <a:lnTo>
                  <a:pt x="24" y="383"/>
                </a:lnTo>
                <a:lnTo>
                  <a:pt x="43" y="350"/>
                </a:lnTo>
                <a:lnTo>
                  <a:pt x="65" y="321"/>
                </a:lnTo>
                <a:lnTo>
                  <a:pt x="91" y="294"/>
                </a:lnTo>
                <a:lnTo>
                  <a:pt x="122" y="271"/>
                </a:lnTo>
                <a:lnTo>
                  <a:pt x="155" y="253"/>
                </a:lnTo>
                <a:lnTo>
                  <a:pt x="191" y="240"/>
                </a:lnTo>
                <a:lnTo>
                  <a:pt x="228" y="231"/>
                </a:lnTo>
                <a:lnTo>
                  <a:pt x="268" y="229"/>
                </a:lnTo>
                <a:lnTo>
                  <a:pt x="519" y="229"/>
                </a:lnTo>
                <a:lnTo>
                  <a:pt x="519" y="67"/>
                </a:lnTo>
                <a:lnTo>
                  <a:pt x="521" y="50"/>
                </a:lnTo>
                <a:lnTo>
                  <a:pt x="528" y="33"/>
                </a:lnTo>
                <a:lnTo>
                  <a:pt x="539" y="20"/>
                </a:lnTo>
                <a:lnTo>
                  <a:pt x="552" y="9"/>
                </a:lnTo>
                <a:lnTo>
                  <a:pt x="568" y="3"/>
                </a:lnTo>
                <a:lnTo>
                  <a:pt x="586"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fr-CA">
              <a:solidFill>
                <a:srgbClr val="000000"/>
              </a:solidFill>
            </a:endParaRPr>
          </a:p>
        </p:txBody>
      </p:sp>
      <p:sp>
        <p:nvSpPr>
          <p:cNvPr id="3" name="ZoneTexte 2"/>
          <p:cNvSpPr txBox="1"/>
          <p:nvPr/>
        </p:nvSpPr>
        <p:spPr>
          <a:xfrm>
            <a:off x="4850321" y="2076450"/>
            <a:ext cx="3600522" cy="447675"/>
          </a:xfrm>
          <a:prstGeom prst="rect">
            <a:avLst/>
          </a:prstGeom>
        </p:spPr>
        <p:txBody>
          <a:bodyPr vert="horz" wrap="square" lIns="91440" tIns="45720" rIns="91440" bIns="45720" rtlCol="0">
            <a:normAutofit/>
          </a:bodyPr>
          <a:lstStyle/>
          <a:p>
            <a:pPr algn="ctr" defTabSz="457200">
              <a:spcBef>
                <a:spcPct val="20000"/>
              </a:spcBef>
              <a:buClr>
                <a:srgbClr val="003C71"/>
              </a:buClr>
              <a:buSzPct val="125000"/>
            </a:pPr>
            <a:r>
              <a:rPr lang="fr-CA" sz="2000" b="1" dirty="0" smtClean="0">
                <a:solidFill>
                  <a:srgbClr val="000000"/>
                </a:solidFill>
                <a:latin typeface="Arial"/>
                <a:cs typeface="Times"/>
              </a:rPr>
              <a:t>« BUSINESS CASE »</a:t>
            </a:r>
            <a:endParaRPr lang="fr-CA" sz="2000" b="1" dirty="0">
              <a:solidFill>
                <a:srgbClr val="000000"/>
              </a:solidFill>
              <a:latin typeface="Arial"/>
              <a:cs typeface="Times"/>
            </a:endParaRPr>
          </a:p>
        </p:txBody>
      </p:sp>
      <p:sp>
        <p:nvSpPr>
          <p:cNvPr id="5" name="ZoneTexte 4"/>
          <p:cNvSpPr txBox="1"/>
          <p:nvPr/>
        </p:nvSpPr>
        <p:spPr>
          <a:xfrm>
            <a:off x="916671" y="2019300"/>
            <a:ext cx="1666875" cy="447675"/>
          </a:xfrm>
          <a:prstGeom prst="rect">
            <a:avLst/>
          </a:prstGeom>
        </p:spPr>
        <p:txBody>
          <a:bodyPr vert="horz" wrap="square" lIns="91440" tIns="45720" rIns="91440" bIns="45720" rtlCol="0">
            <a:normAutofit/>
          </a:bodyPr>
          <a:lstStyle/>
          <a:p>
            <a:pPr defTabSz="457200">
              <a:spcBef>
                <a:spcPct val="20000"/>
              </a:spcBef>
              <a:buClr>
                <a:srgbClr val="003C71"/>
              </a:buClr>
              <a:buSzPct val="125000"/>
            </a:pPr>
            <a:r>
              <a:rPr lang="fr-CA" sz="2000" b="1" dirty="0" smtClean="0">
                <a:solidFill>
                  <a:srgbClr val="000000"/>
                </a:solidFill>
                <a:latin typeface="Arial"/>
                <a:cs typeface="Times"/>
              </a:rPr>
              <a:t>ACTIVITÉS</a:t>
            </a:r>
            <a:endParaRPr lang="fr-CA" sz="2000" b="1" dirty="0">
              <a:solidFill>
                <a:srgbClr val="000000"/>
              </a:solidFill>
              <a:latin typeface="Arial"/>
              <a:cs typeface="Times"/>
            </a:endParaRPr>
          </a:p>
        </p:txBody>
      </p:sp>
      <p:sp>
        <p:nvSpPr>
          <p:cNvPr id="14" name="Rectangle à coins arrondis 13"/>
          <p:cNvSpPr/>
          <p:nvPr/>
        </p:nvSpPr>
        <p:spPr>
          <a:xfrm>
            <a:off x="314324" y="2521162"/>
            <a:ext cx="3457577" cy="538657"/>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600">
              <a:solidFill>
                <a:prstClr val="white"/>
              </a:solidFill>
            </a:endParaRPr>
          </a:p>
        </p:txBody>
      </p:sp>
      <p:sp>
        <p:nvSpPr>
          <p:cNvPr id="15" name="ZoneTexte 14"/>
          <p:cNvSpPr txBox="1"/>
          <p:nvPr/>
        </p:nvSpPr>
        <p:spPr>
          <a:xfrm>
            <a:off x="497570" y="2661902"/>
            <a:ext cx="2855229" cy="314325"/>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200" b="1" dirty="0" smtClean="0">
                <a:solidFill>
                  <a:srgbClr val="005EB8">
                    <a:lumMod val="50000"/>
                  </a:srgbClr>
                </a:solidFill>
                <a:latin typeface="Arial"/>
                <a:cs typeface="Times"/>
              </a:rPr>
              <a:t>Évaluer la situation actuelle</a:t>
            </a:r>
            <a:endParaRPr lang="fr-CA" sz="1200" b="1" dirty="0">
              <a:solidFill>
                <a:srgbClr val="005EB8">
                  <a:lumMod val="50000"/>
                </a:srgbClr>
              </a:solidFill>
              <a:latin typeface="Arial"/>
              <a:cs typeface="Times"/>
            </a:endParaRPr>
          </a:p>
        </p:txBody>
      </p:sp>
      <p:sp>
        <p:nvSpPr>
          <p:cNvPr id="16" name="Rectangle à coins arrondis 15"/>
          <p:cNvSpPr/>
          <p:nvPr/>
        </p:nvSpPr>
        <p:spPr>
          <a:xfrm>
            <a:off x="314324" y="3111712"/>
            <a:ext cx="2914651" cy="538657"/>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600">
              <a:solidFill>
                <a:prstClr val="white"/>
              </a:solidFill>
            </a:endParaRPr>
          </a:p>
        </p:txBody>
      </p:sp>
      <p:sp>
        <p:nvSpPr>
          <p:cNvPr id="17" name="ZoneTexte 16"/>
          <p:cNvSpPr txBox="1"/>
          <p:nvPr/>
        </p:nvSpPr>
        <p:spPr>
          <a:xfrm>
            <a:off x="516620" y="3252452"/>
            <a:ext cx="2855229" cy="314325"/>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200" b="1" dirty="0" smtClean="0">
                <a:solidFill>
                  <a:srgbClr val="005EB8">
                    <a:lumMod val="50000"/>
                  </a:srgbClr>
                </a:solidFill>
                <a:latin typeface="Arial"/>
                <a:cs typeface="Times"/>
              </a:rPr>
              <a:t>Évaluer les capacités requises</a:t>
            </a:r>
            <a:endParaRPr lang="fr-CA" sz="1200" b="1" dirty="0">
              <a:solidFill>
                <a:srgbClr val="005EB8">
                  <a:lumMod val="50000"/>
                </a:srgbClr>
              </a:solidFill>
              <a:latin typeface="Arial"/>
              <a:cs typeface="Times"/>
            </a:endParaRPr>
          </a:p>
        </p:txBody>
      </p:sp>
      <p:sp>
        <p:nvSpPr>
          <p:cNvPr id="18" name="Rectangle à coins arrondis 17"/>
          <p:cNvSpPr/>
          <p:nvPr/>
        </p:nvSpPr>
        <p:spPr>
          <a:xfrm>
            <a:off x="314324" y="3732919"/>
            <a:ext cx="2914651" cy="538657"/>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CA" sz="1600">
              <a:solidFill>
                <a:prstClr val="white"/>
              </a:solidFill>
            </a:endParaRPr>
          </a:p>
        </p:txBody>
      </p:sp>
      <p:sp>
        <p:nvSpPr>
          <p:cNvPr id="19" name="ZoneTexte 18"/>
          <p:cNvSpPr txBox="1"/>
          <p:nvPr/>
        </p:nvSpPr>
        <p:spPr>
          <a:xfrm>
            <a:off x="516619" y="3854609"/>
            <a:ext cx="2855229" cy="314325"/>
          </a:xfrm>
          <a:prstGeom prst="rect">
            <a:avLst/>
          </a:prstGeom>
        </p:spPr>
        <p:txBody>
          <a:bodyPr vert="horz" wrap="square" lIns="91440" tIns="45720" rIns="91440" bIns="45720" rtlCol="0">
            <a:noAutofit/>
          </a:bodyPr>
          <a:lstStyle/>
          <a:p>
            <a:pPr defTabSz="457200">
              <a:spcBef>
                <a:spcPct val="20000"/>
              </a:spcBef>
              <a:buClr>
                <a:srgbClr val="003C71"/>
              </a:buClr>
              <a:buSzPct val="125000"/>
            </a:pPr>
            <a:r>
              <a:rPr lang="fr-CA" sz="1200" b="1" dirty="0" smtClean="0">
                <a:solidFill>
                  <a:srgbClr val="005EB8">
                    <a:lumMod val="50000"/>
                  </a:srgbClr>
                </a:solidFill>
                <a:latin typeface="Arial"/>
                <a:cs typeface="Times"/>
              </a:rPr>
              <a:t>Évaluer les capacités actuelles</a:t>
            </a:r>
            <a:endParaRPr lang="fr-CA" sz="1200" b="1" dirty="0">
              <a:solidFill>
                <a:srgbClr val="005EB8">
                  <a:lumMod val="50000"/>
                </a:srgbClr>
              </a:solidFill>
              <a:latin typeface="Arial"/>
              <a:cs typeface="Times"/>
            </a:endParaRPr>
          </a:p>
        </p:txBody>
      </p:sp>
      <p:sp>
        <p:nvSpPr>
          <p:cNvPr id="20" name="Rectangle à coins arrondis 19"/>
          <p:cNvSpPr/>
          <p:nvPr/>
        </p:nvSpPr>
        <p:spPr>
          <a:xfrm>
            <a:off x="3343276" y="3158456"/>
            <a:ext cx="419100" cy="1113120"/>
          </a:xfrm>
          <a:prstGeom prst="roundRect">
            <a:avLst/>
          </a:prstGeom>
          <a:gradFill flip="none" rotWithShape="1">
            <a:gsLst>
              <a:gs pos="0">
                <a:schemeClr val="bg1"/>
              </a:gs>
              <a:gs pos="93000">
                <a:schemeClr val="bg1"/>
              </a:gs>
              <a:gs pos="0">
                <a:schemeClr val="bg1"/>
              </a:gs>
              <a:gs pos="0">
                <a:schemeClr val="bg1">
                  <a:lumMod val="7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vert" rtlCol="0" anchor="ctr"/>
          <a:lstStyle/>
          <a:p>
            <a:pPr algn="ctr" defTabSz="457200"/>
            <a:r>
              <a:rPr lang="fr-CA" sz="1200" b="1" dirty="0" smtClean="0">
                <a:solidFill>
                  <a:srgbClr val="005EB8">
                    <a:lumMod val="50000"/>
                  </a:srgbClr>
                </a:solidFill>
                <a:latin typeface="Arial"/>
              </a:rPr>
              <a:t>Écarts</a:t>
            </a:r>
            <a:endParaRPr lang="fr-CA" sz="1200" b="1" dirty="0">
              <a:solidFill>
                <a:srgbClr val="005EB8">
                  <a:lumMod val="50000"/>
                </a:srgbClr>
              </a:solidFill>
              <a:latin typeface="Arial"/>
            </a:endParaRPr>
          </a:p>
        </p:txBody>
      </p:sp>
      <p:cxnSp>
        <p:nvCxnSpPr>
          <p:cNvPr id="22" name="Connecteur droit avec flèche 21"/>
          <p:cNvCxnSpPr/>
          <p:nvPr/>
        </p:nvCxnSpPr>
        <p:spPr>
          <a:xfrm>
            <a:off x="3771901" y="2790490"/>
            <a:ext cx="12382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a:off x="3771901" y="3690267"/>
            <a:ext cx="12382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6" name="Imag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930" y="4425515"/>
            <a:ext cx="3293381" cy="18941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9" name="Connecteur en angle 28"/>
          <p:cNvCxnSpPr/>
          <p:nvPr/>
        </p:nvCxnSpPr>
        <p:spPr>
          <a:xfrm flipV="1">
            <a:off x="3811724" y="4544718"/>
            <a:ext cx="1198426" cy="91310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a:off x="3811724" y="5457825"/>
            <a:ext cx="119842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3" name="Tableau 22"/>
          <p:cNvGraphicFramePr>
            <a:graphicFrameLocks noGrp="1"/>
          </p:cNvGraphicFramePr>
          <p:nvPr>
            <p:extLst>
              <p:ext uri="{D42A27DB-BD31-4B8C-83A1-F6EECF244321}">
                <p14:modId xmlns:p14="http://schemas.microsoft.com/office/powerpoint/2010/main" val="4248843121"/>
              </p:ext>
            </p:extLst>
          </p:nvPr>
        </p:nvGraphicFramePr>
        <p:xfrm>
          <a:off x="314324" y="698667"/>
          <a:ext cx="8429625" cy="396240"/>
        </p:xfrm>
        <a:graphic>
          <a:graphicData uri="http://schemas.openxmlformats.org/drawingml/2006/table">
            <a:tbl>
              <a:tblPr firstRow="1" bandRow="1">
                <a:tableStyleId>{0E3FDE45-AF77-4B5C-9715-49D594BDF05E}</a:tableStyleId>
              </a:tblPr>
              <a:tblGrid>
                <a:gridCol w="1685925">
                  <a:extLst>
                    <a:ext uri="{9D8B030D-6E8A-4147-A177-3AD203B41FA5}">
                      <a16:colId xmlns:a16="http://schemas.microsoft.com/office/drawing/2014/main" val="20000"/>
                    </a:ext>
                  </a:extLst>
                </a:gridCol>
                <a:gridCol w="168592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gridCol w="1685925">
                  <a:extLst>
                    <a:ext uri="{9D8B030D-6E8A-4147-A177-3AD203B41FA5}">
                      <a16:colId xmlns:a16="http://schemas.microsoft.com/office/drawing/2014/main" val="20004"/>
                    </a:ext>
                  </a:extLst>
                </a:gridCol>
              </a:tblGrid>
              <a:tr h="35860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accent6">
                              <a:lumMod val="50000"/>
                            </a:schemeClr>
                          </a:solidFill>
                        </a:rPr>
                        <a:t>Développer différentes options</a:t>
                      </a:r>
                      <a:endParaRPr lang="fr-CA" sz="1000" dirty="0">
                        <a:solidFill>
                          <a:schemeClr val="accent6">
                            <a:lumMod val="50000"/>
                          </a:schemeClr>
                        </a:solidFill>
                      </a:endParaRPr>
                    </a:p>
                  </a:txBody>
                  <a:tcPr anchor="ctr">
                    <a:solidFill>
                      <a:schemeClr val="bg1"/>
                    </a:solidFill>
                  </a:tcPr>
                </a:tc>
                <a:tc>
                  <a:txBody>
                    <a:bodyPr/>
                    <a:lstStyle/>
                    <a:p>
                      <a:pPr algn="ctr"/>
                      <a:r>
                        <a:rPr lang="fr-CA" sz="1000" baseline="0" dirty="0" smtClean="0">
                          <a:solidFill>
                            <a:schemeClr val="tx1"/>
                          </a:solidFill>
                        </a:rPr>
                        <a:t>Identifier contraintes, hypothèses, risques</a:t>
                      </a:r>
                      <a:endParaRPr lang="fr-CA" sz="1000" dirty="0">
                        <a:solidFill>
                          <a:schemeClr val="tx1"/>
                        </a:solidFill>
                      </a:endParaRPr>
                    </a:p>
                  </a:txBody>
                  <a:tcPr anchor="ctr">
                    <a:solidFill>
                      <a:schemeClr val="bg1"/>
                    </a:solidFill>
                  </a:tcPr>
                </a:tc>
                <a:tc>
                  <a:txBody>
                    <a:bodyPr/>
                    <a:lstStyle/>
                    <a:p>
                      <a:pPr algn="ctr"/>
                      <a:r>
                        <a:rPr lang="fr-CA" sz="1000" dirty="0" smtClean="0">
                          <a:solidFill>
                            <a:schemeClr val="bg1"/>
                          </a:solidFill>
                        </a:rPr>
                        <a:t>Évaluer la faisabilité</a:t>
                      </a:r>
                      <a:endParaRPr lang="fr-CA" sz="1000" dirty="0">
                        <a:solidFill>
                          <a:schemeClr val="bg1"/>
                        </a:solidFill>
                      </a:endParaRPr>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CA" sz="1000" dirty="0" smtClean="0">
                          <a:solidFill>
                            <a:schemeClr val="bg1"/>
                          </a:solidFill>
                        </a:rPr>
                        <a:t>Recommander la meilleure option</a:t>
                      </a:r>
                      <a:endParaRPr lang="fr-CA" sz="1000" dirty="0">
                        <a:solidFill>
                          <a:schemeClr val="bg1"/>
                        </a:solidFill>
                      </a:endParaRPr>
                    </a:p>
                  </a:txBody>
                  <a:tcPr anchor="ctr">
                    <a:solidFill>
                      <a:srgbClr val="002060"/>
                    </a:solidFill>
                  </a:tcPr>
                </a:tc>
                <a:tc>
                  <a:txBody>
                    <a:bodyPr/>
                    <a:lstStyle/>
                    <a:p>
                      <a:pPr algn="ctr"/>
                      <a:endParaRPr lang="fr-CA" sz="1000" dirty="0">
                        <a:solidFill>
                          <a:schemeClr val="accent6">
                            <a:lumMod val="50000"/>
                          </a:schemeClr>
                        </a:solidFill>
                      </a:endParaRPr>
                    </a:p>
                  </a:txBody>
                  <a:tcPr anchor="ctr">
                    <a:solidFill>
                      <a:schemeClr val="bg1"/>
                    </a:solidFill>
                  </a:tcPr>
                </a:tc>
                <a:extLst>
                  <a:ext uri="{0D108BD9-81ED-4DB2-BD59-A6C34878D82A}">
                    <a16:rowId xmlns:a16="http://schemas.microsoft.com/office/drawing/2014/main" val="10000"/>
                  </a:ext>
                </a:extLst>
              </a:tr>
            </a:tbl>
          </a:graphicData>
        </a:graphic>
      </p:graphicFrame>
      <p:sp>
        <p:nvSpPr>
          <p:cNvPr id="24" name="Titre 23"/>
          <p:cNvSpPr txBox="1">
            <a:spLocks/>
          </p:cNvSpPr>
          <p:nvPr/>
        </p:nvSpPr>
        <p:spPr>
          <a:xfrm>
            <a:off x="196218" y="82103"/>
            <a:ext cx="8696262"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000" dirty="0">
                <a:solidFill>
                  <a:srgbClr val="003C71"/>
                </a:solidFill>
              </a:rPr>
              <a:t>détermination des besoins</a:t>
            </a:r>
          </a:p>
          <a:p>
            <a:r>
              <a:rPr lang="fr-CA" sz="1800" i="1" dirty="0">
                <a:solidFill>
                  <a:srgbClr val="003C71"/>
                </a:solidFill>
              </a:rPr>
              <a:t>ÉTAPE </a:t>
            </a:r>
            <a:r>
              <a:rPr lang="fr-CA" sz="1800" i="1" dirty="0" smtClean="0">
                <a:solidFill>
                  <a:srgbClr val="003C71"/>
                </a:solidFill>
              </a:rPr>
              <a:t>4 </a:t>
            </a:r>
            <a:r>
              <a:rPr lang="fr-CA" sz="1800" b="0" i="1" dirty="0" smtClean="0">
                <a:solidFill>
                  <a:srgbClr val="003C71"/>
                </a:solidFill>
              </a:rPr>
              <a:t>- </a:t>
            </a:r>
            <a:r>
              <a:rPr lang="fr-CA" sz="1800" b="0" i="1" dirty="0">
                <a:solidFill>
                  <a:srgbClr val="003C71"/>
                </a:solidFill>
              </a:rPr>
              <a:t>Activité </a:t>
            </a:r>
            <a:r>
              <a:rPr lang="fr-CA" sz="1800" b="0" i="1" dirty="0" smtClean="0">
                <a:solidFill>
                  <a:srgbClr val="003C71"/>
                </a:solidFill>
              </a:rPr>
              <a:t>a. –assembler le dossier de décision « BC »</a:t>
            </a:r>
            <a:endParaRPr lang="fr-CA" sz="1800" b="0" i="1" dirty="0">
              <a:solidFill>
                <a:srgbClr val="003C71"/>
              </a:solidFill>
            </a:endParaRPr>
          </a:p>
        </p:txBody>
      </p:sp>
    </p:spTree>
    <p:extLst>
      <p:ext uri="{BB962C8B-B14F-4D97-AF65-F5344CB8AC3E}">
        <p14:creationId xmlns:p14="http://schemas.microsoft.com/office/powerpoint/2010/main" val="39354497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3"/>
          <p:cNvSpPr txBox="1">
            <a:spLocks/>
          </p:cNvSpPr>
          <p:nvPr/>
        </p:nvSpPr>
        <p:spPr>
          <a:xfrm>
            <a:off x="559155" y="1258153"/>
            <a:ext cx="8086081" cy="446290"/>
          </a:xfrm>
          <a:prstGeom prst="rect">
            <a:avLst/>
          </a:prstGeom>
        </p:spPr>
        <p:txBody>
          <a:bodyPr vert="horz" lIns="91440" tIns="0" rIns="91440" bIns="0" rtlCol="0" anchor="t" anchorCtr="0">
            <a:no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2800" dirty="0" smtClean="0">
                <a:solidFill>
                  <a:srgbClr val="003C71"/>
                </a:solidFill>
              </a:rPr>
              <a:t>Plan de la séance 1</a:t>
            </a:r>
            <a:endParaRPr lang="fr-CA" sz="2800" dirty="0">
              <a:solidFill>
                <a:srgbClr val="003C71"/>
              </a:solidFill>
            </a:endParaRPr>
          </a:p>
        </p:txBody>
      </p:sp>
      <p:cxnSp>
        <p:nvCxnSpPr>
          <p:cNvPr id="10" name="Connecteur droit 9"/>
          <p:cNvCxnSpPr/>
          <p:nvPr/>
        </p:nvCxnSpPr>
        <p:spPr>
          <a:xfrm flipV="1">
            <a:off x="535405" y="1154594"/>
            <a:ext cx="7527940" cy="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Connecteur droit 11"/>
          <p:cNvCxnSpPr/>
          <p:nvPr/>
        </p:nvCxnSpPr>
        <p:spPr>
          <a:xfrm>
            <a:off x="535405" y="1154594"/>
            <a:ext cx="0" cy="3771089"/>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5" name="ZoneTexte 4"/>
          <p:cNvSpPr txBox="1"/>
          <p:nvPr/>
        </p:nvSpPr>
        <p:spPr>
          <a:xfrm>
            <a:off x="1192377" y="1967788"/>
            <a:ext cx="2633472" cy="2809037"/>
          </a:xfrm>
          <a:prstGeom prst="rect">
            <a:avLst/>
          </a:prstGeom>
        </p:spPr>
        <p:txBody>
          <a:bodyPr vert="horz" wrap="square" lIns="91440" tIns="45720" rIns="91440" bIns="45720" rtlCol="0">
            <a:normAutofit/>
          </a:bodyPr>
          <a:lstStyle/>
          <a:p>
            <a:pPr defTabSz="457200">
              <a:spcBef>
                <a:spcPct val="20000"/>
              </a:spcBef>
              <a:buClr>
                <a:srgbClr val="003C71"/>
              </a:buClr>
              <a:buSzPct val="125000"/>
            </a:pPr>
            <a:endParaRPr lang="fr-CA" sz="2000" dirty="0">
              <a:solidFill>
                <a:srgbClr val="000000"/>
              </a:solidFill>
              <a:latin typeface="Arial"/>
              <a:cs typeface="Times"/>
            </a:endParaRPr>
          </a:p>
        </p:txBody>
      </p:sp>
      <p:sp>
        <p:nvSpPr>
          <p:cNvPr id="7" name="ZoneTexte 6"/>
          <p:cNvSpPr txBox="1"/>
          <p:nvPr/>
        </p:nvSpPr>
        <p:spPr>
          <a:xfrm>
            <a:off x="1360627" y="1821485"/>
            <a:ext cx="4213555" cy="3964838"/>
          </a:xfrm>
          <a:prstGeom prst="rect">
            <a:avLst/>
          </a:prstGeom>
        </p:spPr>
        <p:txBody>
          <a:bodyPr vert="horz" wrap="square" lIns="91440" tIns="45720" rIns="91440" bIns="45720" rtlCol="0">
            <a:normAutofit/>
          </a:bodyPr>
          <a:lstStyle/>
          <a:p>
            <a:pPr marL="185738" indent="-185738" defTabSz="457200">
              <a:spcBef>
                <a:spcPct val="20000"/>
              </a:spcBef>
              <a:buClr>
                <a:srgbClr val="003C71"/>
              </a:buClr>
              <a:buSzPct val="125000"/>
              <a:buFont typeface="Arial" panose="020B0604020202020204" pitchFamily="34" charset="0"/>
              <a:buChar char="•"/>
            </a:pPr>
            <a:endParaRPr lang="fr-CA" sz="2000" dirty="0">
              <a:solidFill>
                <a:srgbClr val="000000"/>
              </a:solidFill>
              <a:latin typeface="Arial"/>
              <a:cs typeface="Times"/>
            </a:endParaRPr>
          </a:p>
        </p:txBody>
      </p:sp>
      <p:sp>
        <p:nvSpPr>
          <p:cNvPr id="9" name="ZoneTexte 8"/>
          <p:cNvSpPr txBox="1"/>
          <p:nvPr/>
        </p:nvSpPr>
        <p:spPr>
          <a:xfrm>
            <a:off x="1287474" y="1872691"/>
            <a:ext cx="6307125" cy="3511296"/>
          </a:xfrm>
          <a:prstGeom prst="rect">
            <a:avLst/>
          </a:prstGeom>
        </p:spPr>
        <p:txBody>
          <a:bodyPr vert="horz" wrap="square" lIns="91440" tIns="45720" rIns="91440" bIns="45720" rtlCol="0">
            <a:normAutofit/>
          </a:bodyPr>
          <a:lstStyle/>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Comprendre le positionnement du domaine de compétence de la détermination des besoins d’entreprise</a:t>
            </a:r>
          </a:p>
          <a:p>
            <a:pPr marL="642938" lvl="1"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Quoi, pourquoi et quand?</a:t>
            </a:r>
          </a:p>
          <a:p>
            <a:pPr marL="642938" lvl="1"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Output </a:t>
            </a:r>
            <a:r>
              <a:rPr lang="fr-CA" dirty="0" smtClean="0">
                <a:solidFill>
                  <a:srgbClr val="005EB8">
                    <a:lumMod val="50000"/>
                  </a:srgbClr>
                </a:solidFill>
                <a:latin typeface="Arial"/>
                <a:cs typeface="Times"/>
                <a:sym typeface="Wingdings" panose="05000000000000000000" pitchFamily="2" charset="2"/>
              </a:rPr>
              <a:t> dossier de décision (Business Case)</a:t>
            </a:r>
            <a:endParaRPr lang="fr-CA" dirty="0" smtClean="0">
              <a:solidFill>
                <a:srgbClr val="005EB8">
                  <a:lumMod val="50000"/>
                </a:srgbClr>
              </a:solidFill>
              <a:latin typeface="Arial"/>
              <a:cs typeface="Times"/>
            </a:endParaRP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Comprendre ce domaine de l’analyse d’affaires</a:t>
            </a: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005EB8">
                    <a:lumMod val="50000"/>
                  </a:srgbClr>
                </a:solidFill>
                <a:latin typeface="Arial"/>
                <a:cs typeface="Times"/>
              </a:rPr>
              <a:t>Comprendre la démarche de détermination des besoins</a:t>
            </a:r>
          </a:p>
          <a:p>
            <a:pPr marL="185738" indent="-185738" defTabSz="457200">
              <a:spcBef>
                <a:spcPct val="20000"/>
              </a:spcBef>
              <a:buClr>
                <a:srgbClr val="003C71"/>
              </a:buClr>
              <a:buSzPct val="125000"/>
              <a:buFont typeface="Arial" panose="020B0604020202020204" pitchFamily="34" charset="0"/>
              <a:buChar char="•"/>
            </a:pPr>
            <a:r>
              <a:rPr lang="fr-CA" dirty="0" smtClean="0">
                <a:solidFill>
                  <a:srgbClr val="FF0066"/>
                </a:solidFill>
                <a:latin typeface="Arial"/>
                <a:cs typeface="Times"/>
              </a:rPr>
              <a:t>Utiliser cette démarche pour résoudre le cas de transformation numérique des hôtels Accord</a:t>
            </a:r>
          </a:p>
          <a:p>
            <a:pPr defTabSz="457200">
              <a:lnSpc>
                <a:spcPct val="150000"/>
              </a:lnSpc>
              <a:spcBef>
                <a:spcPct val="20000"/>
              </a:spcBef>
              <a:buClr>
                <a:srgbClr val="003C71"/>
              </a:buClr>
              <a:buSzPct val="125000"/>
            </a:pPr>
            <a:endParaRPr lang="fr-CA" dirty="0" smtClean="0">
              <a:solidFill>
                <a:srgbClr val="000000"/>
              </a:solidFill>
              <a:latin typeface="Arial"/>
              <a:cs typeface="Times"/>
            </a:endParaRPr>
          </a:p>
          <a:p>
            <a:pPr marL="285750" indent="-285750" defTabSz="457200">
              <a:lnSpc>
                <a:spcPct val="150000"/>
              </a:lnSpc>
              <a:spcBef>
                <a:spcPct val="20000"/>
              </a:spcBef>
              <a:buClr>
                <a:srgbClr val="003C71"/>
              </a:buClr>
              <a:buSzPct val="125000"/>
              <a:buFont typeface="Wingdings" panose="05000000000000000000" pitchFamily="2" charset="2"/>
              <a:buChar char="Ø"/>
            </a:pPr>
            <a:endParaRPr lang="fr-CA" dirty="0" smtClean="0">
              <a:solidFill>
                <a:srgbClr val="000000"/>
              </a:solidFill>
              <a:latin typeface="Arial"/>
              <a:cs typeface="Times"/>
            </a:endParaRPr>
          </a:p>
          <a:p>
            <a:pPr marL="285750" indent="-285750" defTabSz="457200">
              <a:lnSpc>
                <a:spcPct val="150000"/>
              </a:lnSpc>
              <a:spcBef>
                <a:spcPct val="20000"/>
              </a:spcBef>
              <a:buClr>
                <a:srgbClr val="003C71"/>
              </a:buClr>
              <a:buSzPct val="125000"/>
              <a:buFont typeface="Wingdings" panose="05000000000000000000" pitchFamily="2" charset="2"/>
              <a:buChar char="Ø"/>
            </a:pPr>
            <a:endParaRPr lang="fr-CA" dirty="0">
              <a:solidFill>
                <a:srgbClr val="000000"/>
              </a:solidFill>
              <a:latin typeface="Arial"/>
              <a:cs typeface="Times"/>
            </a:endParaRPr>
          </a:p>
        </p:txBody>
      </p:sp>
    </p:spTree>
    <p:extLst>
      <p:ext uri="{BB962C8B-B14F-4D97-AF65-F5344CB8AC3E}">
        <p14:creationId xmlns:p14="http://schemas.microsoft.com/office/powerpoint/2010/main" val="2515566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414065" y="948906"/>
            <a:ext cx="8456771" cy="4623758"/>
            <a:chOff x="414065" y="948906"/>
            <a:chExt cx="8456771" cy="4623758"/>
          </a:xfrm>
        </p:grpSpPr>
        <p:sp>
          <p:nvSpPr>
            <p:cNvPr id="2" name="Rectangle 1"/>
            <p:cNvSpPr/>
            <p:nvPr/>
          </p:nvSpPr>
          <p:spPr>
            <a:xfrm>
              <a:off x="3338427" y="948906"/>
              <a:ext cx="2475781" cy="621102"/>
            </a:xfrm>
            <a:prstGeom prst="rect">
              <a:avLst/>
            </a:prstGeom>
            <a:solidFill>
              <a:schemeClr val="accent6">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b="1" dirty="0" smtClean="0">
                  <a:solidFill>
                    <a:prstClr val="white"/>
                  </a:solidFill>
                  <a:latin typeface="+mj-lt"/>
                </a:rPr>
                <a:t>Interventions en analyse d’affaires</a:t>
              </a:r>
              <a:endParaRPr lang="fr-CA" b="1" dirty="0">
                <a:solidFill>
                  <a:prstClr val="white"/>
                </a:solidFill>
                <a:latin typeface="+mj-lt"/>
              </a:endParaRPr>
            </a:p>
          </p:txBody>
        </p:sp>
        <p:sp>
          <p:nvSpPr>
            <p:cNvPr id="3" name="Rectangle à coins arrondis 2"/>
            <p:cNvSpPr/>
            <p:nvPr/>
          </p:nvSpPr>
          <p:spPr>
            <a:xfrm>
              <a:off x="414065" y="2009955"/>
              <a:ext cx="2639685" cy="491705"/>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b="1" dirty="0" smtClean="0">
                  <a:solidFill>
                    <a:srgbClr val="005EB8">
                      <a:lumMod val="50000"/>
                    </a:srgbClr>
                  </a:solidFill>
                </a:rPr>
                <a:t>Avant </a:t>
              </a:r>
            </a:p>
            <a:p>
              <a:pPr algn="ctr" defTabSz="457200"/>
              <a:r>
                <a:rPr lang="fr-CA" b="1" dirty="0" smtClean="0">
                  <a:solidFill>
                    <a:srgbClr val="005EB8">
                      <a:lumMod val="50000"/>
                    </a:srgbClr>
                  </a:solidFill>
                </a:rPr>
                <a:t>le projet</a:t>
              </a:r>
              <a:endParaRPr lang="fr-CA" b="1" dirty="0">
                <a:solidFill>
                  <a:srgbClr val="005EB8">
                    <a:lumMod val="50000"/>
                  </a:srgbClr>
                </a:solidFill>
              </a:endParaRPr>
            </a:p>
          </p:txBody>
        </p:sp>
        <p:sp>
          <p:nvSpPr>
            <p:cNvPr id="114" name="Rectangle à coins arrondis 113"/>
            <p:cNvSpPr/>
            <p:nvPr/>
          </p:nvSpPr>
          <p:spPr>
            <a:xfrm>
              <a:off x="3217652" y="2009955"/>
              <a:ext cx="2734573" cy="491705"/>
            </a:xfrm>
            <a:prstGeom prst="round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b="1" dirty="0" smtClean="0">
                  <a:solidFill>
                    <a:srgbClr val="005EB8">
                      <a:lumMod val="50000"/>
                    </a:srgbClr>
                  </a:solidFill>
                </a:rPr>
                <a:t>Pendant </a:t>
              </a:r>
            </a:p>
            <a:p>
              <a:pPr algn="ctr" defTabSz="457200"/>
              <a:r>
                <a:rPr lang="fr-CA" b="1" dirty="0" smtClean="0">
                  <a:solidFill>
                    <a:srgbClr val="005EB8">
                      <a:lumMod val="50000"/>
                    </a:srgbClr>
                  </a:solidFill>
                </a:rPr>
                <a:t>le </a:t>
              </a:r>
              <a:r>
                <a:rPr lang="fr-CA" b="1" dirty="0">
                  <a:solidFill>
                    <a:srgbClr val="005EB8">
                      <a:lumMod val="50000"/>
                    </a:srgbClr>
                  </a:solidFill>
                </a:rPr>
                <a:t>p</a:t>
              </a:r>
              <a:r>
                <a:rPr lang="fr-CA" b="1" dirty="0" smtClean="0">
                  <a:solidFill>
                    <a:srgbClr val="005EB8">
                      <a:lumMod val="50000"/>
                    </a:srgbClr>
                  </a:solidFill>
                </a:rPr>
                <a:t>rojet</a:t>
              </a:r>
              <a:endParaRPr lang="fr-CA" b="1" dirty="0">
                <a:solidFill>
                  <a:srgbClr val="005EB8">
                    <a:lumMod val="50000"/>
                  </a:srgbClr>
                </a:solidFill>
              </a:endParaRPr>
            </a:p>
          </p:txBody>
        </p:sp>
        <p:sp>
          <p:nvSpPr>
            <p:cNvPr id="115" name="Rectangle à coins arrondis 114"/>
            <p:cNvSpPr/>
            <p:nvPr/>
          </p:nvSpPr>
          <p:spPr>
            <a:xfrm>
              <a:off x="6081623" y="2009955"/>
              <a:ext cx="2636813" cy="491705"/>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b="1" dirty="0" smtClean="0">
                  <a:solidFill>
                    <a:srgbClr val="005EB8">
                      <a:lumMod val="50000"/>
                    </a:srgbClr>
                  </a:solidFill>
                </a:rPr>
                <a:t>Après </a:t>
              </a:r>
            </a:p>
            <a:p>
              <a:pPr algn="ctr" defTabSz="457200"/>
              <a:r>
                <a:rPr lang="fr-CA" b="1" dirty="0" smtClean="0">
                  <a:solidFill>
                    <a:srgbClr val="005EB8">
                      <a:lumMod val="50000"/>
                    </a:srgbClr>
                  </a:solidFill>
                </a:rPr>
                <a:t>le projet</a:t>
              </a:r>
              <a:endParaRPr lang="fr-CA" b="1" dirty="0">
                <a:solidFill>
                  <a:srgbClr val="005EB8">
                    <a:lumMod val="50000"/>
                  </a:srgbClr>
                </a:solidFill>
              </a:endParaRPr>
            </a:p>
          </p:txBody>
        </p:sp>
        <p:cxnSp>
          <p:nvCxnSpPr>
            <p:cNvPr id="5" name="Connecteur en angle 4"/>
            <p:cNvCxnSpPr>
              <a:stCxn id="2" idx="2"/>
              <a:endCxn id="3" idx="0"/>
            </p:cNvCxnSpPr>
            <p:nvPr/>
          </p:nvCxnSpPr>
          <p:spPr>
            <a:xfrm rot="5400000">
              <a:off x="2935140" y="368776"/>
              <a:ext cx="439947" cy="2842410"/>
            </a:xfrm>
            <a:prstGeom prst="bentConnector3">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8" name="Connecteur en angle 7"/>
            <p:cNvCxnSpPr>
              <a:stCxn id="2" idx="2"/>
              <a:endCxn id="115" idx="0"/>
            </p:cNvCxnSpPr>
            <p:nvPr/>
          </p:nvCxnSpPr>
          <p:spPr>
            <a:xfrm rot="16200000" flipH="1">
              <a:off x="5768201" y="378125"/>
              <a:ext cx="439947" cy="2823712"/>
            </a:xfrm>
            <a:prstGeom prst="bentConnector3">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0" name="Connecteur droit 9"/>
            <p:cNvCxnSpPr>
              <a:stCxn id="2" idx="2"/>
              <a:endCxn id="114" idx="0"/>
            </p:cNvCxnSpPr>
            <p:nvPr/>
          </p:nvCxnSpPr>
          <p:spPr>
            <a:xfrm>
              <a:off x="4576318" y="1570008"/>
              <a:ext cx="8621" cy="439947"/>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31" name="Connecteur droit 230"/>
            <p:cNvCxnSpPr/>
            <p:nvPr/>
          </p:nvCxnSpPr>
          <p:spPr>
            <a:xfrm>
              <a:off x="3127077" y="2009955"/>
              <a:ext cx="0" cy="3562709"/>
            </a:xfrm>
            <a:prstGeom prst="line">
              <a:avLst/>
            </a:prstGeom>
            <a:ln w="12700">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8" name="Connecteur droit 127"/>
            <p:cNvCxnSpPr/>
            <p:nvPr/>
          </p:nvCxnSpPr>
          <p:spPr>
            <a:xfrm>
              <a:off x="6015492" y="2009954"/>
              <a:ext cx="0" cy="3562709"/>
            </a:xfrm>
            <a:prstGeom prst="line">
              <a:avLst/>
            </a:prstGeom>
            <a:ln w="12700">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257" name="Rectangle 256"/>
            <p:cNvSpPr/>
            <p:nvPr/>
          </p:nvSpPr>
          <p:spPr>
            <a:xfrm>
              <a:off x="414066" y="3191809"/>
              <a:ext cx="2639684" cy="405442"/>
            </a:xfrm>
            <a:prstGeom prst="rect">
              <a:avLst/>
            </a:prstGeom>
            <a:solidFill>
              <a:schemeClr val="bg1">
                <a:alpha val="73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600" b="1" dirty="0" smtClean="0">
                  <a:solidFill>
                    <a:srgbClr val="E00654"/>
                  </a:solidFill>
                </a:rPr>
                <a:t>Détermination </a:t>
              </a:r>
              <a:r>
                <a:rPr lang="fr-CA" sz="1600" b="1" dirty="0">
                  <a:solidFill>
                    <a:srgbClr val="E00654"/>
                  </a:solidFill>
                </a:rPr>
                <a:t>des besoins</a:t>
              </a:r>
            </a:p>
          </p:txBody>
        </p:sp>
        <p:sp>
          <p:nvSpPr>
            <p:cNvPr id="133" name="Rectangle 132"/>
            <p:cNvSpPr/>
            <p:nvPr/>
          </p:nvSpPr>
          <p:spPr>
            <a:xfrm>
              <a:off x="414066" y="2705850"/>
              <a:ext cx="8304370" cy="405442"/>
            </a:xfrm>
            <a:prstGeom prst="rect">
              <a:avLst/>
            </a:prstGeom>
            <a:solidFill>
              <a:schemeClr val="bg1">
                <a:alpha val="91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600" b="1" dirty="0" smtClean="0">
                  <a:solidFill>
                    <a:srgbClr val="005EB8">
                      <a:lumMod val="50000"/>
                    </a:srgbClr>
                  </a:solidFill>
                </a:rPr>
                <a:t>Planification de l’analyse d’affaires </a:t>
              </a:r>
              <a:endParaRPr lang="fr-CA" sz="1600" b="1" dirty="0">
                <a:solidFill>
                  <a:srgbClr val="005EB8">
                    <a:lumMod val="50000"/>
                  </a:srgbClr>
                </a:solidFill>
              </a:endParaRPr>
            </a:p>
          </p:txBody>
        </p:sp>
        <p:sp>
          <p:nvSpPr>
            <p:cNvPr id="138" name="Rectangle 137"/>
            <p:cNvSpPr/>
            <p:nvPr/>
          </p:nvSpPr>
          <p:spPr>
            <a:xfrm>
              <a:off x="1196193" y="3663420"/>
              <a:ext cx="4756031" cy="405442"/>
            </a:xfrm>
            <a:prstGeom prst="rect">
              <a:avLst/>
            </a:prstGeom>
            <a:solidFill>
              <a:schemeClr val="bg1">
                <a:alpha val="73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600" b="1" dirty="0" smtClean="0">
                  <a:solidFill>
                    <a:schemeClr val="tx1"/>
                  </a:solidFill>
                </a:rPr>
                <a:t>« </a:t>
              </a:r>
              <a:r>
                <a:rPr lang="fr-CA" sz="1600" b="1" dirty="0" err="1" smtClean="0">
                  <a:solidFill>
                    <a:schemeClr val="tx1"/>
                  </a:solidFill>
                </a:rPr>
                <a:t>Élicitation</a:t>
              </a:r>
              <a:r>
                <a:rPr lang="fr-CA" sz="1600" b="1" dirty="0" smtClean="0">
                  <a:solidFill>
                    <a:schemeClr val="tx1"/>
                  </a:solidFill>
                </a:rPr>
                <a:t> » des exigences et analyse</a:t>
              </a:r>
              <a:endParaRPr lang="fr-CA" sz="1600" b="1" dirty="0">
                <a:solidFill>
                  <a:schemeClr val="tx1"/>
                </a:solidFill>
              </a:endParaRPr>
            </a:p>
          </p:txBody>
        </p:sp>
        <p:sp>
          <p:nvSpPr>
            <p:cNvPr id="139" name="Rectangle 138"/>
            <p:cNvSpPr/>
            <p:nvPr/>
          </p:nvSpPr>
          <p:spPr>
            <a:xfrm>
              <a:off x="3981449" y="4143628"/>
              <a:ext cx="3480399" cy="405442"/>
            </a:xfrm>
            <a:prstGeom prst="rect">
              <a:avLst/>
            </a:prstGeom>
            <a:solidFill>
              <a:schemeClr val="bg1">
                <a:alpha val="73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fr-CA" sz="1600" b="1" dirty="0" smtClean="0">
                  <a:solidFill>
                    <a:srgbClr val="005EB8">
                      <a:lumMod val="50000"/>
                    </a:srgbClr>
                  </a:solidFill>
                </a:rPr>
                <a:t>Évaluation de la solution </a:t>
              </a:r>
              <a:endParaRPr lang="fr-CA" sz="1600" b="1" dirty="0">
                <a:solidFill>
                  <a:srgbClr val="005EB8">
                    <a:lumMod val="50000"/>
                  </a:srgbClr>
                </a:solidFill>
              </a:endParaRPr>
            </a:p>
          </p:txBody>
        </p:sp>
        <p:sp>
          <p:nvSpPr>
            <p:cNvPr id="140" name="Rectangle 139"/>
            <p:cNvSpPr/>
            <p:nvPr/>
          </p:nvSpPr>
          <p:spPr>
            <a:xfrm>
              <a:off x="566466" y="4629611"/>
              <a:ext cx="8304370" cy="405442"/>
            </a:xfrm>
            <a:prstGeom prst="rect">
              <a:avLst/>
            </a:prstGeom>
            <a:solidFill>
              <a:schemeClr val="bg1">
                <a:alpha val="91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fr-CA" sz="1600" b="1" dirty="0" smtClean="0">
                  <a:solidFill>
                    <a:srgbClr val="005EB8">
                      <a:lumMod val="50000"/>
                    </a:srgbClr>
                  </a:solidFill>
                </a:rPr>
                <a:t>Traçabilité et monitoring (contrôle)</a:t>
              </a:r>
              <a:endParaRPr lang="fr-CA" sz="1600" b="1" dirty="0">
                <a:solidFill>
                  <a:srgbClr val="005EB8">
                    <a:lumMod val="50000"/>
                  </a:srgbClr>
                </a:solidFill>
              </a:endParaRPr>
            </a:p>
          </p:txBody>
        </p:sp>
      </p:grpSp>
      <p:sp>
        <p:nvSpPr>
          <p:cNvPr id="20" name="Titre 23"/>
          <p:cNvSpPr txBox="1">
            <a:spLocks/>
          </p:cNvSpPr>
          <p:nvPr/>
        </p:nvSpPr>
        <p:spPr>
          <a:xfrm>
            <a:off x="196218" y="82103"/>
            <a:ext cx="8159375" cy="616564"/>
          </a:xfrm>
          <a:prstGeom prst="rect">
            <a:avLst/>
          </a:prstGeom>
        </p:spPr>
        <p:txBody>
          <a:bodyPr vert="horz" lIns="91440" tIns="0" rIns="91440" bIns="0" rtlCol="0" anchor="t" anchorCtr="0">
            <a:normAutofit/>
          </a:bodyPr>
          <a:lstStyle>
            <a:lvl1pPr algn="l" defTabSz="457200" rtl="0" eaLnBrk="1" latinLnBrk="0" hangingPunct="1">
              <a:spcBef>
                <a:spcPct val="0"/>
              </a:spcBef>
              <a:buNone/>
              <a:defRPr sz="3200" b="1" i="0" kern="1200" cap="all">
                <a:solidFill>
                  <a:schemeClr val="accent2"/>
                </a:solidFill>
                <a:latin typeface="Arial"/>
                <a:ea typeface="+mj-ea"/>
                <a:cs typeface="Arial"/>
              </a:defRPr>
            </a:lvl1pPr>
          </a:lstStyle>
          <a:p>
            <a:r>
              <a:rPr lang="fr-CA" sz="1800" dirty="0" smtClean="0">
                <a:solidFill>
                  <a:srgbClr val="003C71"/>
                </a:solidFill>
              </a:rPr>
              <a:t>DÉTERMINATION des besoins</a:t>
            </a:r>
            <a:r>
              <a:rPr lang="fr-CA" sz="2400" dirty="0" smtClean="0">
                <a:solidFill>
                  <a:srgbClr val="003C71"/>
                </a:solidFill>
              </a:rPr>
              <a:t/>
            </a:r>
            <a:br>
              <a:rPr lang="fr-CA" sz="2400" dirty="0" smtClean="0">
                <a:solidFill>
                  <a:srgbClr val="003C71"/>
                </a:solidFill>
              </a:rPr>
            </a:br>
            <a:r>
              <a:rPr lang="fr-CA" sz="1600" b="0" i="1" dirty="0" smtClean="0">
                <a:solidFill>
                  <a:srgbClr val="003C71"/>
                </a:solidFill>
              </a:rPr>
              <a:t>quand ?</a:t>
            </a:r>
            <a:endParaRPr lang="fr-CA" sz="1600" b="0" i="1" dirty="0">
              <a:solidFill>
                <a:srgbClr val="003C71"/>
              </a:solidFill>
            </a:endParaRPr>
          </a:p>
        </p:txBody>
      </p:sp>
    </p:spTree>
    <p:extLst>
      <p:ext uri="{BB962C8B-B14F-4D97-AF65-F5344CB8AC3E}">
        <p14:creationId xmlns:p14="http://schemas.microsoft.com/office/powerpoint/2010/main" val="37364859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23"/>
</p:tagLst>
</file>

<file path=ppt/tags/tag10.xml><?xml version="1.0" encoding="utf-8"?>
<p:tagLst xmlns:a="http://schemas.openxmlformats.org/drawingml/2006/main" xmlns:r="http://schemas.openxmlformats.org/officeDocument/2006/relationships" xmlns:p="http://schemas.openxmlformats.org/presentationml/2006/main">
  <p:tag name="NUM" val="37"/>
</p:tagLst>
</file>

<file path=ppt/tags/tag11.xml><?xml version="1.0" encoding="utf-8"?>
<p:tagLst xmlns:a="http://schemas.openxmlformats.org/drawingml/2006/main" xmlns:r="http://schemas.openxmlformats.org/officeDocument/2006/relationships" xmlns:p="http://schemas.openxmlformats.org/presentationml/2006/main">
  <p:tag name="NUM" val="14"/>
</p:tagLst>
</file>

<file path=ppt/tags/tag12.xml><?xml version="1.0" encoding="utf-8"?>
<p:tagLst xmlns:a="http://schemas.openxmlformats.org/drawingml/2006/main" xmlns:r="http://schemas.openxmlformats.org/officeDocument/2006/relationships" xmlns:p="http://schemas.openxmlformats.org/presentationml/2006/main">
  <p:tag name="NUM" val="21"/>
</p:tagLst>
</file>

<file path=ppt/tags/tag13.xml><?xml version="1.0" encoding="utf-8"?>
<p:tagLst xmlns:a="http://schemas.openxmlformats.org/drawingml/2006/main" xmlns:r="http://schemas.openxmlformats.org/officeDocument/2006/relationships" xmlns:p="http://schemas.openxmlformats.org/presentationml/2006/main">
  <p:tag name="NUM" val="50"/>
</p:tagLst>
</file>

<file path=ppt/tags/tag14.xml><?xml version="1.0" encoding="utf-8"?>
<p:tagLst xmlns:a="http://schemas.openxmlformats.org/drawingml/2006/main" xmlns:r="http://schemas.openxmlformats.org/officeDocument/2006/relationships" xmlns:p="http://schemas.openxmlformats.org/presentationml/2006/main">
  <p:tag name="NUM" val="21"/>
</p:tagLst>
</file>

<file path=ppt/tags/tag15.xml><?xml version="1.0" encoding="utf-8"?>
<p:tagLst xmlns:a="http://schemas.openxmlformats.org/drawingml/2006/main" xmlns:r="http://schemas.openxmlformats.org/officeDocument/2006/relationships" xmlns:p="http://schemas.openxmlformats.org/presentationml/2006/main">
  <p:tag name="NUM" val="50"/>
</p:tagLst>
</file>

<file path=ppt/tags/tag16.xml><?xml version="1.0" encoding="utf-8"?>
<p:tagLst xmlns:a="http://schemas.openxmlformats.org/drawingml/2006/main" xmlns:r="http://schemas.openxmlformats.org/officeDocument/2006/relationships" xmlns:p="http://schemas.openxmlformats.org/presentationml/2006/main">
  <p:tag name="NUM" val="21"/>
</p:tagLst>
</file>

<file path=ppt/tags/tag17.xml><?xml version="1.0" encoding="utf-8"?>
<p:tagLst xmlns:a="http://schemas.openxmlformats.org/drawingml/2006/main" xmlns:r="http://schemas.openxmlformats.org/officeDocument/2006/relationships" xmlns:p="http://schemas.openxmlformats.org/presentationml/2006/main">
  <p:tag name="NUM" val="17"/>
</p:tagLst>
</file>

<file path=ppt/tags/tag18.xml><?xml version="1.0" encoding="utf-8"?>
<p:tagLst xmlns:a="http://schemas.openxmlformats.org/drawingml/2006/main" xmlns:r="http://schemas.openxmlformats.org/officeDocument/2006/relationships" xmlns:p="http://schemas.openxmlformats.org/presentationml/2006/main">
  <p:tag name="NUM" val="14"/>
</p:tagLst>
</file>

<file path=ppt/tags/tag19.xml><?xml version="1.0" encoding="utf-8"?>
<p:tagLst xmlns:a="http://schemas.openxmlformats.org/drawingml/2006/main" xmlns:r="http://schemas.openxmlformats.org/officeDocument/2006/relationships" xmlns:p="http://schemas.openxmlformats.org/presentationml/2006/main">
  <p:tag name="NUM" val="17"/>
</p:tagLst>
</file>

<file path=ppt/tags/tag2.xml><?xml version="1.0" encoding="utf-8"?>
<p:tagLst xmlns:a="http://schemas.openxmlformats.org/drawingml/2006/main" xmlns:r="http://schemas.openxmlformats.org/officeDocument/2006/relationships" xmlns:p="http://schemas.openxmlformats.org/presentationml/2006/main">
  <p:tag name="NUM" val="42"/>
</p:tagLst>
</file>

<file path=ppt/tags/tag20.xml><?xml version="1.0" encoding="utf-8"?>
<p:tagLst xmlns:a="http://schemas.openxmlformats.org/drawingml/2006/main" xmlns:r="http://schemas.openxmlformats.org/officeDocument/2006/relationships" xmlns:p="http://schemas.openxmlformats.org/presentationml/2006/main">
  <p:tag name="NUM" val="17"/>
</p:tagLst>
</file>

<file path=ppt/tags/tag21.xml><?xml version="1.0" encoding="utf-8"?>
<p:tagLst xmlns:a="http://schemas.openxmlformats.org/drawingml/2006/main" xmlns:r="http://schemas.openxmlformats.org/officeDocument/2006/relationships" xmlns:p="http://schemas.openxmlformats.org/presentationml/2006/main">
  <p:tag name="NUM" val="17"/>
</p:tagLst>
</file>

<file path=ppt/tags/tag22.xml><?xml version="1.0" encoding="utf-8"?>
<p:tagLst xmlns:a="http://schemas.openxmlformats.org/drawingml/2006/main" xmlns:r="http://schemas.openxmlformats.org/officeDocument/2006/relationships" xmlns:p="http://schemas.openxmlformats.org/presentationml/2006/main">
  <p:tag name="NUM" val="17"/>
</p:tagLst>
</file>

<file path=ppt/tags/tag23.xml><?xml version="1.0" encoding="utf-8"?>
<p:tagLst xmlns:a="http://schemas.openxmlformats.org/drawingml/2006/main" xmlns:r="http://schemas.openxmlformats.org/officeDocument/2006/relationships" xmlns:p="http://schemas.openxmlformats.org/presentationml/2006/main">
  <p:tag name="NUM" val="17"/>
</p:tagLst>
</file>

<file path=ppt/tags/tag24.xml><?xml version="1.0" encoding="utf-8"?>
<p:tagLst xmlns:a="http://schemas.openxmlformats.org/drawingml/2006/main" xmlns:r="http://schemas.openxmlformats.org/officeDocument/2006/relationships" xmlns:p="http://schemas.openxmlformats.org/presentationml/2006/main">
  <p:tag name="NUM" val="17"/>
</p:tagLst>
</file>

<file path=ppt/tags/tag25.xml><?xml version="1.0" encoding="utf-8"?>
<p:tagLst xmlns:a="http://schemas.openxmlformats.org/drawingml/2006/main" xmlns:r="http://schemas.openxmlformats.org/officeDocument/2006/relationships" xmlns:p="http://schemas.openxmlformats.org/presentationml/2006/main">
  <p:tag name="NUM" val="17"/>
</p:tagLst>
</file>

<file path=ppt/tags/tag26.xml><?xml version="1.0" encoding="utf-8"?>
<p:tagLst xmlns:a="http://schemas.openxmlformats.org/drawingml/2006/main" xmlns:r="http://schemas.openxmlformats.org/officeDocument/2006/relationships" xmlns:p="http://schemas.openxmlformats.org/presentationml/2006/main">
  <p:tag name="NUM" val="17"/>
</p:tagLst>
</file>

<file path=ppt/tags/tag27.xml><?xml version="1.0" encoding="utf-8"?>
<p:tagLst xmlns:a="http://schemas.openxmlformats.org/drawingml/2006/main" xmlns:r="http://schemas.openxmlformats.org/officeDocument/2006/relationships" xmlns:p="http://schemas.openxmlformats.org/presentationml/2006/main">
  <p:tag name="NUM" val="17"/>
</p:tagLst>
</file>

<file path=ppt/tags/tag28.xml><?xml version="1.0" encoding="utf-8"?>
<p:tagLst xmlns:a="http://schemas.openxmlformats.org/drawingml/2006/main" xmlns:r="http://schemas.openxmlformats.org/officeDocument/2006/relationships" xmlns:p="http://schemas.openxmlformats.org/presentationml/2006/main">
  <p:tag name="NUM" val="17"/>
</p:tagLst>
</file>

<file path=ppt/tags/tag29.xml><?xml version="1.0" encoding="utf-8"?>
<p:tagLst xmlns:a="http://schemas.openxmlformats.org/drawingml/2006/main" xmlns:r="http://schemas.openxmlformats.org/officeDocument/2006/relationships" xmlns:p="http://schemas.openxmlformats.org/presentationml/2006/main">
  <p:tag name="NUM" val="17"/>
</p:tagLst>
</file>

<file path=ppt/tags/tag3.xml><?xml version="1.0" encoding="utf-8"?>
<p:tagLst xmlns:a="http://schemas.openxmlformats.org/drawingml/2006/main" xmlns:r="http://schemas.openxmlformats.org/officeDocument/2006/relationships" xmlns:p="http://schemas.openxmlformats.org/presentationml/2006/main">
  <p:tag name="NUM" val="28"/>
</p:tagLst>
</file>

<file path=ppt/tags/tag30.xml><?xml version="1.0" encoding="utf-8"?>
<p:tagLst xmlns:a="http://schemas.openxmlformats.org/drawingml/2006/main" xmlns:r="http://schemas.openxmlformats.org/officeDocument/2006/relationships" xmlns:p="http://schemas.openxmlformats.org/presentationml/2006/main">
  <p:tag name="NUM" val="50"/>
</p:tagLst>
</file>

<file path=ppt/tags/tag31.xml><?xml version="1.0" encoding="utf-8"?>
<p:tagLst xmlns:a="http://schemas.openxmlformats.org/drawingml/2006/main" xmlns:r="http://schemas.openxmlformats.org/officeDocument/2006/relationships" xmlns:p="http://schemas.openxmlformats.org/presentationml/2006/main">
  <p:tag name="NUM" val="21"/>
</p:tagLst>
</file>

<file path=ppt/tags/tag32.xml><?xml version="1.0" encoding="utf-8"?>
<p:tagLst xmlns:a="http://schemas.openxmlformats.org/drawingml/2006/main" xmlns:r="http://schemas.openxmlformats.org/officeDocument/2006/relationships" xmlns:p="http://schemas.openxmlformats.org/presentationml/2006/main">
  <p:tag name="NUM" val="17"/>
</p:tagLst>
</file>

<file path=ppt/tags/tag33.xml><?xml version="1.0" encoding="utf-8"?>
<p:tagLst xmlns:a="http://schemas.openxmlformats.org/drawingml/2006/main" xmlns:r="http://schemas.openxmlformats.org/officeDocument/2006/relationships" xmlns:p="http://schemas.openxmlformats.org/presentationml/2006/main">
  <p:tag name="NUM" val="17"/>
</p:tagLst>
</file>

<file path=ppt/tags/tag34.xml><?xml version="1.0" encoding="utf-8"?>
<p:tagLst xmlns:a="http://schemas.openxmlformats.org/drawingml/2006/main" xmlns:r="http://schemas.openxmlformats.org/officeDocument/2006/relationships" xmlns:p="http://schemas.openxmlformats.org/presentationml/2006/main">
  <p:tag name="NUM" val="17"/>
</p:tagLst>
</file>

<file path=ppt/tags/tag35.xml><?xml version="1.0" encoding="utf-8"?>
<p:tagLst xmlns:a="http://schemas.openxmlformats.org/drawingml/2006/main" xmlns:r="http://schemas.openxmlformats.org/officeDocument/2006/relationships" xmlns:p="http://schemas.openxmlformats.org/presentationml/2006/main">
  <p:tag name="NUM" val="17"/>
</p:tagLst>
</file>

<file path=ppt/tags/tag36.xml><?xml version="1.0" encoding="utf-8"?>
<p:tagLst xmlns:a="http://schemas.openxmlformats.org/drawingml/2006/main" xmlns:r="http://schemas.openxmlformats.org/officeDocument/2006/relationships" xmlns:p="http://schemas.openxmlformats.org/presentationml/2006/main">
  <p:tag name="NUM" val="17"/>
</p:tagLst>
</file>

<file path=ppt/tags/tag37.xml><?xml version="1.0" encoding="utf-8"?>
<p:tagLst xmlns:a="http://schemas.openxmlformats.org/drawingml/2006/main" xmlns:r="http://schemas.openxmlformats.org/officeDocument/2006/relationships" xmlns:p="http://schemas.openxmlformats.org/presentationml/2006/main">
  <p:tag name="NUM" val="25"/>
</p:tagLst>
</file>

<file path=ppt/tags/tag38.xml><?xml version="1.0" encoding="utf-8"?>
<p:tagLst xmlns:a="http://schemas.openxmlformats.org/drawingml/2006/main" xmlns:r="http://schemas.openxmlformats.org/officeDocument/2006/relationships" xmlns:p="http://schemas.openxmlformats.org/presentationml/2006/main">
  <p:tag name="NUM" val="25"/>
</p:tagLst>
</file>

<file path=ppt/tags/tag39.xml><?xml version="1.0" encoding="utf-8"?>
<p:tagLst xmlns:a="http://schemas.openxmlformats.org/drawingml/2006/main" xmlns:r="http://schemas.openxmlformats.org/officeDocument/2006/relationships" xmlns:p="http://schemas.openxmlformats.org/presentationml/2006/main">
  <p:tag name="NUM" val="25"/>
</p:tagLst>
</file>

<file path=ppt/tags/tag4.xml><?xml version="1.0" encoding="utf-8"?>
<p:tagLst xmlns:a="http://schemas.openxmlformats.org/drawingml/2006/main" xmlns:r="http://schemas.openxmlformats.org/officeDocument/2006/relationships" xmlns:p="http://schemas.openxmlformats.org/presentationml/2006/main">
  <p:tag name="NUM" val="37"/>
</p:tagLst>
</file>

<file path=ppt/tags/tag40.xml><?xml version="1.0" encoding="utf-8"?>
<p:tagLst xmlns:a="http://schemas.openxmlformats.org/drawingml/2006/main" xmlns:r="http://schemas.openxmlformats.org/officeDocument/2006/relationships" xmlns:p="http://schemas.openxmlformats.org/presentationml/2006/main">
  <p:tag name="NUM" val="25"/>
</p:tagLst>
</file>

<file path=ppt/tags/tag41.xml><?xml version="1.0" encoding="utf-8"?>
<p:tagLst xmlns:a="http://schemas.openxmlformats.org/drawingml/2006/main" xmlns:r="http://schemas.openxmlformats.org/officeDocument/2006/relationships" xmlns:p="http://schemas.openxmlformats.org/presentationml/2006/main">
  <p:tag name="NUM" val="17"/>
</p:tagLst>
</file>

<file path=ppt/tags/tag42.xml><?xml version="1.0" encoding="utf-8"?>
<p:tagLst xmlns:a="http://schemas.openxmlformats.org/drawingml/2006/main" xmlns:r="http://schemas.openxmlformats.org/officeDocument/2006/relationships" xmlns:p="http://schemas.openxmlformats.org/presentationml/2006/main">
  <p:tag name="NUM" val="25"/>
</p:tagLst>
</file>

<file path=ppt/tags/tag43.xml><?xml version="1.0" encoding="utf-8"?>
<p:tagLst xmlns:a="http://schemas.openxmlformats.org/drawingml/2006/main" xmlns:r="http://schemas.openxmlformats.org/officeDocument/2006/relationships" xmlns:p="http://schemas.openxmlformats.org/presentationml/2006/main">
  <p:tag name="NUM" val="25"/>
</p:tagLst>
</file>

<file path=ppt/tags/tag44.xml><?xml version="1.0" encoding="utf-8"?>
<p:tagLst xmlns:a="http://schemas.openxmlformats.org/drawingml/2006/main" xmlns:r="http://schemas.openxmlformats.org/officeDocument/2006/relationships" xmlns:p="http://schemas.openxmlformats.org/presentationml/2006/main">
  <p:tag name="NUM" val="25"/>
</p:tagLst>
</file>

<file path=ppt/tags/tag45.xml><?xml version="1.0" encoding="utf-8"?>
<p:tagLst xmlns:a="http://schemas.openxmlformats.org/drawingml/2006/main" xmlns:r="http://schemas.openxmlformats.org/officeDocument/2006/relationships" xmlns:p="http://schemas.openxmlformats.org/presentationml/2006/main">
  <p:tag name="NUM" val="17"/>
</p:tagLst>
</file>

<file path=ppt/tags/tag46.xml><?xml version="1.0" encoding="utf-8"?>
<p:tagLst xmlns:a="http://schemas.openxmlformats.org/drawingml/2006/main" xmlns:r="http://schemas.openxmlformats.org/officeDocument/2006/relationships" xmlns:p="http://schemas.openxmlformats.org/presentationml/2006/main">
  <p:tag name="NUM" val="25"/>
</p:tagLst>
</file>

<file path=ppt/tags/tag47.xml><?xml version="1.0" encoding="utf-8"?>
<p:tagLst xmlns:a="http://schemas.openxmlformats.org/drawingml/2006/main" xmlns:r="http://schemas.openxmlformats.org/officeDocument/2006/relationships" xmlns:p="http://schemas.openxmlformats.org/presentationml/2006/main">
  <p:tag name="NUM" val="25"/>
</p:tagLst>
</file>

<file path=ppt/tags/tag48.xml><?xml version="1.0" encoding="utf-8"?>
<p:tagLst xmlns:a="http://schemas.openxmlformats.org/drawingml/2006/main" xmlns:r="http://schemas.openxmlformats.org/officeDocument/2006/relationships" xmlns:p="http://schemas.openxmlformats.org/presentationml/2006/main">
  <p:tag name="NUM" val="17"/>
</p:tagLst>
</file>

<file path=ppt/tags/tag49.xml><?xml version="1.0" encoding="utf-8"?>
<p:tagLst xmlns:a="http://schemas.openxmlformats.org/drawingml/2006/main" xmlns:r="http://schemas.openxmlformats.org/officeDocument/2006/relationships" xmlns:p="http://schemas.openxmlformats.org/presentationml/2006/main">
  <p:tag name="NUM" val="50"/>
</p:tagLst>
</file>

<file path=ppt/tags/tag5.xml><?xml version="1.0" encoding="utf-8"?>
<p:tagLst xmlns:a="http://schemas.openxmlformats.org/drawingml/2006/main" xmlns:r="http://schemas.openxmlformats.org/officeDocument/2006/relationships" xmlns:p="http://schemas.openxmlformats.org/presentationml/2006/main">
  <p:tag name="NUM" val="65"/>
</p:tagLst>
</file>

<file path=ppt/tags/tag50.xml><?xml version="1.0" encoding="utf-8"?>
<p:tagLst xmlns:a="http://schemas.openxmlformats.org/drawingml/2006/main" xmlns:r="http://schemas.openxmlformats.org/officeDocument/2006/relationships" xmlns:p="http://schemas.openxmlformats.org/presentationml/2006/main">
  <p:tag name="NUM" val="21"/>
</p:tagLst>
</file>

<file path=ppt/tags/tag51.xml><?xml version="1.0" encoding="utf-8"?>
<p:tagLst xmlns:a="http://schemas.openxmlformats.org/drawingml/2006/main" xmlns:r="http://schemas.openxmlformats.org/officeDocument/2006/relationships" xmlns:p="http://schemas.openxmlformats.org/presentationml/2006/main">
  <p:tag name="NUM" val="17"/>
</p:tagLst>
</file>

<file path=ppt/tags/tag52.xml><?xml version="1.0" encoding="utf-8"?>
<p:tagLst xmlns:a="http://schemas.openxmlformats.org/drawingml/2006/main" xmlns:r="http://schemas.openxmlformats.org/officeDocument/2006/relationships" xmlns:p="http://schemas.openxmlformats.org/presentationml/2006/main">
  <p:tag name="NUM" val="14"/>
</p:tagLst>
</file>

<file path=ppt/tags/tag53.xml><?xml version="1.0" encoding="utf-8"?>
<p:tagLst xmlns:a="http://schemas.openxmlformats.org/drawingml/2006/main" xmlns:r="http://schemas.openxmlformats.org/officeDocument/2006/relationships" xmlns:p="http://schemas.openxmlformats.org/presentationml/2006/main">
  <p:tag name="NUM" val="28"/>
</p:tagLst>
</file>

<file path=ppt/tags/tag54.xml><?xml version="1.0" encoding="utf-8"?>
<p:tagLst xmlns:a="http://schemas.openxmlformats.org/drawingml/2006/main" xmlns:r="http://schemas.openxmlformats.org/officeDocument/2006/relationships" xmlns:p="http://schemas.openxmlformats.org/presentationml/2006/main">
  <p:tag name="NUM" val="33"/>
</p:tagLst>
</file>

<file path=ppt/tags/tag55.xml><?xml version="1.0" encoding="utf-8"?>
<p:tagLst xmlns:a="http://schemas.openxmlformats.org/drawingml/2006/main" xmlns:r="http://schemas.openxmlformats.org/officeDocument/2006/relationships" xmlns:p="http://schemas.openxmlformats.org/presentationml/2006/main">
  <p:tag name="NUM" val="45"/>
</p:tagLst>
</file>

<file path=ppt/tags/tag56.xml><?xml version="1.0" encoding="utf-8"?>
<p:tagLst xmlns:a="http://schemas.openxmlformats.org/drawingml/2006/main" xmlns:r="http://schemas.openxmlformats.org/officeDocument/2006/relationships" xmlns:p="http://schemas.openxmlformats.org/presentationml/2006/main">
  <p:tag name="NUM" val="37"/>
</p:tagLst>
</file>

<file path=ppt/tags/tag57.xml><?xml version="1.0" encoding="utf-8"?>
<p:tagLst xmlns:a="http://schemas.openxmlformats.org/drawingml/2006/main" xmlns:r="http://schemas.openxmlformats.org/officeDocument/2006/relationships" xmlns:p="http://schemas.openxmlformats.org/presentationml/2006/main">
  <p:tag name="NUM" val="45"/>
</p:tagLst>
</file>

<file path=ppt/tags/tag58.xml><?xml version="1.0" encoding="utf-8"?>
<p:tagLst xmlns:a="http://schemas.openxmlformats.org/drawingml/2006/main" xmlns:r="http://schemas.openxmlformats.org/officeDocument/2006/relationships" xmlns:p="http://schemas.openxmlformats.org/presentationml/2006/main">
  <p:tag name="NUM" val="50"/>
</p:tagLst>
</file>

<file path=ppt/tags/tag59.xml><?xml version="1.0" encoding="utf-8"?>
<p:tagLst xmlns:a="http://schemas.openxmlformats.org/drawingml/2006/main" xmlns:r="http://schemas.openxmlformats.org/officeDocument/2006/relationships" xmlns:p="http://schemas.openxmlformats.org/presentationml/2006/main">
  <p:tag name="NUM" val="21"/>
</p:tagLst>
</file>

<file path=ppt/tags/tag6.xml><?xml version="1.0" encoding="utf-8"?>
<p:tagLst xmlns:a="http://schemas.openxmlformats.org/drawingml/2006/main" xmlns:r="http://schemas.openxmlformats.org/officeDocument/2006/relationships" xmlns:p="http://schemas.openxmlformats.org/presentationml/2006/main">
  <p:tag name="NUM" val="14"/>
</p:tagLst>
</file>

<file path=ppt/tags/tag60.xml><?xml version="1.0" encoding="utf-8"?>
<p:tagLst xmlns:a="http://schemas.openxmlformats.org/drawingml/2006/main" xmlns:r="http://schemas.openxmlformats.org/officeDocument/2006/relationships" xmlns:p="http://schemas.openxmlformats.org/presentationml/2006/main">
  <p:tag name="NUM" val="17"/>
</p:tagLst>
</file>

<file path=ppt/tags/tag7.xml><?xml version="1.0" encoding="utf-8"?>
<p:tagLst xmlns:a="http://schemas.openxmlformats.org/drawingml/2006/main" xmlns:r="http://schemas.openxmlformats.org/officeDocument/2006/relationships" xmlns:p="http://schemas.openxmlformats.org/presentationml/2006/main">
  <p:tag name="NUM" val="21"/>
</p:tagLst>
</file>

<file path=ppt/tags/tag8.xml><?xml version="1.0" encoding="utf-8"?>
<p:tagLst xmlns:a="http://schemas.openxmlformats.org/drawingml/2006/main" xmlns:r="http://schemas.openxmlformats.org/officeDocument/2006/relationships" xmlns:p="http://schemas.openxmlformats.org/presentationml/2006/main">
  <p:tag name="NUM" val="23"/>
</p:tagLst>
</file>

<file path=ppt/tags/tag9.xml><?xml version="1.0" encoding="utf-8"?>
<p:tagLst xmlns:a="http://schemas.openxmlformats.org/drawingml/2006/main" xmlns:r="http://schemas.openxmlformats.org/officeDocument/2006/relationships" xmlns:p="http://schemas.openxmlformats.org/presentationml/2006/main">
  <p:tag name="NUM" val="42"/>
</p:tagLst>
</file>

<file path=ppt/theme/theme1.xml><?xml version="1.0" encoding="utf-8"?>
<a:theme xmlns:a="http://schemas.openxmlformats.org/drawingml/2006/main" name="5_Office Theme">
  <a:themeElements>
    <a:clrScheme name="HEC">
      <a:dk1>
        <a:srgbClr val="000000"/>
      </a:dk1>
      <a:lt1>
        <a:sysClr val="window" lastClr="FFFFFF"/>
      </a:lt1>
      <a:dk2>
        <a:srgbClr val="97999B"/>
      </a:dk2>
      <a:lt2>
        <a:srgbClr val="EFF0F0"/>
      </a:lt2>
      <a:accent1>
        <a:srgbClr val="009FDF"/>
      </a:accent1>
      <a:accent2>
        <a:srgbClr val="003C71"/>
      </a:accent2>
      <a:accent3>
        <a:srgbClr val="C5B4E3"/>
      </a:accent3>
      <a:accent4>
        <a:srgbClr val="71C5E8"/>
      </a:accent4>
      <a:accent5>
        <a:srgbClr val="00C1D5"/>
      </a:accent5>
      <a:accent6>
        <a:srgbClr val="005EB8"/>
      </a:accent6>
      <a:hlink>
        <a:srgbClr val="003C71"/>
      </a:hlink>
      <a:folHlink>
        <a:srgbClr val="9678D3"/>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Office Theme">
  <a:themeElements>
    <a:clrScheme name="Personnalisée 3">
      <a:dk1>
        <a:srgbClr val="000000"/>
      </a:dk1>
      <a:lt1>
        <a:sysClr val="window" lastClr="FFFFFF"/>
      </a:lt1>
      <a:dk2>
        <a:srgbClr val="97999B"/>
      </a:dk2>
      <a:lt2>
        <a:srgbClr val="EFF0F0"/>
      </a:lt2>
      <a:accent1>
        <a:srgbClr val="009FDF"/>
      </a:accent1>
      <a:accent2>
        <a:srgbClr val="003C71"/>
      </a:accent2>
      <a:accent3>
        <a:srgbClr val="C5B4E3"/>
      </a:accent3>
      <a:accent4>
        <a:srgbClr val="71C5E8"/>
      </a:accent4>
      <a:accent5>
        <a:srgbClr val="00C1D5"/>
      </a:accent5>
      <a:accent6>
        <a:srgbClr val="005EB8"/>
      </a:accent6>
      <a:hlink>
        <a:srgbClr val="003C71"/>
      </a:hlink>
      <a:folHlink>
        <a:srgbClr val="9678D3"/>
      </a:folHlink>
    </a:clrScheme>
    <a:fontScheme name="HEC">
      <a:majorFont>
        <a:latin typeface="Arial"/>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rmAutofit/>
      </a:bodyPr>
      <a:lstStyle>
        <a:defPPr marL="185738" indent="-185738">
          <a:spcBef>
            <a:spcPct val="20000"/>
          </a:spcBef>
          <a:buClr>
            <a:srgbClr val="003C71"/>
          </a:buClr>
          <a:buSzPct val="125000"/>
          <a:buFont typeface="Arial" panose="020B0604020202020204" pitchFamily="34" charset="0"/>
          <a:buChar char="•"/>
          <a:defRPr sz="2000" dirty="0">
            <a:solidFill>
              <a:srgbClr val="000000"/>
            </a:solidFill>
            <a:latin typeface="Arial"/>
            <a:cs typeface="Times"/>
          </a:defRPr>
        </a:defPPr>
      </a:lstStyle>
    </a:tx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 FR</Template>
  <TotalTime>2183</TotalTime>
  <Words>6731</Words>
  <Application>Microsoft Office PowerPoint</Application>
  <PresentationFormat>Affichage à l'écran (4:3)</PresentationFormat>
  <Paragraphs>1278</Paragraphs>
  <Slides>82</Slides>
  <Notes>60</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82</vt:i4>
      </vt:variant>
    </vt:vector>
  </HeadingPairs>
  <TitlesOfParts>
    <vt:vector size="94" baseType="lpstr">
      <vt:lpstr>ＭＳ Ｐゴシック</vt:lpstr>
      <vt:lpstr>Arial</vt:lpstr>
      <vt:lpstr>Calibri</vt:lpstr>
      <vt:lpstr>Marlett</vt:lpstr>
      <vt:lpstr>Microsoft New Tai Lue</vt:lpstr>
      <vt:lpstr>Osaka</vt:lpstr>
      <vt:lpstr>Times</vt:lpstr>
      <vt:lpstr>Times New Roman</vt:lpstr>
      <vt:lpstr>Wingdings</vt:lpstr>
      <vt:lpstr>ヒラギノ角ゴ Pro W3</vt:lpstr>
      <vt:lpstr>5_Office Theme</vt:lpstr>
      <vt:lpstr>4_Office Theme</vt:lpstr>
      <vt:lpstr>Présentation PowerPoint</vt:lpstr>
      <vt:lpstr>Présentation PowerPoint</vt:lpstr>
      <vt:lpstr>Présentation PowerPoint</vt:lpstr>
      <vt:lpstr>Et si seulement c’était si facile ….</vt:lpstr>
      <vt:lpstr>Présentation PowerPoint</vt:lpstr>
      <vt:lpstr>Présentation PowerPoint</vt:lpstr>
      <vt:lpstr>Présentation PowerPoint</vt:lpstr>
      <vt:lpstr>Présentation PowerPoint</vt:lpstr>
      <vt:lpstr>Présentation PowerPoint</vt:lpstr>
      <vt:lpstr>Présentation PowerPoint</vt:lpstr>
      <vt:lpstr>les domaines de connaissance du parfait analyste d’affaires</vt:lpstr>
      <vt:lpstr>les domaines de connaissance du parfait analyste d’affaires</vt:lpstr>
      <vt:lpstr>Présentation PowerPoint</vt:lpstr>
      <vt:lpstr>Présentation PowerPoint</vt:lpstr>
      <vt:lpstr>Présentation PowerPoint</vt:lpstr>
      <vt:lpstr>Étape 1 Cristalliser les besoin d’affaires, les motivations  et s’entendre  </vt:lpstr>
      <vt:lpstr>Étape 1 Cristalliser les besoin d’affaires, les motivations  et s’entendre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Étape 1 Cristalliser les besoin d’affaires, les motivations  et s’entendre  </vt:lpstr>
      <vt:lpstr>Présentation PowerPoint</vt:lpstr>
      <vt:lpstr>Étape 1 Cristalliser les besoin d’affaires, les motivations  et s’entendre  </vt:lpstr>
      <vt:lpstr>Présentation PowerPoint</vt:lpstr>
      <vt:lpstr>Présentation PowerPoint</vt:lpstr>
      <vt:lpstr>Étape 1 Cristalliser les besoin d’affaires, les motivations  et s’entendre  </vt:lpstr>
      <vt:lpstr>Présentation PowerPoint</vt:lpstr>
      <vt:lpstr>Présentation PowerPoint</vt:lpstr>
      <vt:lpstr>Étape 1 Cristalliser les besoin d’affaires, les motivations  et s’entendre  </vt:lpstr>
      <vt:lpstr>Présentation PowerPoint</vt:lpstr>
      <vt:lpstr>Présentation PowerPoint</vt:lpstr>
      <vt:lpstr>Étape 2 analyser les écarts « as-is » vs «to-be » </vt:lpstr>
      <vt:lpstr>Étape 2 analyser les écarts « as-is » vs «to-be » </vt:lpstr>
      <vt:lpstr>Présentation PowerPoint</vt:lpstr>
      <vt:lpstr>Présentation PowerPoint</vt:lpstr>
      <vt:lpstr>Étape 2 analyser les écarts « as-is » vs «to-be » </vt:lpstr>
      <vt:lpstr>Présentation PowerPoint</vt:lpstr>
      <vt:lpstr>Présentation PowerPoint</vt:lpstr>
      <vt:lpstr>Présentation PowerPoint</vt:lpstr>
      <vt:lpstr>Présentation PowerPoint</vt:lpstr>
      <vt:lpstr>Étape 2 analyser les écarts « as-is » vs «to-be » </vt:lpstr>
      <vt:lpstr>Présentation PowerPoint</vt:lpstr>
      <vt:lpstr>Présentation PowerPoint</vt:lpstr>
      <vt:lpstr>Étape 2 analyser les écarts « as-is » vs «to-be » </vt:lpstr>
      <vt:lpstr>Présentation PowerPoint</vt:lpstr>
      <vt:lpstr>Présentation PowerPoint</vt:lpstr>
      <vt:lpstr>Présentation PowerPoint</vt:lpstr>
      <vt:lpstr>Présentation PowerPoint</vt:lpstr>
      <vt:lpstr>Présentation PowerPoint</vt:lpstr>
      <vt:lpstr>Étape 2 analyser les écarts « as-is » vs «to-be » </vt:lpstr>
      <vt:lpstr>Présentation PowerPoint</vt:lpstr>
      <vt:lpstr>Présentation PowerPoint</vt:lpstr>
      <vt:lpstr>Présentation PowerPoint</vt:lpstr>
      <vt:lpstr>Présentation PowerPoint</vt:lpstr>
      <vt:lpstr>Étape 2 analyser les écarts « as-is » vs «to-be » </vt:lpstr>
      <vt:lpstr>Présentation PowerPoint</vt:lpstr>
      <vt:lpstr>Présentation PowerPoint</vt:lpstr>
      <vt:lpstr>Présentation PowerPoint</vt:lpstr>
      <vt:lpstr>Étape 2 analyser les écarts « as-is » vs «to-be » </vt:lpstr>
      <vt:lpstr>Présentation PowerPoint</vt:lpstr>
      <vt:lpstr>Présentation PowerPoint</vt:lpstr>
      <vt:lpstr>Étape 3 évaluer la faisabilité et recommander l’option la plus viable</vt:lpstr>
      <vt:lpstr>Étape 3 évaluer la faisabilité et recommander l’option la plus viable</vt:lpstr>
      <vt:lpstr>Présentation PowerPoint</vt:lpstr>
      <vt:lpstr>Présentation PowerPoint</vt:lpstr>
      <vt:lpstr>Étape 3 évaluer la faisabilité et recommander l’option la plus viable</vt:lpstr>
      <vt:lpstr>Présentation PowerPoint</vt:lpstr>
      <vt:lpstr>Présentation PowerPoint</vt:lpstr>
      <vt:lpstr>Présentation PowerPoint</vt:lpstr>
      <vt:lpstr>Étape 3 évaluer la faisabilité et recommander l’option la plus viable</vt:lpstr>
      <vt:lpstr>Présentation PowerPoint</vt:lpstr>
      <vt:lpstr>Présentation PowerPoint</vt:lpstr>
      <vt:lpstr>Présentation PowerPoint</vt:lpstr>
      <vt:lpstr>Étape 3 évaluer la faisabilité et recommander l’option la plus viable</vt:lpstr>
      <vt:lpstr>Présentation PowerPoint</vt:lpstr>
      <vt:lpstr>Présentation PowerPoint</vt:lpstr>
      <vt:lpstr>Présentation PowerPoint</vt:lpstr>
      <vt:lpstr>Présentation PowerPoint</vt:lpstr>
    </vt:vector>
  </TitlesOfParts>
  <Company>Mouvement des caisses Desjardins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Hoa Tran</dc:creator>
  <cp:lastModifiedBy>linda pepin</cp:lastModifiedBy>
  <cp:revision>141</cp:revision>
  <cp:lastPrinted>2018-01-16T20:09:44Z</cp:lastPrinted>
  <dcterms:created xsi:type="dcterms:W3CDTF">2017-07-31T13:43:49Z</dcterms:created>
  <dcterms:modified xsi:type="dcterms:W3CDTF">2018-08-28T18:07:12Z</dcterms:modified>
</cp:coreProperties>
</file>